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7" r:id="rId4"/>
    <p:sldMasterId id="2147483985" r:id="rId5"/>
    <p:sldMasterId id="2147484055" r:id="rId6"/>
    <p:sldMasterId id="2147484094" r:id="rId7"/>
  </p:sldMasterIdLst>
  <p:notesMasterIdLst>
    <p:notesMasterId r:id="rId71"/>
  </p:notesMasterIdLst>
  <p:sldIdLst>
    <p:sldId id="592" r:id="rId8"/>
    <p:sldId id="720" r:id="rId9"/>
    <p:sldId id="712" r:id="rId10"/>
    <p:sldId id="733" r:id="rId11"/>
    <p:sldId id="715" r:id="rId12"/>
    <p:sldId id="716" r:id="rId13"/>
    <p:sldId id="719" r:id="rId14"/>
    <p:sldId id="717" r:id="rId15"/>
    <p:sldId id="718" r:id="rId16"/>
    <p:sldId id="721" r:id="rId17"/>
    <p:sldId id="594" r:id="rId18"/>
    <p:sldId id="596" r:id="rId19"/>
    <p:sldId id="662" r:id="rId20"/>
    <p:sldId id="663" r:id="rId21"/>
    <p:sldId id="664" r:id="rId22"/>
    <p:sldId id="665" r:id="rId23"/>
    <p:sldId id="601" r:id="rId24"/>
    <p:sldId id="666" r:id="rId25"/>
    <p:sldId id="667" r:id="rId26"/>
    <p:sldId id="668" r:id="rId27"/>
    <p:sldId id="671" r:id="rId28"/>
    <p:sldId id="669" r:id="rId29"/>
    <p:sldId id="672" r:id="rId30"/>
    <p:sldId id="674" r:id="rId31"/>
    <p:sldId id="673" r:id="rId32"/>
    <p:sldId id="704" r:id="rId33"/>
    <p:sldId id="734" r:id="rId34"/>
    <p:sldId id="735" r:id="rId35"/>
    <p:sldId id="727" r:id="rId36"/>
    <p:sldId id="728" r:id="rId37"/>
    <p:sldId id="729" r:id="rId38"/>
    <p:sldId id="746" r:id="rId39"/>
    <p:sldId id="730" r:id="rId40"/>
    <p:sldId id="709" r:id="rId41"/>
    <p:sldId id="710" r:id="rId42"/>
    <p:sldId id="731" r:id="rId43"/>
    <p:sldId id="711" r:id="rId44"/>
    <p:sldId id="737" r:id="rId45"/>
    <p:sldId id="738" r:id="rId46"/>
    <p:sldId id="739" r:id="rId47"/>
    <p:sldId id="740" r:id="rId48"/>
    <p:sldId id="741" r:id="rId49"/>
    <p:sldId id="742" r:id="rId50"/>
    <p:sldId id="743" r:id="rId51"/>
    <p:sldId id="744" r:id="rId52"/>
    <p:sldId id="745" r:id="rId53"/>
    <p:sldId id="675" r:id="rId54"/>
    <p:sldId id="676" r:id="rId55"/>
    <p:sldId id="677" r:id="rId56"/>
    <p:sldId id="678" r:id="rId57"/>
    <p:sldId id="679" r:id="rId58"/>
    <p:sldId id="680" r:id="rId59"/>
    <p:sldId id="681" r:id="rId60"/>
    <p:sldId id="682" r:id="rId61"/>
    <p:sldId id="683" r:id="rId62"/>
    <p:sldId id="684" r:id="rId63"/>
    <p:sldId id="685" r:id="rId64"/>
    <p:sldId id="686" r:id="rId65"/>
    <p:sldId id="687" r:id="rId66"/>
    <p:sldId id="688" r:id="rId67"/>
    <p:sldId id="689" r:id="rId68"/>
    <p:sldId id="690" r:id="rId69"/>
    <p:sldId id="732" r:id="rId70"/>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lin Stokes" initials="KS" lastIdx="2" clrIdx="0">
    <p:extLst/>
  </p:cmAuthor>
  <p:cmAuthor id="2" name="david groom" initials="dg"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C4FF"/>
    <a:srgbClr val="001E7E"/>
    <a:srgbClr val="0079EF"/>
    <a:srgbClr val="231CA5"/>
    <a:srgbClr val="CACACA"/>
    <a:srgbClr val="878787"/>
    <a:srgbClr val="617D78"/>
    <a:srgbClr val="BFBFBF"/>
    <a:srgbClr val="0033CC"/>
    <a:srgbClr val="5600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6454" autoAdjust="0"/>
  </p:normalViewPr>
  <p:slideViewPr>
    <p:cSldViewPr snapToGrid="0" showGuides="1">
      <p:cViewPr varScale="1">
        <p:scale>
          <a:sx n="79" d="100"/>
          <a:sy n="79" d="100"/>
        </p:scale>
        <p:origin x="102" y="90"/>
      </p:cViewPr>
      <p:guideLst>
        <p:guide orient="horz" pos="2160"/>
        <p:guide pos="3840"/>
      </p:guideLst>
    </p:cSldViewPr>
  </p:slideViewPr>
  <p:outlineViewPr>
    <p:cViewPr>
      <p:scale>
        <a:sx n="33" d="100"/>
        <a:sy n="33" d="100"/>
      </p:scale>
      <p:origin x="0" y="-22578"/>
    </p:cViewPr>
  </p:outlineViewPr>
  <p:notesTextViewPr>
    <p:cViewPr>
      <p:scale>
        <a:sx n="100" d="100"/>
        <a:sy n="100" d="100"/>
      </p:scale>
      <p:origin x="0" y="0"/>
    </p:cViewPr>
  </p:notesTextViewPr>
  <p:sorterViewPr>
    <p:cViewPr varScale="1">
      <p:scale>
        <a:sx n="100" d="100"/>
        <a:sy n="100" d="100"/>
      </p:scale>
      <p:origin x="0" y="-82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_rels/data2.xml.rels><?xml version="1.0" encoding="UTF-8" standalone="yes"?>
<Relationships xmlns="http://schemas.openxmlformats.org/package/2006/relationships"><Relationship Id="rId1" Type="http://schemas.openxmlformats.org/officeDocument/2006/relationships/hyperlink" Target="https://microfocus-external.sabacloud.com/Saba/Web_spf/NA2PRD0006/common/ledetail/cours000000000004923" TargetMode="Externa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B8E06B-293C-4EE2-A765-8E407E840A23}" type="doc">
      <dgm:prSet loTypeId="urn:microsoft.com/office/officeart/2005/8/layout/vList2" loCatId="list" qsTypeId="urn:microsoft.com/office/officeart/2005/8/quickstyle/simple1" qsCatId="simple" csTypeId="urn:microsoft.com/office/officeart/2005/8/colors/accent1_3" csCatId="accent1" phldr="1"/>
      <dgm:spPr/>
      <dgm:t>
        <a:bodyPr/>
        <a:lstStyle/>
        <a:p>
          <a:endParaRPr lang="en-US"/>
        </a:p>
      </dgm:t>
    </dgm:pt>
    <dgm:pt modelId="{7B0D2168-095E-4D3A-B468-978C5762271F}">
      <dgm:prSet/>
      <dgm:spPr/>
      <dgm:t>
        <a:bodyPr/>
        <a:lstStyle/>
        <a:p>
          <a:pPr rtl="0"/>
          <a:r>
            <a:rPr lang="en-US" dirty="0" smtClean="0"/>
            <a:t>Student guides, exercises, demo cards and additional materials are provided in the handouts.</a:t>
          </a:r>
          <a:endParaRPr lang="en-US" dirty="0"/>
        </a:p>
      </dgm:t>
    </dgm:pt>
    <dgm:pt modelId="{42F754DE-D05A-43A3-873E-C9E0527DBB56}" type="parTrans" cxnId="{47B793BC-7FBA-4299-8E4B-5474F3733329}">
      <dgm:prSet/>
      <dgm:spPr/>
      <dgm:t>
        <a:bodyPr/>
        <a:lstStyle/>
        <a:p>
          <a:endParaRPr lang="en-US"/>
        </a:p>
      </dgm:t>
    </dgm:pt>
    <dgm:pt modelId="{DDFC7DE3-2C43-4FBE-95A8-28A08E92872E}" type="sibTrans" cxnId="{47B793BC-7FBA-4299-8E4B-5474F3733329}">
      <dgm:prSet/>
      <dgm:spPr/>
      <dgm:t>
        <a:bodyPr/>
        <a:lstStyle/>
        <a:p>
          <a:endParaRPr lang="en-US"/>
        </a:p>
      </dgm:t>
    </dgm:pt>
    <dgm:pt modelId="{BF94EA78-B2F6-41F1-A98F-3B56BB495E83}">
      <dgm:prSet/>
      <dgm:spPr/>
      <dgm:t>
        <a:bodyPr/>
        <a:lstStyle/>
        <a:p>
          <a:pPr rtl="0"/>
          <a:r>
            <a:rPr lang="en-AU" dirty="0" smtClean="0"/>
            <a:t>By the end of the training, you should be able to demonstrate SMA-X to a customer.</a:t>
          </a:r>
          <a:endParaRPr lang="en-US" dirty="0" smtClean="0"/>
        </a:p>
      </dgm:t>
    </dgm:pt>
    <dgm:pt modelId="{6330DF26-2E1A-4011-92E6-0F979555571C}" type="parTrans" cxnId="{479D4168-7D48-4168-B85F-48B99985670B}">
      <dgm:prSet/>
      <dgm:spPr/>
      <dgm:t>
        <a:bodyPr/>
        <a:lstStyle/>
        <a:p>
          <a:endParaRPr lang="en-US"/>
        </a:p>
      </dgm:t>
    </dgm:pt>
    <dgm:pt modelId="{BD4357D8-26D3-4A28-B41F-119366C85B39}" type="sibTrans" cxnId="{479D4168-7D48-4168-B85F-48B99985670B}">
      <dgm:prSet/>
      <dgm:spPr/>
      <dgm:t>
        <a:bodyPr/>
        <a:lstStyle/>
        <a:p>
          <a:endParaRPr lang="en-US"/>
        </a:p>
      </dgm:t>
    </dgm:pt>
    <dgm:pt modelId="{6966B1A0-2E2D-40CE-9A39-36DF8670FD3C}">
      <dgm:prSet/>
      <dgm:spPr/>
      <dgm:t>
        <a:bodyPr/>
        <a:lstStyle/>
        <a:p>
          <a:pPr rtl="0"/>
          <a:endParaRPr lang="en-US" dirty="0"/>
        </a:p>
      </dgm:t>
    </dgm:pt>
    <dgm:pt modelId="{229C8130-B549-4C12-BFC0-CBE7A64387FB}" type="sibTrans" cxnId="{3A25CAB5-B306-45E8-B627-8C100B1E20E3}">
      <dgm:prSet/>
      <dgm:spPr/>
      <dgm:t>
        <a:bodyPr/>
        <a:lstStyle/>
        <a:p>
          <a:endParaRPr lang="en-US"/>
        </a:p>
      </dgm:t>
    </dgm:pt>
    <dgm:pt modelId="{067CC9D0-CFCB-45D3-83C7-D761DE096052}" type="parTrans" cxnId="{3A25CAB5-B306-45E8-B627-8C100B1E20E3}">
      <dgm:prSet/>
      <dgm:spPr/>
      <dgm:t>
        <a:bodyPr/>
        <a:lstStyle/>
        <a:p>
          <a:endParaRPr lang="en-US"/>
        </a:p>
      </dgm:t>
    </dgm:pt>
    <dgm:pt modelId="{3F7A48DF-EAEA-432F-8FBC-B791AF495883}">
      <dgm:prSet/>
      <dgm:spPr/>
      <dgm:t>
        <a:bodyPr/>
        <a:lstStyle/>
        <a:p>
          <a:pPr rtl="0"/>
          <a:r>
            <a:rPr lang="en-US" dirty="0" smtClean="0"/>
            <a:t>The class has been recorded for you to take when you can.</a:t>
          </a:r>
          <a:endParaRPr lang="en-US" dirty="0"/>
        </a:p>
      </dgm:t>
    </dgm:pt>
    <dgm:pt modelId="{CBAFBE58-9D71-4DF1-9399-41A8A80CAD72}" type="parTrans" cxnId="{70E39E55-BD4F-4142-90A2-CC8DB3C94DBB}">
      <dgm:prSet/>
      <dgm:spPr/>
      <dgm:t>
        <a:bodyPr/>
        <a:lstStyle/>
        <a:p>
          <a:endParaRPr lang="en-US"/>
        </a:p>
      </dgm:t>
    </dgm:pt>
    <dgm:pt modelId="{AFA67682-E304-499A-8712-AF0BDB4CD874}" type="sibTrans" cxnId="{70E39E55-BD4F-4142-90A2-CC8DB3C94DBB}">
      <dgm:prSet/>
      <dgm:spPr/>
      <dgm:t>
        <a:bodyPr/>
        <a:lstStyle/>
        <a:p>
          <a:endParaRPr lang="en-US"/>
        </a:p>
      </dgm:t>
    </dgm:pt>
    <dgm:pt modelId="{751712E0-474B-444A-8373-97E239A07304}">
      <dgm:prSet/>
      <dgm:spPr/>
      <dgm:t>
        <a:bodyPr/>
        <a:lstStyle/>
        <a:p>
          <a:pPr rtl="0"/>
          <a:r>
            <a:rPr lang="en-US" dirty="0" smtClean="0"/>
            <a:t>Please allow approximately three (3) days.  It is a mixture of lecture and demonstration exercises each day.</a:t>
          </a:r>
          <a:endParaRPr lang="en-US" dirty="0"/>
        </a:p>
      </dgm:t>
    </dgm:pt>
    <dgm:pt modelId="{1341BBF9-ADFF-42AF-834A-8E4F53C2BB56}" type="parTrans" cxnId="{636F9167-5B7E-4591-9FE7-06941CDF5DE5}">
      <dgm:prSet/>
      <dgm:spPr/>
    </dgm:pt>
    <dgm:pt modelId="{4AC2302A-33C7-4836-AA78-9E25CB1A0D46}" type="sibTrans" cxnId="{636F9167-5B7E-4591-9FE7-06941CDF5DE5}">
      <dgm:prSet/>
      <dgm:spPr/>
    </dgm:pt>
    <dgm:pt modelId="{23945D2A-3085-4CA4-A10B-2EDB252D267C}" type="pres">
      <dgm:prSet presAssocID="{F0B8E06B-293C-4EE2-A765-8E407E840A23}" presName="linear" presStyleCnt="0">
        <dgm:presLayoutVars>
          <dgm:animLvl val="lvl"/>
          <dgm:resizeHandles val="exact"/>
        </dgm:presLayoutVars>
      </dgm:prSet>
      <dgm:spPr/>
      <dgm:t>
        <a:bodyPr/>
        <a:lstStyle/>
        <a:p>
          <a:endParaRPr lang="en-US"/>
        </a:p>
      </dgm:t>
    </dgm:pt>
    <dgm:pt modelId="{98A51BB6-6CB0-4F45-B64F-DC0B7F915F98}" type="pres">
      <dgm:prSet presAssocID="{3F7A48DF-EAEA-432F-8FBC-B791AF495883}" presName="parentText" presStyleLbl="node1" presStyleIdx="0" presStyleCnt="4">
        <dgm:presLayoutVars>
          <dgm:chMax val="0"/>
          <dgm:bulletEnabled val="1"/>
        </dgm:presLayoutVars>
      </dgm:prSet>
      <dgm:spPr/>
      <dgm:t>
        <a:bodyPr/>
        <a:lstStyle/>
        <a:p>
          <a:endParaRPr lang="en-US"/>
        </a:p>
      </dgm:t>
    </dgm:pt>
    <dgm:pt modelId="{FE493F26-5B15-41B3-BBCA-E74FD6BFAD54}" type="pres">
      <dgm:prSet presAssocID="{AFA67682-E304-499A-8712-AF0BDB4CD874}" presName="spacer" presStyleCnt="0"/>
      <dgm:spPr/>
    </dgm:pt>
    <dgm:pt modelId="{086043D0-8295-4748-88EC-F434CA279D14}" type="pres">
      <dgm:prSet presAssocID="{751712E0-474B-444A-8373-97E239A07304}" presName="parentText" presStyleLbl="node1" presStyleIdx="1" presStyleCnt="4">
        <dgm:presLayoutVars>
          <dgm:chMax val="0"/>
          <dgm:bulletEnabled val="1"/>
        </dgm:presLayoutVars>
      </dgm:prSet>
      <dgm:spPr/>
      <dgm:t>
        <a:bodyPr/>
        <a:lstStyle/>
        <a:p>
          <a:endParaRPr lang="en-US"/>
        </a:p>
      </dgm:t>
    </dgm:pt>
    <dgm:pt modelId="{0C2B8C83-2A77-458B-B03C-40079E449719}" type="pres">
      <dgm:prSet presAssocID="{751712E0-474B-444A-8373-97E239A07304}" presName="childText" presStyleLbl="revTx" presStyleIdx="0" presStyleCnt="1">
        <dgm:presLayoutVars>
          <dgm:bulletEnabled val="1"/>
        </dgm:presLayoutVars>
      </dgm:prSet>
      <dgm:spPr/>
      <dgm:t>
        <a:bodyPr/>
        <a:lstStyle/>
        <a:p>
          <a:endParaRPr lang="en-US"/>
        </a:p>
      </dgm:t>
    </dgm:pt>
    <dgm:pt modelId="{C182454B-4411-42CD-A738-5676448C99E7}" type="pres">
      <dgm:prSet presAssocID="{7B0D2168-095E-4D3A-B468-978C5762271F}" presName="parentText" presStyleLbl="node1" presStyleIdx="2" presStyleCnt="4" custLinFactY="-22574" custLinFactNeighborY="-100000">
        <dgm:presLayoutVars>
          <dgm:chMax val="0"/>
          <dgm:bulletEnabled val="1"/>
        </dgm:presLayoutVars>
      </dgm:prSet>
      <dgm:spPr/>
      <dgm:t>
        <a:bodyPr/>
        <a:lstStyle/>
        <a:p>
          <a:endParaRPr lang="en-US"/>
        </a:p>
      </dgm:t>
    </dgm:pt>
    <dgm:pt modelId="{1D28CE85-1BA2-4FC7-B94B-31800B72DDBB}" type="pres">
      <dgm:prSet presAssocID="{DDFC7DE3-2C43-4FBE-95A8-28A08E92872E}" presName="spacer" presStyleCnt="0"/>
      <dgm:spPr/>
      <dgm:t>
        <a:bodyPr/>
        <a:lstStyle/>
        <a:p>
          <a:endParaRPr lang="en-US"/>
        </a:p>
      </dgm:t>
    </dgm:pt>
    <dgm:pt modelId="{D0589F28-B5D9-407D-9ED9-C5513E5CE813}" type="pres">
      <dgm:prSet presAssocID="{BF94EA78-B2F6-41F1-A98F-3B56BB495E83}" presName="parentText" presStyleLbl="node1" presStyleIdx="3" presStyleCnt="4">
        <dgm:presLayoutVars>
          <dgm:chMax val="0"/>
          <dgm:bulletEnabled val="1"/>
        </dgm:presLayoutVars>
      </dgm:prSet>
      <dgm:spPr/>
      <dgm:t>
        <a:bodyPr/>
        <a:lstStyle/>
        <a:p>
          <a:endParaRPr lang="en-US"/>
        </a:p>
      </dgm:t>
    </dgm:pt>
  </dgm:ptLst>
  <dgm:cxnLst>
    <dgm:cxn modelId="{7FA7D993-44EF-42EE-90C7-A202808098F8}" type="presOf" srcId="{7B0D2168-095E-4D3A-B468-978C5762271F}" destId="{C182454B-4411-42CD-A738-5676448C99E7}" srcOrd="0" destOrd="0" presId="urn:microsoft.com/office/officeart/2005/8/layout/vList2"/>
    <dgm:cxn modelId="{4DD04F2B-38B9-4BCE-8F6B-2D52373E5725}" type="presOf" srcId="{751712E0-474B-444A-8373-97E239A07304}" destId="{086043D0-8295-4748-88EC-F434CA279D14}" srcOrd="0" destOrd="0" presId="urn:microsoft.com/office/officeart/2005/8/layout/vList2"/>
    <dgm:cxn modelId="{47B793BC-7FBA-4299-8E4B-5474F3733329}" srcId="{F0B8E06B-293C-4EE2-A765-8E407E840A23}" destId="{7B0D2168-095E-4D3A-B468-978C5762271F}" srcOrd="2" destOrd="0" parTransId="{42F754DE-D05A-43A3-873E-C9E0527DBB56}" sibTransId="{DDFC7DE3-2C43-4FBE-95A8-28A08E92872E}"/>
    <dgm:cxn modelId="{3A25CAB5-B306-45E8-B627-8C100B1E20E3}" srcId="{751712E0-474B-444A-8373-97E239A07304}" destId="{6966B1A0-2E2D-40CE-9A39-36DF8670FD3C}" srcOrd="0" destOrd="0" parTransId="{067CC9D0-CFCB-45D3-83C7-D761DE096052}" sibTransId="{229C8130-B549-4C12-BFC0-CBE7A64387FB}"/>
    <dgm:cxn modelId="{636F9167-5B7E-4591-9FE7-06941CDF5DE5}" srcId="{F0B8E06B-293C-4EE2-A765-8E407E840A23}" destId="{751712E0-474B-444A-8373-97E239A07304}" srcOrd="1" destOrd="0" parTransId="{1341BBF9-ADFF-42AF-834A-8E4F53C2BB56}" sibTransId="{4AC2302A-33C7-4836-AA78-9E25CB1A0D46}"/>
    <dgm:cxn modelId="{5B11B3E4-326B-4DC1-8950-B8B4D75C99B9}" type="presOf" srcId="{3F7A48DF-EAEA-432F-8FBC-B791AF495883}" destId="{98A51BB6-6CB0-4F45-B64F-DC0B7F915F98}" srcOrd="0" destOrd="0" presId="urn:microsoft.com/office/officeart/2005/8/layout/vList2"/>
    <dgm:cxn modelId="{6ACBC94F-A0D8-4E1F-9E09-69CBA15199C5}" type="presOf" srcId="{BF94EA78-B2F6-41F1-A98F-3B56BB495E83}" destId="{D0589F28-B5D9-407D-9ED9-C5513E5CE813}" srcOrd="0" destOrd="0" presId="urn:microsoft.com/office/officeart/2005/8/layout/vList2"/>
    <dgm:cxn modelId="{7152BE52-44F5-41ED-A82A-610D866B4211}" type="presOf" srcId="{6966B1A0-2E2D-40CE-9A39-36DF8670FD3C}" destId="{0C2B8C83-2A77-458B-B03C-40079E449719}" srcOrd="0" destOrd="0" presId="urn:microsoft.com/office/officeart/2005/8/layout/vList2"/>
    <dgm:cxn modelId="{63D118A3-91CC-4E4F-9078-0569E2C92394}" type="presOf" srcId="{F0B8E06B-293C-4EE2-A765-8E407E840A23}" destId="{23945D2A-3085-4CA4-A10B-2EDB252D267C}" srcOrd="0" destOrd="0" presId="urn:microsoft.com/office/officeart/2005/8/layout/vList2"/>
    <dgm:cxn modelId="{479D4168-7D48-4168-B85F-48B99985670B}" srcId="{F0B8E06B-293C-4EE2-A765-8E407E840A23}" destId="{BF94EA78-B2F6-41F1-A98F-3B56BB495E83}" srcOrd="3" destOrd="0" parTransId="{6330DF26-2E1A-4011-92E6-0F979555571C}" sibTransId="{BD4357D8-26D3-4A28-B41F-119366C85B39}"/>
    <dgm:cxn modelId="{70E39E55-BD4F-4142-90A2-CC8DB3C94DBB}" srcId="{F0B8E06B-293C-4EE2-A765-8E407E840A23}" destId="{3F7A48DF-EAEA-432F-8FBC-B791AF495883}" srcOrd="0" destOrd="0" parTransId="{CBAFBE58-9D71-4DF1-9399-41A8A80CAD72}" sibTransId="{AFA67682-E304-499A-8712-AF0BDB4CD874}"/>
    <dgm:cxn modelId="{08606DD1-9089-4EC2-8A86-5705B0B86CFA}" type="presParOf" srcId="{23945D2A-3085-4CA4-A10B-2EDB252D267C}" destId="{98A51BB6-6CB0-4F45-B64F-DC0B7F915F98}" srcOrd="0" destOrd="0" presId="urn:microsoft.com/office/officeart/2005/8/layout/vList2"/>
    <dgm:cxn modelId="{BBF4294C-47A6-4A86-BFF6-8B2DB984E6AF}" type="presParOf" srcId="{23945D2A-3085-4CA4-A10B-2EDB252D267C}" destId="{FE493F26-5B15-41B3-BBCA-E74FD6BFAD54}" srcOrd="1" destOrd="0" presId="urn:microsoft.com/office/officeart/2005/8/layout/vList2"/>
    <dgm:cxn modelId="{DC7329A5-8C70-4CF0-BD53-FE129D56EA78}" type="presParOf" srcId="{23945D2A-3085-4CA4-A10B-2EDB252D267C}" destId="{086043D0-8295-4748-88EC-F434CA279D14}" srcOrd="2" destOrd="0" presId="urn:microsoft.com/office/officeart/2005/8/layout/vList2"/>
    <dgm:cxn modelId="{190BAEB7-CEC9-4000-9F57-1D37F0664E1B}" type="presParOf" srcId="{23945D2A-3085-4CA4-A10B-2EDB252D267C}" destId="{0C2B8C83-2A77-458B-B03C-40079E449719}" srcOrd="3" destOrd="0" presId="urn:microsoft.com/office/officeart/2005/8/layout/vList2"/>
    <dgm:cxn modelId="{5E6E8582-3D9B-4F1C-AB0F-66E58EDCF1D9}" type="presParOf" srcId="{23945D2A-3085-4CA4-A10B-2EDB252D267C}" destId="{C182454B-4411-42CD-A738-5676448C99E7}" srcOrd="4" destOrd="0" presId="urn:microsoft.com/office/officeart/2005/8/layout/vList2"/>
    <dgm:cxn modelId="{00D61952-40B6-453E-8831-3611A11DDE1E}" type="presParOf" srcId="{23945D2A-3085-4CA4-A10B-2EDB252D267C}" destId="{1D28CE85-1BA2-4FC7-B94B-31800B72DDBB}" srcOrd="5" destOrd="0" presId="urn:microsoft.com/office/officeart/2005/8/layout/vList2"/>
    <dgm:cxn modelId="{1151DBF8-DE10-4C47-BB13-DD896BD5B15A}" type="presParOf" srcId="{23945D2A-3085-4CA4-A10B-2EDB252D267C}" destId="{D0589F28-B5D9-407D-9ED9-C5513E5CE81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B8E06B-293C-4EE2-A765-8E407E840A23}"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3D497A1F-F3B4-4B99-A9B3-0B424C196ADC}">
      <dgm:prSet/>
      <dgm:spPr/>
      <dgm:t>
        <a:bodyPr/>
        <a:lstStyle/>
        <a:p>
          <a:pPr rtl="0"/>
          <a:r>
            <a:rPr lang="en-US" i="0" dirty="0" smtClean="0"/>
            <a:t>SMA Suite Level 300 Technical Overview and Knowledge Check on </a:t>
          </a:r>
          <a:r>
            <a:rPr lang="en-US" i="0" dirty="0" smtClean="0">
              <a:hlinkClick xmlns:r="http://schemas.openxmlformats.org/officeDocument/2006/relationships" r:id="rId1"/>
            </a:rPr>
            <a:t>SABA course 000000000004923</a:t>
          </a:r>
          <a:endParaRPr lang="en-US" dirty="0"/>
        </a:p>
      </dgm:t>
    </dgm:pt>
    <dgm:pt modelId="{E913E9A6-15A6-423B-8E52-020BC8AFD1D4}" type="parTrans" cxnId="{B73CB093-B23A-4AAD-B38E-AC339AF18006}">
      <dgm:prSet/>
      <dgm:spPr/>
      <dgm:t>
        <a:bodyPr/>
        <a:lstStyle/>
        <a:p>
          <a:endParaRPr lang="en-US"/>
        </a:p>
      </dgm:t>
    </dgm:pt>
    <dgm:pt modelId="{79D07541-0DA7-4620-867B-B038751A588A}" type="sibTrans" cxnId="{B73CB093-B23A-4AAD-B38E-AC339AF18006}">
      <dgm:prSet/>
      <dgm:spPr/>
      <dgm:t>
        <a:bodyPr/>
        <a:lstStyle/>
        <a:p>
          <a:endParaRPr lang="en-US"/>
        </a:p>
      </dgm:t>
    </dgm:pt>
    <dgm:pt modelId="{3F7A48DF-EAEA-432F-8FBC-B791AF495883}">
      <dgm:prSet/>
      <dgm:spPr/>
      <dgm:t>
        <a:bodyPr/>
        <a:lstStyle/>
        <a:p>
          <a:pPr rtl="0"/>
          <a:r>
            <a:rPr lang="en-US" dirty="0" smtClean="0"/>
            <a:t>SMA Suite: Technical Awareness Webinar for newer releases after 2018.01 on SABA</a:t>
          </a:r>
          <a:endParaRPr lang="en-US" dirty="0"/>
        </a:p>
      </dgm:t>
    </dgm:pt>
    <dgm:pt modelId="{CBAFBE58-9D71-4DF1-9399-41A8A80CAD72}" type="parTrans" cxnId="{70E39E55-BD4F-4142-90A2-CC8DB3C94DBB}">
      <dgm:prSet/>
      <dgm:spPr/>
      <dgm:t>
        <a:bodyPr/>
        <a:lstStyle/>
        <a:p>
          <a:endParaRPr lang="en-US"/>
        </a:p>
      </dgm:t>
    </dgm:pt>
    <dgm:pt modelId="{AFA67682-E304-499A-8712-AF0BDB4CD874}" type="sibTrans" cxnId="{70E39E55-BD4F-4142-90A2-CC8DB3C94DBB}">
      <dgm:prSet/>
      <dgm:spPr/>
      <dgm:t>
        <a:bodyPr/>
        <a:lstStyle/>
        <a:p>
          <a:endParaRPr lang="en-US"/>
        </a:p>
      </dgm:t>
    </dgm:pt>
    <dgm:pt modelId="{23945D2A-3085-4CA4-A10B-2EDB252D267C}" type="pres">
      <dgm:prSet presAssocID="{F0B8E06B-293C-4EE2-A765-8E407E840A23}" presName="linear" presStyleCnt="0">
        <dgm:presLayoutVars>
          <dgm:animLvl val="lvl"/>
          <dgm:resizeHandles val="exact"/>
        </dgm:presLayoutVars>
      </dgm:prSet>
      <dgm:spPr/>
      <dgm:t>
        <a:bodyPr/>
        <a:lstStyle/>
        <a:p>
          <a:endParaRPr lang="en-US"/>
        </a:p>
      </dgm:t>
    </dgm:pt>
    <dgm:pt modelId="{B2BBBED4-56D1-47F7-961D-B158BCAC2F2A}" type="pres">
      <dgm:prSet presAssocID="{3D497A1F-F3B4-4B99-A9B3-0B424C196ADC}" presName="parentText" presStyleLbl="node1" presStyleIdx="0" presStyleCnt="2" custScaleY="146467">
        <dgm:presLayoutVars>
          <dgm:chMax val="0"/>
          <dgm:bulletEnabled val="1"/>
        </dgm:presLayoutVars>
      </dgm:prSet>
      <dgm:spPr/>
      <dgm:t>
        <a:bodyPr/>
        <a:lstStyle/>
        <a:p>
          <a:endParaRPr lang="en-US"/>
        </a:p>
      </dgm:t>
    </dgm:pt>
    <dgm:pt modelId="{8D0FE5B7-DE5D-4950-AD8A-AD2B6E1C0B21}" type="pres">
      <dgm:prSet presAssocID="{79D07541-0DA7-4620-867B-B038751A588A}" presName="spacer" presStyleCnt="0"/>
      <dgm:spPr/>
      <dgm:t>
        <a:bodyPr/>
        <a:lstStyle/>
        <a:p>
          <a:endParaRPr lang="en-US"/>
        </a:p>
      </dgm:t>
    </dgm:pt>
    <dgm:pt modelId="{98A51BB6-6CB0-4F45-B64F-DC0B7F915F98}" type="pres">
      <dgm:prSet presAssocID="{3F7A48DF-EAEA-432F-8FBC-B791AF495883}" presName="parentText" presStyleLbl="node1" presStyleIdx="1" presStyleCnt="2">
        <dgm:presLayoutVars>
          <dgm:chMax val="0"/>
          <dgm:bulletEnabled val="1"/>
        </dgm:presLayoutVars>
      </dgm:prSet>
      <dgm:spPr/>
      <dgm:t>
        <a:bodyPr/>
        <a:lstStyle/>
        <a:p>
          <a:endParaRPr lang="en-US"/>
        </a:p>
      </dgm:t>
    </dgm:pt>
  </dgm:ptLst>
  <dgm:cxnLst>
    <dgm:cxn modelId="{33174831-9B05-4DCE-8781-9D35AE14BEE8}" type="presOf" srcId="{3F7A48DF-EAEA-432F-8FBC-B791AF495883}" destId="{98A51BB6-6CB0-4F45-B64F-DC0B7F915F98}" srcOrd="0" destOrd="0" presId="urn:microsoft.com/office/officeart/2005/8/layout/vList2"/>
    <dgm:cxn modelId="{749BA459-34F2-4677-B3B1-89ED9ACDCF76}" type="presOf" srcId="{F0B8E06B-293C-4EE2-A765-8E407E840A23}" destId="{23945D2A-3085-4CA4-A10B-2EDB252D267C}" srcOrd="0" destOrd="0" presId="urn:microsoft.com/office/officeart/2005/8/layout/vList2"/>
    <dgm:cxn modelId="{70E39E55-BD4F-4142-90A2-CC8DB3C94DBB}" srcId="{F0B8E06B-293C-4EE2-A765-8E407E840A23}" destId="{3F7A48DF-EAEA-432F-8FBC-B791AF495883}" srcOrd="1" destOrd="0" parTransId="{CBAFBE58-9D71-4DF1-9399-41A8A80CAD72}" sibTransId="{AFA67682-E304-499A-8712-AF0BDB4CD874}"/>
    <dgm:cxn modelId="{7AA5CC51-E519-482D-B015-906E71FF7468}" type="presOf" srcId="{3D497A1F-F3B4-4B99-A9B3-0B424C196ADC}" destId="{B2BBBED4-56D1-47F7-961D-B158BCAC2F2A}" srcOrd="0" destOrd="0" presId="urn:microsoft.com/office/officeart/2005/8/layout/vList2"/>
    <dgm:cxn modelId="{B73CB093-B23A-4AAD-B38E-AC339AF18006}" srcId="{F0B8E06B-293C-4EE2-A765-8E407E840A23}" destId="{3D497A1F-F3B4-4B99-A9B3-0B424C196ADC}" srcOrd="0" destOrd="0" parTransId="{E913E9A6-15A6-423B-8E52-020BC8AFD1D4}" sibTransId="{79D07541-0DA7-4620-867B-B038751A588A}"/>
    <dgm:cxn modelId="{6C3A27BB-E855-4E5F-A8BE-669FE5B455E2}" type="presParOf" srcId="{23945D2A-3085-4CA4-A10B-2EDB252D267C}" destId="{B2BBBED4-56D1-47F7-961D-B158BCAC2F2A}" srcOrd="0" destOrd="0" presId="urn:microsoft.com/office/officeart/2005/8/layout/vList2"/>
    <dgm:cxn modelId="{705C585E-592D-4AE1-8032-932BB39F201C}" type="presParOf" srcId="{23945D2A-3085-4CA4-A10B-2EDB252D267C}" destId="{8D0FE5B7-DE5D-4950-AD8A-AD2B6E1C0B21}" srcOrd="1" destOrd="0" presId="urn:microsoft.com/office/officeart/2005/8/layout/vList2"/>
    <dgm:cxn modelId="{30F66D6D-9925-4EDB-B781-1D8941EF8CEC}" type="presParOf" srcId="{23945D2A-3085-4CA4-A10B-2EDB252D267C}" destId="{98A51BB6-6CB0-4F45-B64F-DC0B7F915F9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4137A-32A9-4E3E-80A1-313294284C14}" type="datetimeFigureOut">
              <a:rPr lang="en-US" smtClean="0"/>
              <a:t>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56D5C-5EF9-4233-82C8-1D8C4F6E2EDC}" type="slidenum">
              <a:rPr lang="en-US" smtClean="0"/>
              <a:t>‹#›</a:t>
            </a:fld>
            <a:endParaRPr lang="en-US"/>
          </a:p>
        </p:txBody>
      </p:sp>
    </p:spTree>
    <p:extLst>
      <p:ext uri="{BB962C8B-B14F-4D97-AF65-F5344CB8AC3E}">
        <p14:creationId xmlns:p14="http://schemas.microsoft.com/office/powerpoint/2010/main" val="136940592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h20507.www2.hp.com/Saba/loginAsUser.jsp?deepLinkName=CourseDetail&amp;deepLinkParams=courseId=00989938" TargetMode="External"/><Relationship Id="rId7" Type="http://schemas.openxmlformats.org/officeDocument/2006/relationships/hyperlink" Target="http://grow.hp.com/Saba/Web/Main/goto/CourseDetail?courseId=00984083"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h20507.www2.hp.com/Saba/loginAsUser.jsp?deepLinkName=CourseDetail&amp;deepLinkParams=courseId=00984083" TargetMode="External"/><Relationship Id="rId5" Type="http://schemas.openxmlformats.org/officeDocument/2006/relationships/hyperlink" Target="http://grow.hp.com/Saba/Web/Main/goto/CourseDetail?courseId=00984086" TargetMode="External"/><Relationship Id="rId4" Type="http://schemas.openxmlformats.org/officeDocument/2006/relationships/hyperlink" Target="http://grow.hp.com/Saba/Web/Main/goto/CourseDetail?courseId=00989938"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[STANDARD SLIDE: L300 (animated)]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a:t>
            </a:r>
            <a:r>
              <a:rPr lang="en-US" i="1" baseline="0" dirty="0" smtClean="0"/>
              <a:t> can change out the photo with any image from Getty Images in DropBox.</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If the main title is shorter, you can make the font larger.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 may have to move the title text around depending</a:t>
            </a:r>
            <a:r>
              <a:rPr lang="en-US" i="1" baseline="0" dirty="0" smtClean="0"/>
              <a:t> on the photo. Make sure the text is readable against the background photo.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You can change the background color for the rectangle in the bottom-right corner to look better against the background. Choose a Micro Focus color at 25% transparency.</a:t>
            </a:r>
            <a:endParaRPr lang="en-US" i="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Note to Narrator or Reader: [PRESS] </a:t>
            </a:r>
            <a:r>
              <a:rPr lang="en-US" sz="1200" b="0" kern="1200" dirty="0" smtClean="0">
                <a:solidFill>
                  <a:schemeClr val="tx1"/>
                </a:solidFill>
                <a:effectLst/>
                <a:latin typeface="+mn-lt"/>
                <a:ea typeface="+mn-ea"/>
                <a:cs typeface="+mn-cs"/>
                <a:sym typeface="Calibri"/>
              </a:rPr>
              <a:t>indicates press the Page Down key to show the animation</a:t>
            </a:r>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Hello and Welcome to the [COURSE_NAME] Technical</a:t>
            </a:r>
            <a:r>
              <a:rPr lang="en-US" sz="1200" b="1" kern="1200" baseline="0" dirty="0" smtClean="0">
                <a:solidFill>
                  <a:schemeClr val="tx1"/>
                </a:solidFill>
                <a:effectLst/>
                <a:latin typeface="+mn-lt"/>
                <a:ea typeface="+mn-ea"/>
                <a:cs typeface="+mn-cs"/>
                <a:sym typeface="Calibri"/>
              </a:rPr>
              <a:t> Overview Training, Level 300.</a:t>
            </a:r>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In this course you’ll gain a high-level understanding of the essentials of </a:t>
            </a:r>
            <a:r>
              <a:rPr lang="en-US" b="1" dirty="0" smtClean="0">
                <a:solidFill>
                  <a:srgbClr val="000000"/>
                </a:solidFill>
                <a:latin typeface="Arial (Headings)"/>
                <a:cs typeface="HP Simplified" pitchFamily="34" charset="0"/>
              </a:rPr>
              <a:t>[PRODUCT_NAME].</a:t>
            </a:r>
            <a:endParaRPr lang="en-US" sz="1200" b="1" baseline="0" dirty="0" smtClean="0"/>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[PRESS] </a:t>
            </a:r>
            <a:r>
              <a:rPr lang="en-US" sz="1200" kern="1200" dirty="0" smtClean="0">
                <a:solidFill>
                  <a:schemeClr val="tx1"/>
                </a:solidFill>
                <a:effectLst/>
                <a:latin typeface="+mn-lt"/>
                <a:ea typeface="+mn-ea"/>
                <a:cs typeface="+mn-cs"/>
                <a:sym typeface="Calibri"/>
              </a:rPr>
              <a:t>If you want to download this presentation and save it on your own system, click the </a:t>
            </a:r>
            <a:r>
              <a:rPr lang="en-US" sz="1200" b="1" kern="1200" dirty="0" smtClean="0">
                <a:solidFill>
                  <a:schemeClr val="tx1"/>
                </a:solidFill>
                <a:effectLst/>
                <a:latin typeface="+mn-lt"/>
                <a:ea typeface="+mn-ea"/>
                <a:cs typeface="+mn-cs"/>
                <a:sym typeface="Calibri"/>
              </a:rPr>
              <a:t>Tools &amp; Help</a:t>
            </a:r>
            <a:r>
              <a:rPr lang="en-US" sz="1200" kern="1200" dirty="0" smtClean="0">
                <a:solidFill>
                  <a:schemeClr val="tx1"/>
                </a:solidFill>
                <a:effectLst/>
                <a:latin typeface="+mn-lt"/>
                <a:ea typeface="+mn-ea"/>
                <a:cs typeface="+mn-cs"/>
                <a:sym typeface="Calibri"/>
              </a:rPr>
              <a:t> icon in the bottom-right corner of your window and select </a:t>
            </a:r>
            <a:r>
              <a:rPr lang="en-US" sz="1200" b="1" kern="1200" dirty="0" smtClean="0">
                <a:solidFill>
                  <a:schemeClr val="tx1"/>
                </a:solidFill>
                <a:effectLst/>
                <a:latin typeface="+mn-lt"/>
                <a:ea typeface="+mn-ea"/>
                <a:cs typeface="+mn-cs"/>
                <a:sym typeface="Calibri"/>
              </a:rPr>
              <a:t>Download</a:t>
            </a:r>
            <a:r>
              <a:rPr lang="en-US" sz="1200" kern="1200" dirty="0" smtClean="0">
                <a:solidFill>
                  <a:schemeClr val="tx1"/>
                </a:solidFill>
                <a:effectLst/>
                <a:latin typeface="+mn-lt"/>
                <a:ea typeface="+mn-ea"/>
                <a:cs typeface="+mn-cs"/>
                <a:sym typeface="Calibri"/>
              </a:rPr>
              <a:t>.</a:t>
            </a:r>
          </a:p>
          <a:p>
            <a:endParaRPr lang="en-US" sz="1200" kern="1200" dirty="0" smtClean="0">
              <a:solidFill>
                <a:schemeClr val="tx1"/>
              </a:solidFill>
              <a:effectLst/>
              <a:latin typeface="+mn-lt"/>
              <a:ea typeface="+mn-ea"/>
              <a:cs typeface="+mn-cs"/>
              <a:sym typeface="Calibri"/>
            </a:endParaRPr>
          </a:p>
          <a:p>
            <a:r>
              <a:rPr lang="en-US" sz="1200" kern="1200" dirty="0" smtClean="0">
                <a:solidFill>
                  <a:schemeClr val="tx1"/>
                </a:solidFill>
                <a:effectLst/>
                <a:latin typeface="+mn-lt"/>
                <a:ea typeface="+mn-ea"/>
                <a:cs typeface="+mn-cs"/>
                <a:sym typeface="Calibri"/>
              </a:rPr>
              <a:t>Or, if you want to access the PPT slides and speaker notes for future reference, go to the </a:t>
            </a:r>
            <a:r>
              <a:rPr lang="en-US" sz="1200" b="1" kern="1200" dirty="0" smtClean="0">
                <a:solidFill>
                  <a:schemeClr val="tx1"/>
                </a:solidFill>
                <a:effectLst/>
                <a:latin typeface="+mn-lt"/>
                <a:ea typeface="+mn-ea"/>
                <a:cs typeface="+mn-cs"/>
                <a:sym typeface="Calibri"/>
              </a:rPr>
              <a:t>Attachments</a:t>
            </a:r>
            <a:r>
              <a:rPr lang="en-US" sz="1200" b="1" kern="1200" baseline="0" dirty="0" smtClean="0">
                <a:solidFill>
                  <a:schemeClr val="tx1"/>
                </a:solidFill>
                <a:effectLst/>
                <a:latin typeface="+mn-lt"/>
                <a:ea typeface="+mn-ea"/>
                <a:cs typeface="+mn-cs"/>
                <a:sym typeface="Calibri"/>
              </a:rPr>
              <a:t> </a:t>
            </a:r>
            <a:r>
              <a:rPr lang="en-US" sz="1200" kern="1200" baseline="0" dirty="0" smtClean="0">
                <a:solidFill>
                  <a:schemeClr val="tx1"/>
                </a:solidFill>
                <a:effectLst/>
                <a:latin typeface="+mn-lt"/>
                <a:ea typeface="+mn-ea"/>
                <a:cs typeface="+mn-cs"/>
                <a:sym typeface="Calibri"/>
              </a:rPr>
              <a:t>tab in your window click to download the presentation.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BFEAE42-E3FE-4405-B7FC-4425D05B92A0}" type="slidenum">
              <a:rPr lang="en-US" smtClean="0"/>
              <a:pPr/>
              <a:t>1</a:t>
            </a:fld>
            <a:endParaRPr lang="en-US" dirty="0"/>
          </a:p>
        </p:txBody>
      </p:sp>
    </p:spTree>
    <p:extLst>
      <p:ext uri="{BB962C8B-B14F-4D97-AF65-F5344CB8AC3E}">
        <p14:creationId xmlns:p14="http://schemas.microsoft.com/office/powerpoint/2010/main" val="344407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dirty="0" smtClean="0">
                <a:solidFill>
                  <a:schemeClr val="tx1"/>
                </a:solidFill>
                <a:latin typeface="Calibri Light" panose="020F0302020204030204" pitchFamily="34" charset="0"/>
                <a:cs typeface="Calibri Light" panose="020F0302020204030204" pitchFamily="34" charset="0"/>
              </a:rPr>
              <a:t>One of </a:t>
            </a:r>
            <a:r>
              <a:rPr lang="en-US" sz="1100" baseline="0" dirty="0" smtClean="0">
                <a:solidFill>
                  <a:schemeClr val="tx1"/>
                </a:solidFill>
                <a:latin typeface="Calibri Light" panose="020F0302020204030204" pitchFamily="34" charset="0"/>
                <a:cs typeface="Calibri Light" panose="020F0302020204030204" pitchFamily="34" charset="0"/>
              </a:rPr>
              <a:t>key capabilities is the service portal including:</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100" dirty="0" smtClean="0">
              <a:solidFill>
                <a:schemeClr val="tx1"/>
              </a:solidFill>
              <a:latin typeface="Calibri Light" panose="020F0302020204030204" pitchFamily="34" charset="0"/>
              <a:cs typeface="Calibri Light" panose="020F0302020204030204" pitchFamily="34" charset="0"/>
            </a:endParaRPr>
          </a:p>
          <a:p>
            <a:pPr marL="228600" marR="0" lvl="1"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050" dirty="0" smtClean="0">
                <a:solidFill>
                  <a:schemeClr val="tx1"/>
                </a:solidFill>
                <a:latin typeface="Calibri Light" panose="020F0302020204030204" pitchFamily="34" charset="0"/>
                <a:cs typeface="Calibri Light" panose="020F0302020204030204" pitchFamily="34" charset="0"/>
              </a:rPr>
              <a:t>- IDOL based search for news, catalog offerings, knowledge articles.</a:t>
            </a:r>
          </a:p>
          <a:p>
            <a:pPr marL="228600" marR="0" lvl="1"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050" dirty="0" smtClean="0">
                <a:solidFill>
                  <a:schemeClr val="tx1"/>
                </a:solidFill>
                <a:latin typeface="Calibri Light" panose="020F0302020204030204" pitchFamily="34" charset="0"/>
                <a:cs typeface="Calibri Light" panose="020F0302020204030204" pitchFamily="34" charset="0"/>
              </a:rPr>
              <a:t>- Integrates</a:t>
            </a:r>
            <a:r>
              <a:rPr lang="en-US" sz="1050" baseline="0" dirty="0" smtClean="0">
                <a:solidFill>
                  <a:schemeClr val="tx1"/>
                </a:solidFill>
                <a:latin typeface="Calibri Light" panose="020F0302020204030204" pitchFamily="34" charset="0"/>
                <a:cs typeface="Calibri Light" panose="020F0302020204030204" pitchFamily="34" charset="0"/>
              </a:rPr>
              <a:t> </a:t>
            </a:r>
            <a:r>
              <a:rPr lang="en-US" sz="1100" dirty="0" smtClean="0">
                <a:solidFill>
                  <a:schemeClr val="tx1"/>
                </a:solidFill>
                <a:latin typeface="Calibri Light" panose="020F0302020204030204" pitchFamily="34" charset="0"/>
                <a:cs typeface="Calibri Light" panose="020F0302020204030204" pitchFamily="34" charset="0"/>
              </a:rPr>
              <a:t>service catalog offerings from Service Manager and other tools</a:t>
            </a:r>
          </a:p>
          <a:p>
            <a:pPr marL="228600" marR="0" lvl="1"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dirty="0" smtClean="0">
                <a:solidFill>
                  <a:schemeClr val="tx1"/>
                </a:solidFill>
                <a:latin typeface="Calibri Light" panose="020F0302020204030204" pitchFamily="34" charset="0"/>
                <a:cs typeface="Calibri Light" panose="020F0302020204030204" pitchFamily="34" charset="0"/>
              </a:rPr>
              <a:t>- Notifications, providing</a:t>
            </a:r>
            <a:r>
              <a:rPr lang="en-US" sz="1100" baseline="0" dirty="0" smtClean="0">
                <a:solidFill>
                  <a:schemeClr val="tx1"/>
                </a:solidFill>
                <a:latin typeface="Calibri Light" panose="020F0302020204030204" pitchFamily="34" charset="0"/>
                <a:cs typeface="Calibri Light" panose="020F0302020204030204" pitchFamily="34" charset="0"/>
              </a:rPr>
              <a:t> information like the status of a user’s service request</a:t>
            </a:r>
            <a:endParaRPr lang="en-US" sz="1100" dirty="0" smtClean="0">
              <a:solidFill>
                <a:schemeClr val="tx1"/>
              </a:solidFill>
              <a:latin typeface="Calibri Light" panose="020F0302020204030204" pitchFamily="34" charset="0"/>
              <a:cs typeface="Calibri Light" panose="020F0302020204030204" pitchFamily="34" charset="0"/>
            </a:endParaRPr>
          </a:p>
          <a:p>
            <a:pPr marL="228600" marR="0" lvl="1"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dirty="0" smtClean="0">
                <a:solidFill>
                  <a:schemeClr val="tx1"/>
                </a:solidFill>
                <a:latin typeface="Calibri Light" panose="020F0302020204030204" pitchFamily="34" charset="0"/>
                <a:cs typeface="Calibri Light" panose="020F0302020204030204" pitchFamily="34" charset="0"/>
              </a:rPr>
              <a:t>- Shopping Cart, providing an integrated view of</a:t>
            </a:r>
            <a:r>
              <a:rPr lang="en-US" sz="1100" baseline="0" dirty="0" smtClean="0">
                <a:solidFill>
                  <a:schemeClr val="tx1"/>
                </a:solidFill>
                <a:latin typeface="Calibri Light" panose="020F0302020204030204" pitchFamily="34" charset="0"/>
                <a:cs typeface="Calibri Light" panose="020F0302020204030204" pitchFamily="34" charset="0"/>
              </a:rPr>
              <a:t> all goods and services offered</a:t>
            </a:r>
          </a:p>
          <a:p>
            <a:pPr marL="228600" marR="0" lvl="1"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aseline="0" dirty="0" smtClean="0">
                <a:solidFill>
                  <a:schemeClr val="tx1"/>
                </a:solidFill>
                <a:latin typeface="Calibri Light" panose="020F0302020204030204" pitchFamily="34" charset="0"/>
                <a:cs typeface="Calibri Light" panose="020F0302020204030204" pitchFamily="34" charset="0"/>
              </a:rPr>
              <a:t>- Mobile interface to anytime access from everywhere</a:t>
            </a:r>
            <a:endParaRPr lang="en-US" sz="1100" dirty="0" smtClean="0">
              <a:solidFill>
                <a:schemeClr val="tx1"/>
              </a:solidFill>
              <a:latin typeface="Calibri Light" panose="020F0302020204030204" pitchFamily="34" charset="0"/>
              <a:cs typeface="Calibri Light" panose="020F0302020204030204" pitchFamily="34" charset="0"/>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100" dirty="0" smtClean="0">
              <a:solidFill>
                <a:schemeClr val="tx1"/>
              </a:solidFill>
              <a:latin typeface="Calibri Light" panose="020F0302020204030204" pitchFamily="34" charset="0"/>
              <a:cs typeface="Calibri Light" panose="020F0302020204030204" pitchFamily="34" charset="0"/>
            </a:endParaRPr>
          </a:p>
          <a:p>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pPr/>
              <a:t>16</a:t>
            </a:fld>
            <a:endParaRPr lang="en-GB" dirty="0"/>
          </a:p>
        </p:txBody>
      </p:sp>
    </p:spTree>
    <p:extLst>
      <p:ext uri="{BB962C8B-B14F-4D97-AF65-F5344CB8AC3E}">
        <p14:creationId xmlns:p14="http://schemas.microsoft.com/office/powerpoint/2010/main" val="661489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22313"/>
            <a:ext cx="6403975" cy="3602037"/>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Here is </a:t>
            </a:r>
            <a:r>
              <a:rPr lang="en-US" dirty="0" smtClean="0">
                <a:latin typeface="Arial" panose="020B0604020202020204" pitchFamily="34" charset="0"/>
                <a:cs typeface="Arial" panose="020B0604020202020204" pitchFamily="34" charset="0"/>
              </a:rPr>
              <a:t>SMA-X </a:t>
            </a:r>
            <a:r>
              <a:rPr lang="en-US" dirty="0">
                <a:latin typeface="Arial" panose="020B0604020202020204" pitchFamily="34" charset="0"/>
                <a:cs typeface="Arial" panose="020B0604020202020204" pitchFamily="34" charset="0"/>
              </a:rPr>
              <a:t>– all the functionality you’d expect in a service desk, and more. As you look at this slide – the icons across the top show where we consider </a:t>
            </a:r>
            <a:r>
              <a:rPr lang="en-US" dirty="0" smtClean="0">
                <a:latin typeface="Arial" panose="020B0604020202020204" pitchFamily="34" charset="0"/>
                <a:cs typeface="Arial" panose="020B0604020202020204" pitchFamily="34" charset="0"/>
              </a:rPr>
              <a:t>SMA-X </a:t>
            </a:r>
            <a:r>
              <a:rPr lang="en-US" dirty="0">
                <a:latin typeface="Arial" panose="020B0604020202020204" pitchFamily="34" charset="0"/>
                <a:cs typeface="Arial" panose="020B0604020202020204" pitchFamily="34" charset="0"/>
              </a:rPr>
              <a:t>to excel.  For example, we are the only </a:t>
            </a:r>
            <a:r>
              <a:rPr lang="en-US" dirty="0" err="1">
                <a:latin typeface="Arial" panose="020B0604020202020204" pitchFamily="34" charset="0"/>
                <a:cs typeface="Arial" panose="020B0604020202020204" pitchFamily="34" charset="0"/>
              </a:rPr>
              <a:t>saas</a:t>
            </a:r>
            <a:r>
              <a:rPr lang="en-US" dirty="0">
                <a:latin typeface="Arial" panose="020B0604020202020204" pitchFamily="34" charset="0"/>
                <a:cs typeface="Arial" panose="020B0604020202020204" pitchFamily="34" charset="0"/>
              </a:rPr>
              <a:t> ITSM solution that has true big data – embedded at our core – not bolted on.  That means big data is expressed throughout the application - in the workflows where you need it – the ITSM user does not need to jump out to another application or flip between screens to get the data he needs.  Its not just “reports and analytics” (although you’ll like those when we s how them) – its about changing the way you do ITSM – getting to 100% of your relevant business data at the speed of business – in the daily routine of every ITSM role.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Another unique feature of </a:t>
            </a:r>
            <a:r>
              <a:rPr lang="en-US" dirty="0" smtClean="0">
                <a:latin typeface="Arial" panose="020B0604020202020204" pitchFamily="34" charset="0"/>
                <a:cs typeface="Arial" panose="020B0604020202020204" pitchFamily="34" charset="0"/>
              </a:rPr>
              <a:t>SMA-X </a:t>
            </a:r>
            <a:r>
              <a:rPr lang="en-US" dirty="0">
                <a:latin typeface="Arial" panose="020B0604020202020204" pitchFamily="34" charset="0"/>
                <a:cs typeface="Arial" panose="020B0604020202020204" pitchFamily="34" charset="0"/>
              </a:rPr>
              <a:t>is our continuous delivery process. Our new architecture supports a continuous delivery model that allows development to quickly add new capabilities. Unlike other solutions on older architectures who may only be able to deliver 1 or maybe 2 releases per year, continuous delivery can deliver high content in short periods of time. </a:t>
            </a:r>
          </a:p>
        </p:txBody>
      </p:sp>
      <p:sp>
        <p:nvSpPr>
          <p:cNvPr id="4" name="Slide Number Placeholder 3"/>
          <p:cNvSpPr>
            <a:spLocks noGrp="1"/>
          </p:cNvSpPr>
          <p:nvPr>
            <p:ph type="sldNum" sz="quarter" idx="10"/>
          </p:nvPr>
        </p:nvSpPr>
        <p:spPr/>
        <p:txBody>
          <a:bodyPr/>
          <a:lstStyle/>
          <a:p>
            <a:fld id="{22A853E8-D85F-5D49-95D2-E1D96ABFE2B9}" type="slidenum">
              <a:rPr lang="en-GB" smtClean="0"/>
              <a:pPr/>
              <a:t>17</a:t>
            </a:fld>
            <a:endParaRPr lang="en-GB" dirty="0"/>
          </a:p>
        </p:txBody>
      </p:sp>
      <p:sp>
        <p:nvSpPr>
          <p:cNvPr id="5" name="Footer Placeholder 4"/>
          <p:cNvSpPr>
            <a:spLocks noGrp="1"/>
          </p:cNvSpPr>
          <p:nvPr>
            <p:ph type="ftr" sz="quarter" idx="11"/>
          </p:nvPr>
        </p:nvSpPr>
        <p:spPr/>
        <p:txBody>
          <a:bodyPr/>
          <a:lstStyle/>
          <a:p>
            <a:r>
              <a:rPr lang="en-US" dirty="0" smtClean="0"/>
              <a:t>HPE SMA-X - Partner Training (February 2016)</a:t>
            </a:r>
            <a:endParaRPr lang="en-GB" dirty="0"/>
          </a:p>
        </p:txBody>
      </p:sp>
      <p:sp>
        <p:nvSpPr>
          <p:cNvPr id="6" name="Header Placeholder 5"/>
          <p:cNvSpPr>
            <a:spLocks noGrp="1"/>
          </p:cNvSpPr>
          <p:nvPr>
            <p:ph type="hdr" sz="quarter" idx="12"/>
          </p:nvPr>
        </p:nvSpPr>
        <p:spPr/>
        <p:txBody>
          <a:bodyPr/>
          <a:lstStyle/>
          <a:p>
            <a:r>
              <a:rPr lang="en-US" dirty="0" smtClean="0"/>
              <a:t>Module 1 - SMA-X Overview</a:t>
            </a:r>
            <a:endParaRPr lang="en-GB" dirty="0"/>
          </a:p>
        </p:txBody>
      </p:sp>
    </p:spTree>
    <p:extLst>
      <p:ext uri="{BB962C8B-B14F-4D97-AF65-F5344CB8AC3E}">
        <p14:creationId xmlns:p14="http://schemas.microsoft.com/office/powerpoint/2010/main" val="3387458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ChatOps is one of the leading innovations</a:t>
            </a:r>
            <a:r>
              <a:rPr lang="en-US" baseline="0" dirty="0" smtClean="0"/>
              <a:t> in SMA. It provides a</a:t>
            </a:r>
            <a:r>
              <a:rPr lang="en-US" altLang="zh-CN" dirty="0" smtClean="0"/>
              <a:t> virtual war room to efficiently improve IT agent collaboration</a:t>
            </a:r>
            <a:r>
              <a:rPr lang="en-GB" altLang="zh-CN" dirty="0" smtClean="0"/>
              <a:t>.</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altLang="zh-CN" dirty="0" smtClean="0"/>
          </a:p>
          <a:p>
            <a:r>
              <a:rPr lang="en-US" dirty="0" smtClean="0"/>
              <a:t>ChatOps</a:t>
            </a:r>
            <a:r>
              <a:rPr lang="en-US" baseline="0" dirty="0" smtClean="0"/>
              <a:t> helps to solve issues faster in an efficient transparent way using real-time chat</a:t>
            </a:r>
          </a:p>
          <a:p>
            <a:endParaRPr lang="en-US" baseline="0" dirty="0" smtClean="0"/>
          </a:p>
          <a:p>
            <a:r>
              <a:rPr lang="en-US" baseline="0" dirty="0" smtClean="0"/>
              <a:t>- Assemble the right people, right tools &amp; data at right time</a:t>
            </a:r>
          </a:p>
          <a:p>
            <a:r>
              <a:rPr lang="en-US" baseline="0" dirty="0" smtClean="0"/>
              <a:t>- Cross-boundary collaboration of people, process, tools and automation</a:t>
            </a:r>
          </a:p>
          <a:p>
            <a:r>
              <a:rPr lang="en-US" baseline="0" dirty="0" smtClean="0"/>
              <a:t>- Resolve once, re-use next time … automatically document entire incident resolutions in a transparent, repeatable fashion</a:t>
            </a:r>
            <a:endParaRPr lang="en-US" altLang="zh-CN" dirty="0" smtClean="0"/>
          </a:p>
        </p:txBody>
      </p:sp>
      <p:sp>
        <p:nvSpPr>
          <p:cNvPr id="4" name="Slide Number Placeholder 3"/>
          <p:cNvSpPr>
            <a:spLocks noGrp="1"/>
          </p:cNvSpPr>
          <p:nvPr>
            <p:ph type="sldNum" sz="quarter" idx="10"/>
          </p:nvPr>
        </p:nvSpPr>
        <p:spPr/>
        <p:txBody>
          <a:bodyPr/>
          <a:lstStyle/>
          <a:p>
            <a:fld id="{5BFEAE42-E3FE-4405-B7FC-4425D05B92A0}" type="slidenum">
              <a:rPr lang="en-GB" smtClean="0"/>
              <a:pPr/>
              <a:t>18</a:t>
            </a:fld>
            <a:endParaRPr lang="en-GB" dirty="0"/>
          </a:p>
        </p:txBody>
      </p:sp>
    </p:spTree>
    <p:extLst>
      <p:ext uri="{BB962C8B-B14F-4D97-AF65-F5344CB8AC3E}">
        <p14:creationId xmlns:p14="http://schemas.microsoft.com/office/powerpoint/2010/main" val="3823062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600" dirty="0" smtClean="0"/>
              <a:t>Process Designer provides simple and efficient customization with codeless configuration. It comes with instant processes and workflows based on ITIL® best practices, which are easy to customize,</a:t>
            </a:r>
            <a:r>
              <a:rPr lang="en-US" sz="1600" baseline="0" dirty="0" smtClean="0"/>
              <a:t> to </a:t>
            </a:r>
            <a:r>
              <a:rPr lang="en-US" sz="1600" dirty="0" smtClean="0"/>
              <a:t>configure and to upgrade.</a:t>
            </a:r>
          </a:p>
          <a:p>
            <a:pPr marL="228600" marR="0" lvl="0" indent="-22860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600" dirty="0" smtClean="0"/>
          </a:p>
          <a:p>
            <a:pPr marL="228600" marR="0" lvl="0" indent="-22860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600" dirty="0" smtClean="0"/>
              <a:t>The</a:t>
            </a:r>
            <a:r>
              <a:rPr lang="en-US" sz="1600" baseline="0" dirty="0" smtClean="0"/>
              <a:t> results: Quick time to value, low total cost of ownership (TCO), and low upgrade and migration costs.</a:t>
            </a:r>
            <a:endParaRPr lang="en-US" sz="1600" dirty="0" smtClean="0"/>
          </a:p>
          <a:p>
            <a:pPr marL="228600" marR="0" lvl="0" indent="-22860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600" dirty="0" smtClean="0"/>
          </a:p>
          <a:p>
            <a:pPr marL="228600" marR="0" lvl="0" indent="-22860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600" dirty="0" smtClean="0"/>
              <a:t>Key characteristics and capabilities of Process Designer include:</a:t>
            </a:r>
          </a:p>
          <a:p>
            <a:pPr marL="228600" marR="0" lvl="0" indent="-22860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600" dirty="0" smtClean="0">
              <a:solidFill>
                <a:srgbClr val="000000"/>
              </a:solidFill>
              <a:cs typeface="HP Simplified" pitchFamily="34" charset="0"/>
            </a:endParaRPr>
          </a:p>
          <a:p>
            <a:pPr marL="605790" lvl="2" indent="-285750">
              <a:buFont typeface="Arial" panose="020B0604020202020204" pitchFamily="34" charset="0"/>
              <a:buChar char="•"/>
            </a:pPr>
            <a:r>
              <a:rPr lang="en-US" sz="1500" dirty="0" smtClean="0">
                <a:solidFill>
                  <a:srgbClr val="000000"/>
                </a:solidFill>
                <a:cs typeface="HP Simplified" pitchFamily="34" charset="0"/>
              </a:rPr>
              <a:t>Out-of-the-box processes, 100 percent ITIL aligned</a:t>
            </a:r>
          </a:p>
          <a:p>
            <a:pPr marL="605790" lvl="2" indent="-285750">
              <a:buFont typeface="Arial" panose="020B0604020202020204" pitchFamily="34" charset="0"/>
              <a:buChar char="•"/>
            </a:pPr>
            <a:r>
              <a:rPr lang="en-US" sz="1600" dirty="0" smtClean="0">
                <a:solidFill>
                  <a:srgbClr val="000000"/>
                </a:solidFill>
                <a:cs typeface="HP Simplified" pitchFamily="34" charset="0"/>
              </a:rPr>
              <a:t>Separates system code from user configuration</a:t>
            </a:r>
          </a:p>
          <a:p>
            <a:pPr marL="605790" lvl="2" indent="-285750">
              <a:buFont typeface="Arial" panose="020B0604020202020204" pitchFamily="34" charset="0"/>
              <a:buChar char="•"/>
            </a:pPr>
            <a:r>
              <a:rPr lang="en-US" sz="1600" dirty="0" smtClean="0">
                <a:solidFill>
                  <a:srgbClr val="000000"/>
                </a:solidFill>
                <a:cs typeface="HP Simplified" pitchFamily="34" charset="0"/>
              </a:rPr>
              <a:t>Single, intuitive and easy to use graphical user interface</a:t>
            </a:r>
          </a:p>
          <a:p>
            <a:pPr marL="605790" lvl="2" indent="-285750">
              <a:buFont typeface="Arial" panose="020B0604020202020204" pitchFamily="34" charset="0"/>
              <a:buChar char="•"/>
            </a:pPr>
            <a:r>
              <a:rPr lang="en-US" sz="1600" dirty="0" smtClean="0">
                <a:solidFill>
                  <a:srgbClr val="000000"/>
                </a:solidFill>
                <a:cs typeface="HP Simplified" pitchFamily="34" charset="0"/>
              </a:rPr>
              <a:t>Easy to define and</a:t>
            </a:r>
            <a:r>
              <a:rPr lang="en-US" sz="1600" baseline="0" dirty="0" smtClean="0">
                <a:solidFill>
                  <a:srgbClr val="000000"/>
                </a:solidFill>
                <a:cs typeface="HP Simplified" pitchFamily="34" charset="0"/>
              </a:rPr>
              <a:t> maintain w</a:t>
            </a:r>
            <a:r>
              <a:rPr lang="en-US" sz="1600" dirty="0" smtClean="0">
                <a:solidFill>
                  <a:srgbClr val="000000"/>
                </a:solidFill>
                <a:cs typeface="HP Simplified" pitchFamily="34" charset="0"/>
              </a:rPr>
              <a:t>orkflow</a:t>
            </a:r>
            <a:r>
              <a:rPr lang="en-US" sz="1600" baseline="0" dirty="0" smtClean="0">
                <a:solidFill>
                  <a:srgbClr val="000000"/>
                </a:solidFill>
                <a:cs typeface="HP Simplified" pitchFamily="34" charset="0"/>
              </a:rPr>
              <a:t> and</a:t>
            </a:r>
            <a:r>
              <a:rPr lang="en-US" sz="1600" dirty="0" smtClean="0">
                <a:solidFill>
                  <a:srgbClr val="000000"/>
                </a:solidFill>
                <a:cs typeface="HP Simplified" pitchFamily="34" charset="0"/>
              </a:rPr>
              <a:t> business logic</a:t>
            </a:r>
          </a:p>
          <a:p>
            <a:pPr marL="605790" lvl="2" indent="-285750">
              <a:buFont typeface="Arial" panose="020B0604020202020204" pitchFamily="34" charset="0"/>
              <a:buChar char="•"/>
            </a:pPr>
            <a:r>
              <a:rPr lang="en-US" sz="1600" dirty="0" smtClean="0"/>
              <a:t>Based on ITIL and Service Management Reference Model</a:t>
            </a:r>
            <a:endParaRPr lang="en-US" sz="1400" dirty="0" smtClean="0"/>
          </a:p>
          <a:p>
            <a:pPr marL="605790" lvl="2" indent="-285750">
              <a:buFont typeface="Arial" panose="020B0604020202020204" pitchFamily="34" charset="0"/>
              <a:buChar char="•"/>
            </a:pPr>
            <a:r>
              <a:rPr lang="en-US" sz="1400" dirty="0" smtClean="0"/>
              <a:t>Support all key processes, including incident and problem management, knowledge management, change management, request fulfillment, and service level management</a:t>
            </a:r>
            <a:endParaRPr lang="de-DE" sz="1400" dirty="0" smtClean="0"/>
          </a:p>
          <a:p>
            <a:endParaRPr lang="en-GB" dirty="0"/>
          </a:p>
        </p:txBody>
      </p:sp>
      <p:sp>
        <p:nvSpPr>
          <p:cNvPr id="4" name="Slide Number Placeholder 3"/>
          <p:cNvSpPr>
            <a:spLocks noGrp="1"/>
          </p:cNvSpPr>
          <p:nvPr>
            <p:ph type="sldNum" sz="quarter" idx="10"/>
          </p:nvPr>
        </p:nvSpPr>
        <p:spPr/>
        <p:txBody>
          <a:bodyPr/>
          <a:lstStyle/>
          <a:p>
            <a:fld id="{EF956D5C-5EF9-4233-82C8-1D8C4F6E2EDC}" type="slidenum">
              <a:rPr lang="en-US" smtClean="0"/>
              <a:t>19</a:t>
            </a:fld>
            <a:endParaRPr lang="en-US"/>
          </a:p>
        </p:txBody>
      </p:sp>
    </p:spTree>
    <p:extLst>
      <p:ext uri="{BB962C8B-B14F-4D97-AF65-F5344CB8AC3E}">
        <p14:creationId xmlns:p14="http://schemas.microsoft.com/office/powerpoint/2010/main" val="42190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2725" y="434975"/>
            <a:ext cx="5213350" cy="2933700"/>
          </a:xfrm>
        </p:spPr>
      </p:sp>
      <p:sp>
        <p:nvSpPr>
          <p:cNvPr id="3" name="Notes Placeholder 2"/>
          <p:cNvSpPr>
            <a:spLocks noGrp="1"/>
          </p:cNvSpPr>
          <p:nvPr>
            <p:ph type="body" idx="1"/>
          </p:nvPr>
        </p:nvSpPr>
        <p:spPr/>
        <p:txBody>
          <a:bodyPr>
            <a:normAutofit fontScale="85000" lnSpcReduction="20000"/>
          </a:bodyPr>
          <a:lstStyle/>
          <a:p>
            <a:pPr marL="0" marR="0" lvl="0" indent="0">
              <a:lnSpc>
                <a:spcPct val="107000"/>
              </a:lnSpc>
              <a:spcBef>
                <a:spcPts val="0"/>
              </a:spcBef>
              <a:spcAft>
                <a:spcPts val="0"/>
              </a:spcAft>
              <a:buFont typeface="Symbol" panose="05050102010706020507" pitchFamily="18" charset="2"/>
              <a:buNone/>
            </a:pPr>
            <a:r>
              <a:rPr lang="en-US" sz="1100" b="1" kern="1200" dirty="0" smtClean="0">
                <a:solidFill>
                  <a:schemeClr val="tx1"/>
                </a:solidFill>
                <a:effectLst/>
                <a:latin typeface="Calibri" panose="020F0502020204030204" pitchFamily="34" charset="0"/>
                <a:ea typeface="+mn-ea"/>
                <a:cs typeface="Times New Roman" panose="02020603050405020304" pitchFamily="18" charset="0"/>
              </a:rPr>
              <a:t>Container</a:t>
            </a:r>
            <a:r>
              <a:rPr lang="en-US" sz="1100" b="1" kern="1200" baseline="0" dirty="0" smtClean="0">
                <a:solidFill>
                  <a:schemeClr val="tx1"/>
                </a:solidFill>
                <a:effectLst/>
                <a:latin typeface="Calibri" panose="020F0502020204030204" pitchFamily="34" charset="0"/>
                <a:ea typeface="+mn-ea"/>
                <a:cs typeface="Times New Roman" panose="02020603050405020304" pitchFamily="18" charset="0"/>
              </a:rPr>
              <a:t> Deployment Foundation – modular, flexible, scalable</a:t>
            </a:r>
            <a:endParaRPr lang="en-US" sz="1100" b="1" kern="1200" dirty="0" smtClean="0">
              <a:solidFill>
                <a:schemeClr val="tx1"/>
              </a:solidFill>
              <a:effectLst/>
              <a:latin typeface="Calibri" panose="020F0502020204030204" pitchFamily="34" charset="0"/>
              <a:ea typeface="+mn-ea"/>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100" kern="1200" dirty="0" smtClean="0">
                <a:solidFill>
                  <a:schemeClr val="tx1"/>
                </a:solidFill>
                <a:effectLst/>
                <a:latin typeface="+mn-lt"/>
                <a:ea typeface="+mn-ea"/>
                <a:cs typeface="+mn-cs"/>
              </a:rPr>
              <a:t>The Container Deployment Foundation enables continuous operations for</a:t>
            </a:r>
            <a:r>
              <a:rPr lang="en-US" sz="1100" kern="1200" baseline="0" dirty="0" smtClean="0">
                <a:solidFill>
                  <a:schemeClr val="tx1"/>
                </a:solidFill>
                <a:effectLst/>
                <a:latin typeface="+mn-lt"/>
                <a:ea typeface="+mn-ea"/>
                <a:cs typeface="+mn-cs"/>
              </a:rPr>
              <a:t> Modern IT. </a:t>
            </a:r>
            <a:r>
              <a:rPr lang="en-US" sz="1100" kern="1200" dirty="0" smtClean="0">
                <a:solidFill>
                  <a:schemeClr val="tx1"/>
                </a:solidFill>
                <a:effectLst/>
                <a:latin typeface="+mn-lt"/>
                <a:ea typeface="+mn-ea"/>
                <a:cs typeface="+mn-cs"/>
              </a:rPr>
              <a:t>And there are 4 areas that it touches on:</a:t>
            </a:r>
          </a:p>
          <a:p>
            <a:pPr marL="9144" indent="0">
              <a:buNone/>
            </a:pPr>
            <a:endParaRPr lang="en-US" sz="1100" kern="1200" dirty="0" smtClean="0">
              <a:solidFill>
                <a:schemeClr val="tx1"/>
              </a:solidFill>
              <a:effectLst/>
              <a:latin typeface="+mn-lt"/>
              <a:ea typeface="+mn-ea"/>
              <a:cs typeface="+mn-cs"/>
            </a:endParaRPr>
          </a:p>
          <a:p>
            <a:pPr marL="9144" indent="0">
              <a:buNone/>
            </a:pPr>
            <a:r>
              <a:rPr lang="en-US" sz="1100" kern="1200" dirty="0" smtClean="0">
                <a:solidFill>
                  <a:schemeClr val="tx1"/>
                </a:solidFill>
                <a:effectLst/>
                <a:latin typeface="+mn-lt"/>
                <a:ea typeface="+mn-ea"/>
                <a:cs typeface="+mn-cs"/>
              </a:rPr>
              <a:t>One is in distribution. all of the suites come now with a standard license model. Instead of multiple license model we boiled down to one easily manageable license unit. They come up and are all delivered in pre-integrated containers. OOTB, inside the factory we are doing a lot of pre-integration for standard use cases.</a:t>
            </a:r>
          </a:p>
          <a:p>
            <a:pPr marL="9144" indent="0">
              <a:buNone/>
            </a:pPr>
            <a:endParaRPr lang="en-US" sz="1100" kern="1200" dirty="0" smtClean="0">
              <a:solidFill>
                <a:schemeClr val="tx1"/>
              </a:solidFill>
              <a:effectLst/>
              <a:latin typeface="+mn-lt"/>
              <a:ea typeface="+mn-ea"/>
              <a:cs typeface="+mn-cs"/>
            </a:endParaRPr>
          </a:p>
          <a:p>
            <a:pPr marL="9144" indent="0">
              <a:buNone/>
            </a:pPr>
            <a:r>
              <a:rPr lang="en-US" sz="1100" kern="1200" dirty="0" smtClean="0">
                <a:solidFill>
                  <a:schemeClr val="tx1"/>
                </a:solidFill>
                <a:effectLst/>
                <a:latin typeface="+mn-lt"/>
                <a:ea typeface="+mn-ea"/>
                <a:cs typeface="+mn-cs"/>
              </a:rPr>
              <a:t>Install and upgrade. Suites built with the Container Deployment Foundation are very easy to install. very easy to maintain, with automated updates, and automated patching. And very soon, over the next couple of quarters we will get to the point when we actually expend the capabilities to have a zero downtime, asynchronous updates.</a:t>
            </a:r>
          </a:p>
          <a:p>
            <a:pPr marL="9144" indent="0">
              <a:buNone/>
            </a:pPr>
            <a:endParaRPr lang="en-US" sz="1100" kern="1200" dirty="0" smtClean="0">
              <a:solidFill>
                <a:schemeClr val="tx1"/>
              </a:solidFill>
              <a:effectLst/>
              <a:latin typeface="+mn-lt"/>
              <a:ea typeface="+mn-ea"/>
              <a:cs typeface="+mn-cs"/>
            </a:endParaRPr>
          </a:p>
          <a:p>
            <a:pPr marL="9144" indent="0">
              <a:buNone/>
            </a:pPr>
            <a:r>
              <a:rPr lang="en-US" sz="1100" kern="1200" dirty="0" smtClean="0">
                <a:solidFill>
                  <a:schemeClr val="tx1"/>
                </a:solidFill>
                <a:effectLst/>
                <a:latin typeface="+mn-lt"/>
                <a:ea typeface="+mn-ea"/>
                <a:cs typeface="+mn-cs"/>
              </a:rPr>
              <a:t>A key capability in Suites built with the Container</a:t>
            </a:r>
            <a:r>
              <a:rPr lang="en-US" sz="1100" kern="1200" baseline="0" dirty="0" smtClean="0">
                <a:solidFill>
                  <a:schemeClr val="tx1"/>
                </a:solidFill>
                <a:effectLst/>
                <a:latin typeface="+mn-lt"/>
                <a:ea typeface="+mn-ea"/>
                <a:cs typeface="+mn-cs"/>
              </a:rPr>
              <a:t> Deployment Foundation </a:t>
            </a:r>
            <a:r>
              <a:rPr lang="en-US" sz="1100" kern="1200" dirty="0" smtClean="0">
                <a:solidFill>
                  <a:schemeClr val="tx1"/>
                </a:solidFill>
                <a:effectLst/>
                <a:latin typeface="+mn-lt"/>
                <a:ea typeface="+mn-ea"/>
                <a:cs typeface="+mn-cs"/>
              </a:rPr>
              <a:t>is auto-scaling. Suite deployments can flex in and flex out, so patches, rollbacks, getting bigger, getting smaller, - it will all just happen. And it happens at scale. It will happen within seconds, to expand the footprint of the product, reduce the footprint of the product, very quickly and very easily.</a:t>
            </a:r>
          </a:p>
          <a:p>
            <a:pPr marL="9144" indent="0">
              <a:buNone/>
            </a:pPr>
            <a:endParaRPr lang="en-US" sz="1100" kern="1200" dirty="0" smtClean="0">
              <a:solidFill>
                <a:schemeClr val="tx1"/>
              </a:solidFill>
              <a:effectLst/>
              <a:latin typeface="+mn-lt"/>
              <a:ea typeface="+mn-ea"/>
              <a:cs typeface="+mn-cs"/>
            </a:endParaRPr>
          </a:p>
          <a:p>
            <a:pPr marL="9144" indent="0">
              <a:buNone/>
            </a:pPr>
            <a:r>
              <a:rPr lang="en-US" sz="1100" kern="1200" dirty="0" smtClean="0">
                <a:solidFill>
                  <a:schemeClr val="tx1"/>
                </a:solidFill>
                <a:effectLst/>
                <a:latin typeface="+mn-lt"/>
                <a:ea typeface="+mn-ea"/>
                <a:cs typeface="+mn-cs"/>
              </a:rPr>
              <a:t>Deploy</a:t>
            </a:r>
            <a:r>
              <a:rPr lang="en-US" sz="1100" kern="1200" baseline="0" dirty="0" smtClean="0">
                <a:solidFill>
                  <a:schemeClr val="tx1"/>
                </a:solidFill>
                <a:effectLst/>
                <a:latin typeface="+mn-lt"/>
                <a:ea typeface="+mn-ea"/>
                <a:cs typeface="+mn-cs"/>
              </a:rPr>
              <a:t> Anywhere:  </a:t>
            </a:r>
            <a:r>
              <a:rPr lang="en-US" sz="1100" kern="1200" dirty="0" smtClean="0">
                <a:solidFill>
                  <a:schemeClr val="tx1"/>
                </a:solidFill>
                <a:effectLst/>
                <a:latin typeface="+mn-lt"/>
                <a:ea typeface="+mn-ea"/>
                <a:cs typeface="+mn-cs"/>
              </a:rPr>
              <a:t>It is available to be deployed </a:t>
            </a:r>
            <a:r>
              <a:rPr lang="en-US" sz="1100" kern="1200" dirty="0" err="1" smtClean="0">
                <a:solidFill>
                  <a:schemeClr val="tx1"/>
                </a:solidFill>
                <a:effectLst/>
                <a:latin typeface="+mn-lt"/>
                <a:ea typeface="+mn-ea"/>
                <a:cs typeface="+mn-cs"/>
              </a:rPr>
              <a:t>on-premise</a:t>
            </a:r>
            <a:r>
              <a:rPr lang="en-US" sz="1100" kern="1200" dirty="0" smtClean="0">
                <a:solidFill>
                  <a:schemeClr val="tx1"/>
                </a:solidFill>
                <a:effectLst/>
                <a:latin typeface="+mn-lt"/>
                <a:ea typeface="+mn-ea"/>
                <a:cs typeface="+mn-cs"/>
              </a:rPr>
              <a:t>, in public cloud, in private cloud. So eventually you will be able to have on-</a:t>
            </a:r>
            <a:r>
              <a:rPr lang="en-US" sz="1100" kern="1200" dirty="0" err="1" smtClean="0">
                <a:solidFill>
                  <a:schemeClr val="tx1"/>
                </a:solidFill>
                <a:effectLst/>
                <a:latin typeface="+mn-lt"/>
                <a:ea typeface="+mn-ea"/>
                <a:cs typeface="+mn-cs"/>
              </a:rPr>
              <a:t>prem</a:t>
            </a:r>
            <a:r>
              <a:rPr lang="en-US" sz="1100" kern="1200" dirty="0" smtClean="0">
                <a:solidFill>
                  <a:schemeClr val="tx1"/>
                </a:solidFill>
                <a:effectLst/>
                <a:latin typeface="+mn-lt"/>
                <a:ea typeface="+mn-ea"/>
                <a:cs typeface="+mn-cs"/>
              </a:rPr>
              <a:t>, off-</a:t>
            </a:r>
            <a:r>
              <a:rPr lang="en-US" sz="1100" kern="1200" dirty="0" err="1" smtClean="0">
                <a:solidFill>
                  <a:schemeClr val="tx1"/>
                </a:solidFill>
                <a:effectLst/>
                <a:latin typeface="+mn-lt"/>
                <a:ea typeface="+mn-ea"/>
                <a:cs typeface="+mn-cs"/>
              </a:rPr>
              <a:t>prem</a:t>
            </a:r>
            <a:r>
              <a:rPr lang="en-US" sz="1100" kern="1200" dirty="0" smtClean="0">
                <a:solidFill>
                  <a:schemeClr val="tx1"/>
                </a:solidFill>
                <a:effectLst/>
                <a:latin typeface="+mn-lt"/>
                <a:ea typeface="+mn-ea"/>
                <a:cs typeface="+mn-cs"/>
              </a:rPr>
              <a:t>, in AWS or </a:t>
            </a:r>
            <a:r>
              <a:rPr lang="en-US" sz="1100" kern="1200" dirty="0" err="1" smtClean="0">
                <a:solidFill>
                  <a:schemeClr val="tx1"/>
                </a:solidFill>
                <a:effectLst/>
                <a:latin typeface="+mn-lt"/>
                <a:ea typeface="+mn-ea"/>
                <a:cs typeface="+mn-cs"/>
              </a:rPr>
              <a:t>Azzure</a:t>
            </a:r>
            <a:r>
              <a:rPr lang="en-US" sz="1100" kern="1200" dirty="0" smtClean="0">
                <a:solidFill>
                  <a:schemeClr val="tx1"/>
                </a:solidFill>
                <a:effectLst/>
                <a:latin typeface="+mn-lt"/>
                <a:ea typeface="+mn-ea"/>
                <a:cs typeface="+mn-cs"/>
              </a:rPr>
              <a:t>. MSPs will be able to offer it, it makes it extraordinarily portable. </a:t>
            </a:r>
          </a:p>
          <a:p>
            <a:pPr marL="9144" indent="0">
              <a:buNone/>
            </a:pPr>
            <a:endParaRPr lang="en-US" sz="1100" kern="1200" dirty="0" smtClean="0">
              <a:solidFill>
                <a:schemeClr val="tx1"/>
              </a:solidFill>
              <a:effectLst/>
              <a:latin typeface="+mn-lt"/>
              <a:ea typeface="+mn-ea"/>
              <a:cs typeface="+mn-cs"/>
            </a:endParaRPr>
          </a:p>
          <a:p>
            <a:pPr marL="9144" marR="0" lvl="0" indent="0"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r>
              <a:rPr lang="en-US" sz="1100" dirty="0" smtClean="0">
                <a:effectLst/>
                <a:latin typeface="Calibri" panose="020F0502020204030204" pitchFamily="34" charset="0"/>
                <a:ea typeface="Calibri" panose="020F0502020204030204" pitchFamily="34" charset="0"/>
                <a:cs typeface="Times New Roman" panose="02020603050405020304" pitchFamily="18" charset="0"/>
              </a:rPr>
              <a:t>All of this done on top of an automated and modern</a:t>
            </a:r>
            <a:r>
              <a:rPr lang="en-US" sz="1100" baseline="0" dirty="0" smtClean="0">
                <a:effectLst/>
                <a:latin typeface="Calibri" panose="020F0502020204030204" pitchFamily="34" charset="0"/>
                <a:ea typeface="Calibri" panose="020F0502020204030204" pitchFamily="34" charset="0"/>
                <a:cs typeface="Times New Roman" panose="02020603050405020304" pitchFamily="18" charset="0"/>
              </a:rPr>
              <a:t> orchestration layer built natively to handle container clusters at scale. </a:t>
            </a:r>
            <a:r>
              <a:rPr lang="en-US" sz="1100" kern="1200" dirty="0" smtClean="0">
                <a:solidFill>
                  <a:schemeClr val="tx1"/>
                </a:solidFill>
                <a:effectLst/>
                <a:latin typeface="+mn-lt"/>
                <a:ea typeface="+mn-ea"/>
                <a:cs typeface="+mn-cs"/>
              </a:rPr>
              <a:t>The</a:t>
            </a:r>
            <a:r>
              <a:rPr lang="en-US" sz="1100" kern="1200" baseline="0" dirty="0" smtClean="0">
                <a:solidFill>
                  <a:schemeClr val="tx1"/>
                </a:solidFill>
                <a:effectLst/>
                <a:latin typeface="+mn-lt"/>
                <a:ea typeface="+mn-ea"/>
                <a:cs typeface="+mn-cs"/>
              </a:rPr>
              <a:t> Container Deployment Foundation delivers a state-of-the-art container </a:t>
            </a:r>
            <a:r>
              <a:rPr lang="en-US" sz="1100" kern="1200" dirty="0" smtClean="0">
                <a:solidFill>
                  <a:schemeClr val="tx1"/>
                </a:solidFill>
                <a:effectLst/>
                <a:latin typeface="+mn-lt"/>
                <a:ea typeface="+mn-ea"/>
                <a:cs typeface="+mn-cs"/>
              </a:rPr>
              <a:t>management and orchestration framework</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 leveraging the Docker container architecture</a:t>
            </a:r>
            <a:r>
              <a:rPr lang="en-US" sz="1100" kern="1200" baseline="0" dirty="0" smtClean="0">
                <a:solidFill>
                  <a:schemeClr val="tx1"/>
                </a:solidFill>
                <a:effectLst/>
                <a:latin typeface="+mn-lt"/>
                <a:ea typeface="+mn-ea"/>
                <a:cs typeface="+mn-cs"/>
              </a:rPr>
              <a:t> and </a:t>
            </a:r>
            <a:r>
              <a:rPr lang="en-US" sz="1100" kern="1200" dirty="0" smtClean="0">
                <a:solidFill>
                  <a:schemeClr val="tx1"/>
                </a:solidFill>
                <a:effectLst/>
                <a:latin typeface="+mn-lt"/>
                <a:ea typeface="+mn-ea"/>
                <a:cs typeface="+mn-cs"/>
              </a:rPr>
              <a:t>Kubernetes for orchestration. Both CLI and API management is offered as well.</a:t>
            </a:r>
          </a:p>
          <a:p>
            <a:pPr marL="9144" indent="0">
              <a:buNone/>
            </a:pP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100" dirty="0" smtClean="0">
                <a:effectLst/>
                <a:latin typeface="Calibri" panose="020F0502020204030204" pitchFamily="34" charset="0"/>
                <a:ea typeface="Calibri" panose="020F0502020204030204" pitchFamily="34" charset="0"/>
                <a:cs typeface="Times New Roman" panose="02020603050405020304" pitchFamily="18" charset="0"/>
              </a:rPr>
              <a:t>As</a:t>
            </a:r>
            <a:r>
              <a:rPr lang="en-US" sz="1100" baseline="0" dirty="0" smtClean="0">
                <a:effectLst/>
                <a:latin typeface="Calibri" panose="020F0502020204030204" pitchFamily="34" charset="0"/>
                <a:ea typeface="Calibri" panose="020F0502020204030204" pitchFamily="34" charset="0"/>
                <a:cs typeface="Times New Roman" panose="02020603050405020304" pitchFamily="18" charset="0"/>
              </a:rPr>
              <a:t> the Suites built with the Container Deployment Foundation mature, customers will see Integration and Installation times in just a few hours, Upgrades in a few minutes, Scaling in seconds and HA/DR built-in.</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319843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5700" cy="2794000"/>
          </a:xfrm>
        </p:spPr>
      </p:sp>
      <p:sp>
        <p:nvSpPr>
          <p:cNvPr id="3" name="Notes Placeholder 2"/>
          <p:cNvSpPr>
            <a:spLocks noGrp="1"/>
          </p:cNvSpPr>
          <p:nvPr>
            <p:ph type="body" idx="1"/>
          </p:nvPr>
        </p:nvSpPr>
        <p:spPr/>
        <p:txBody>
          <a:bodyPr>
            <a:normAutofit lnSpcReduction="10000"/>
          </a:bodyPr>
          <a:lstStyle/>
          <a:p>
            <a:pPr marL="45720" marR="0" lvl="0" indent="-36576" algn="l" defTabSz="685766"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The Configuration Management System (CMS) is a comprehensive set of tools for collecting, storing, managing, updating and presenting data about IT services configuration items (software and infrastructure) and about their relationships. </a:t>
            </a:r>
          </a:p>
          <a:p>
            <a:pPr marL="45720" marR="0" lvl="0" indent="-36576" algn="l" defTabSz="685766"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dirty="0" smtClean="0"/>
          </a:p>
          <a:p>
            <a:pPr marL="45720" marR="0" lvl="0" indent="-36576" algn="l" defTabSz="685766"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CMS includes Automated Discovery (Micro Focus Universal Discovery) and a federated configuration management database (Micro Focus Universal</a:t>
            </a:r>
            <a:r>
              <a:rPr lang="en-US" baseline="0" dirty="0" smtClean="0"/>
              <a:t> </a:t>
            </a:r>
            <a:r>
              <a:rPr lang="en-US" dirty="0" smtClean="0"/>
              <a:t>CMDB) that integrates with trusted sources in a seamless fashion-allowing IT management teams to make effective decisions and control changes.</a:t>
            </a:r>
            <a:endParaRPr lang="en-US" baseline="0" dirty="0" smtClean="0"/>
          </a:p>
          <a:p>
            <a:pPr marL="45720" marR="0" lvl="0" indent="-36576" algn="l" defTabSz="685766"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baseline="0" dirty="0" smtClean="0"/>
          </a:p>
          <a:p>
            <a:pPr marL="45720" marR="0" lvl="0" indent="-36576" algn="l" defTabSz="685766"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baseline="0" dirty="0" smtClean="0"/>
              <a:t>Key capabilities include:</a:t>
            </a:r>
          </a:p>
          <a:p>
            <a:pPr marL="45720" marR="0" lvl="0" indent="-36576" algn="l" defTabSz="685766"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baseline="0" dirty="0" smtClean="0"/>
          </a:p>
          <a:p>
            <a:r>
              <a:rPr lang="en-US" dirty="0" smtClean="0">
                <a:effectLst/>
              </a:rPr>
              <a:t>- Agile top-down and bottoms-up discovery - agent-based, agent-less, hybrid, and passive</a:t>
            </a:r>
          </a:p>
          <a:p>
            <a:r>
              <a:rPr lang="en-US" dirty="0" smtClean="0">
                <a:effectLst/>
              </a:rPr>
              <a:t>- Automated service modeling for easy, fast dependency modeling to a top-down model of a business service</a:t>
            </a:r>
          </a:p>
          <a:p>
            <a:r>
              <a:rPr lang="en-US" dirty="0" smtClean="0">
                <a:effectLst/>
              </a:rPr>
              <a:t>- Cloud and on premise discovery capabilities</a:t>
            </a:r>
          </a:p>
          <a:p>
            <a:r>
              <a:rPr lang="en-US" dirty="0" smtClean="0">
                <a:effectLst/>
              </a:rPr>
              <a:t>- Both inventory and dependency mapping in a single tool</a:t>
            </a:r>
          </a:p>
          <a:p>
            <a:r>
              <a:rPr lang="en-US" dirty="0" smtClean="0">
                <a:effectLst/>
              </a:rPr>
              <a:t>- Easy access to all CMS data via intuitive web browser interface</a:t>
            </a:r>
          </a:p>
          <a:p>
            <a:r>
              <a:rPr lang="en-US" dirty="0" smtClean="0">
                <a:effectLst/>
              </a:rPr>
              <a:t>- Common platform integration across all ITSM and Operations Analytics tools</a:t>
            </a:r>
          </a:p>
          <a:p>
            <a:pPr marL="9144" marR="0" lvl="0" indent="0" algn="l" defTabSz="685766" rtl="0" eaLnBrk="1" fontAlgn="auto" latinLnBrk="0" hangingPunct="1">
              <a:lnSpc>
                <a:spcPct val="100000"/>
              </a:lnSpc>
              <a:spcBef>
                <a:spcPts val="600"/>
              </a:spcBef>
              <a:spcAft>
                <a:spcPts val="0"/>
              </a:spcAft>
              <a:buClrTx/>
              <a:buSzPct val="25000"/>
              <a:buFont typeface="Arial" panose="020B0604020202020204" pitchFamily="34" charset="0"/>
              <a:buNone/>
              <a:tabLst/>
              <a:defRPr/>
            </a:pPr>
            <a:endParaRPr lang="en-US" baseline="0" dirty="0" smtClean="0"/>
          </a:p>
          <a:p>
            <a:pPr marL="45720" marR="0" lvl="0" indent="-36576" algn="l" defTabSz="685766"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21</a:t>
            </a:fld>
            <a:endParaRPr lang="en-GB" dirty="0"/>
          </a:p>
        </p:txBody>
      </p:sp>
    </p:spTree>
    <p:extLst>
      <p:ext uri="{BB962C8B-B14F-4D97-AF65-F5344CB8AC3E}">
        <p14:creationId xmlns:p14="http://schemas.microsoft.com/office/powerpoint/2010/main" val="2290242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Sources:</a:t>
            </a:r>
          </a:p>
          <a:p>
            <a:pPr algn="l"/>
            <a:endParaRPr lang="en-US" dirty="0" smtClean="0"/>
          </a:p>
          <a:p>
            <a:pPr marL="0" indent="0" algn="l">
              <a:buFontTx/>
              <a:buNone/>
            </a:pPr>
            <a:r>
              <a:rPr lang="en-US" baseline="0" dirty="0" smtClean="0"/>
              <a:t>- https://www.hpe.com/h20195/V2/getpdf.aspx/</a:t>
            </a:r>
            <a:r>
              <a:rPr lang="en-US" dirty="0" smtClean="0">
                <a:latin typeface="+mn-lt"/>
                <a:cs typeface="+mn-cs"/>
              </a:rPr>
              <a:t>4AA6-2674EEW.pdf (</a:t>
            </a:r>
            <a:r>
              <a:rPr lang="en-US" dirty="0" err="1" smtClean="0">
                <a:latin typeface="+mn-lt"/>
                <a:cs typeface="+mn-cs"/>
              </a:rPr>
              <a:t>KocSistem</a:t>
            </a:r>
            <a:r>
              <a:rPr lang="en-US" dirty="0" smtClean="0">
                <a:latin typeface="+mn-lt"/>
                <a:cs typeface="+mn-cs"/>
              </a:rPr>
              <a:t>)</a:t>
            </a:r>
            <a:endParaRPr lang="en-US" dirty="0" smtClean="0"/>
          </a:p>
          <a:p>
            <a:pPr algn="l"/>
            <a:r>
              <a:rPr lang="en-US" dirty="0" smtClean="0"/>
              <a:t>-</a:t>
            </a:r>
            <a:r>
              <a:rPr lang="en-US" baseline="0" dirty="0" smtClean="0"/>
              <a:t> https://www.hpe.com/h20195/V2/getpdf.aspx/4AA6-5403ENW.pdf (BCCSS)</a:t>
            </a:r>
          </a:p>
          <a:p>
            <a:pPr marL="0" indent="0" algn="l">
              <a:buFontTx/>
              <a:buNone/>
            </a:pPr>
            <a:r>
              <a:rPr lang="en-US" baseline="0" dirty="0" smtClean="0"/>
              <a:t>- https://www.hpe.com/h20195/V2/getpdf.aspx/4AA5-8967ENW.pdf (Valero)</a:t>
            </a:r>
          </a:p>
        </p:txBody>
      </p:sp>
      <p:sp>
        <p:nvSpPr>
          <p:cNvPr id="4" name="Slide Number Placeholder 3"/>
          <p:cNvSpPr>
            <a:spLocks noGrp="1"/>
          </p:cNvSpPr>
          <p:nvPr>
            <p:ph type="sldNum" sz="quarter" idx="10"/>
          </p:nvPr>
        </p:nvSpPr>
        <p:spPr/>
        <p:txBody>
          <a:bodyPr/>
          <a:lstStyle/>
          <a:p>
            <a:fld id="{EF956D5C-5EF9-4233-82C8-1D8C4F6E2EDC}" type="slidenum">
              <a:rPr lang="en-US" smtClean="0"/>
              <a:t>22</a:t>
            </a:fld>
            <a:endParaRPr lang="en-US"/>
          </a:p>
        </p:txBody>
      </p:sp>
    </p:spTree>
    <p:extLst>
      <p:ext uri="{BB962C8B-B14F-4D97-AF65-F5344CB8AC3E}">
        <p14:creationId xmlns:p14="http://schemas.microsoft.com/office/powerpoint/2010/main" val="244501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CF0EAA-7B9C-4F27-B3A0-25767F57EC89}"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486956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cs typeface="Calibri Light" panose="020F0302020204030204" pitchFamily="34" charset="0"/>
              </a:rPr>
              <a:t>… allowing us to converge and deliver 1 suite, 2 flavors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cs typeface="Calibri Light" panose="020F0302020204030204" pitchFamily="34" charset="0"/>
              </a:rPr>
              <a:t>ITSMA suite a</a:t>
            </a:r>
            <a:r>
              <a:rPr lang="en-US" sz="1200" baseline="0" dirty="0" smtClean="0">
                <a:cs typeface="Calibri Light" panose="020F0302020204030204" pitchFamily="34" charset="0"/>
              </a:rPr>
              <a:t> single suite, with single portal and mobile app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cs typeface="Calibri Light" panose="020F0302020204030204" pitchFamily="34" charset="0"/>
              </a:rPr>
              <a:t>X” refers to next generation such as the unified Service Portal delivered in 2017.07 or the end-to-end suite to be delivered in 2017.11</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805679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860780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4B04522-5E79-4620-978F-683F5015A639}" type="slidenum">
              <a:rPr lang="en-US" smtClean="0"/>
              <a:pPr/>
              <a:t>5</a:t>
            </a:fld>
            <a:endParaRPr lang="en-US" dirty="0"/>
          </a:p>
        </p:txBody>
      </p:sp>
      <p:sp>
        <p:nvSpPr>
          <p:cNvPr id="7" name="Date Placeholder 6"/>
          <p:cNvSpPr>
            <a:spLocks noGrp="1"/>
          </p:cNvSpPr>
          <p:nvPr>
            <p:ph type="dt" idx="13"/>
          </p:nvPr>
        </p:nvSpPr>
        <p:spPr/>
        <p:txBody>
          <a:bodyPr/>
          <a:lstStyle/>
          <a:p>
            <a:r>
              <a:rPr lang="en-US" dirty="0" smtClean="0"/>
              <a:t>April 2015</a:t>
            </a:r>
            <a:endParaRPr lang="en-US" dirty="0"/>
          </a:p>
        </p:txBody>
      </p:sp>
      <p:sp>
        <p:nvSpPr>
          <p:cNvPr id="12" name="Slide Image Placeholder 11"/>
          <p:cNvSpPr>
            <a:spLocks noGrp="1" noRot="1" noChangeAspect="1"/>
          </p:cNvSpPr>
          <p:nvPr>
            <p:ph type="sldImg"/>
          </p:nvPr>
        </p:nvSpPr>
        <p:spPr>
          <a:xfrm>
            <a:off x="384175" y="571500"/>
            <a:ext cx="6099175" cy="3432175"/>
          </a:xfrm>
        </p:spPr>
      </p:sp>
      <p:sp>
        <p:nvSpPr>
          <p:cNvPr id="13" name="Notes Placeholder 12"/>
          <p:cNvSpPr>
            <a:spLocks noGrp="1"/>
          </p:cNvSpPr>
          <p:nvPr>
            <p:ph type="body" idx="1"/>
          </p:nvPr>
        </p:nvSpPr>
        <p:spPr/>
        <p:txBody>
          <a:bodyPr>
            <a:noAutofit/>
          </a:bodyPr>
          <a:lstStyle/>
          <a:p>
            <a:endParaRPr lang="en-US" b="0" dirty="0"/>
          </a:p>
        </p:txBody>
      </p:sp>
      <p:sp>
        <p:nvSpPr>
          <p:cNvPr id="8" name="Header Placeholder 3"/>
          <p:cNvSpPr>
            <a:spLocks noGrp="1"/>
          </p:cNvSpPr>
          <p:nvPr>
            <p:ph type="hdr" sz="quarter"/>
          </p:nvPr>
        </p:nvSpPr>
        <p:spPr>
          <a:xfrm>
            <a:off x="-1" y="0"/>
            <a:ext cx="4333875" cy="457200"/>
          </a:xfrm>
        </p:spPr>
        <p:txBody>
          <a:bodyPr/>
          <a:lstStyle/>
          <a:p>
            <a:r>
              <a:rPr lang="en-US" dirty="0" smtClean="0"/>
              <a:t>Service Anywhere: How to Use and Demonstrate</a:t>
            </a:r>
            <a:endParaRPr lang="en-GB" dirty="0"/>
          </a:p>
        </p:txBody>
      </p:sp>
      <p:sp>
        <p:nvSpPr>
          <p:cNvPr id="9" name="Footer Placeholder 6"/>
          <p:cNvSpPr>
            <a:spLocks noGrp="1"/>
          </p:cNvSpPr>
          <p:nvPr>
            <p:ph type="ftr" sz="quarter" idx="4"/>
          </p:nvPr>
        </p:nvSpPr>
        <p:spPr>
          <a:xfrm>
            <a:off x="0" y="8800299"/>
            <a:ext cx="2971800" cy="265113"/>
          </a:xfrm>
        </p:spPr>
        <p:txBody>
          <a:bodyPr/>
          <a:lstStyle/>
          <a:p>
            <a:r>
              <a:rPr lang="en-US" dirty="0" smtClean="0"/>
              <a:t>© Copyright 2011 - 2015 </a:t>
            </a:r>
          </a:p>
          <a:p>
            <a:r>
              <a:rPr lang="en-US" dirty="0" smtClean="0"/>
              <a:t>Hewlett-Packard Development Company, L.P.</a:t>
            </a:r>
            <a:endParaRPr lang="en-GB" dirty="0"/>
          </a:p>
        </p:txBody>
      </p:sp>
    </p:spTree>
    <p:extLst>
      <p:ext uri="{BB962C8B-B14F-4D97-AF65-F5344CB8AC3E}">
        <p14:creationId xmlns:p14="http://schemas.microsoft.com/office/powerpoint/2010/main" val="1534977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t>27</a:t>
            </a:fld>
            <a:endParaRPr lang="en-US"/>
          </a:p>
        </p:txBody>
      </p:sp>
    </p:spTree>
    <p:extLst>
      <p:ext uri="{BB962C8B-B14F-4D97-AF65-F5344CB8AC3E}">
        <p14:creationId xmlns:p14="http://schemas.microsoft.com/office/powerpoint/2010/main" val="2456897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uk-UA" smtClean="0"/>
              <a:pPr/>
              <a:t>28</a:t>
            </a:fld>
            <a:endParaRPr lang="uk-UA"/>
          </a:p>
        </p:txBody>
      </p:sp>
    </p:spTree>
    <p:extLst>
      <p:ext uri="{BB962C8B-B14F-4D97-AF65-F5344CB8AC3E}">
        <p14:creationId xmlns:p14="http://schemas.microsoft.com/office/powerpoint/2010/main" val="1643014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uk-UA" smtClean="0">
                <a:solidFill>
                  <a:prstClr val="black"/>
                </a:solidFill>
              </a:rPr>
              <a:pPr/>
              <a:t>29</a:t>
            </a:fld>
            <a:endParaRPr lang="uk-UA">
              <a:solidFill>
                <a:prstClr val="black"/>
              </a:solidFill>
            </a:endParaRPr>
          </a:p>
        </p:txBody>
      </p:sp>
    </p:spTree>
    <p:extLst>
      <p:ext uri="{BB962C8B-B14F-4D97-AF65-F5344CB8AC3E}">
        <p14:creationId xmlns:p14="http://schemas.microsoft.com/office/powerpoint/2010/main" val="2850217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uk-UA" smtClean="0">
                <a:solidFill>
                  <a:prstClr val="black"/>
                </a:solidFill>
              </a:rPr>
              <a:pPr/>
              <a:t>30</a:t>
            </a:fld>
            <a:endParaRPr lang="uk-UA">
              <a:solidFill>
                <a:prstClr val="black"/>
              </a:solidFill>
            </a:endParaRPr>
          </a:p>
        </p:txBody>
      </p:sp>
    </p:spTree>
    <p:extLst>
      <p:ext uri="{BB962C8B-B14F-4D97-AF65-F5344CB8AC3E}">
        <p14:creationId xmlns:p14="http://schemas.microsoft.com/office/powerpoint/2010/main" val="2724596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uk-UA" smtClean="0">
                <a:solidFill>
                  <a:prstClr val="black"/>
                </a:solidFill>
              </a:rPr>
              <a:pPr/>
              <a:t>31</a:t>
            </a:fld>
            <a:endParaRPr lang="uk-UA">
              <a:solidFill>
                <a:prstClr val="black"/>
              </a:solidFill>
            </a:endParaRPr>
          </a:p>
        </p:txBody>
      </p:sp>
    </p:spTree>
    <p:extLst>
      <p:ext uri="{BB962C8B-B14F-4D97-AF65-F5344CB8AC3E}">
        <p14:creationId xmlns:p14="http://schemas.microsoft.com/office/powerpoint/2010/main" val="2781887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786566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ltLang="zh-CN">
              <a:cs typeface="Arial"/>
            </a:endParaRPr>
          </a:p>
        </p:txBody>
      </p:sp>
      <p:sp>
        <p:nvSpPr>
          <p:cNvPr id="4" name="Slide Number Placeholder 3"/>
          <p:cNvSpPr>
            <a:spLocks noGrp="1"/>
          </p:cNvSpPr>
          <p:nvPr>
            <p:ph type="sldNum" sz="quarter" idx="10"/>
          </p:nvPr>
        </p:nvSpPr>
        <p:spPr/>
        <p:txBody>
          <a:bodyPr/>
          <a:lstStyle/>
          <a:p>
            <a:fld id="{5BFEAE42-E3FE-4405-B7FC-4425D05B92A0}" type="slidenum">
              <a:rPr lang="uk-UA" smtClean="0">
                <a:solidFill>
                  <a:prstClr val="black"/>
                </a:solidFill>
              </a:rPr>
              <a:pPr/>
              <a:t>36</a:t>
            </a:fld>
            <a:endParaRPr lang="uk-UA">
              <a:solidFill>
                <a:prstClr val="black"/>
              </a:solidFill>
            </a:endParaRPr>
          </a:p>
        </p:txBody>
      </p:sp>
    </p:spTree>
    <p:extLst>
      <p:ext uri="{BB962C8B-B14F-4D97-AF65-F5344CB8AC3E}">
        <p14:creationId xmlns:p14="http://schemas.microsoft.com/office/powerpoint/2010/main" val="3514852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Domains share a common configuration – rules can use conditions where appropriate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Leveraged agents can access multiple domain seamlessly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Not all aspects are covered by domain segmentation (e.g. SACM data, configuration)</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40</a:t>
            </a:fld>
            <a:endParaRPr lang="en-US"/>
          </a:p>
        </p:txBody>
      </p:sp>
    </p:spTree>
    <p:extLst>
      <p:ext uri="{BB962C8B-B14F-4D97-AF65-F5344CB8AC3E}">
        <p14:creationId xmlns:p14="http://schemas.microsoft.com/office/powerpoint/2010/main" val="2210205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Tenants</a:t>
            </a:r>
            <a:r>
              <a:rPr lang="en-US" baseline="0" dirty="0" smtClean="0"/>
              <a:t> receive updates at the same time</a:t>
            </a:r>
          </a:p>
          <a:p>
            <a:r>
              <a:rPr lang="en-US" baseline="0" dirty="0" smtClean="0"/>
              <a:t>Each tenant has independent configuration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Leveraged agents need to login to each system independently</a:t>
            </a:r>
          </a:p>
          <a:p>
            <a:endParaRPr lang="en-US" baseline="0" dirty="0" smtClean="0"/>
          </a:p>
          <a:p>
            <a:r>
              <a:rPr lang="en-US" baseline="0" dirty="0" smtClean="0"/>
              <a:t>Future:  Multi-tenant console will provide access to several tenants for a leveraged agent</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42</a:t>
            </a:fld>
            <a:endParaRPr lang="en-US"/>
          </a:p>
        </p:txBody>
      </p:sp>
    </p:spTree>
    <p:extLst>
      <p:ext uri="{BB962C8B-B14F-4D97-AF65-F5344CB8AC3E}">
        <p14:creationId xmlns:p14="http://schemas.microsoft.com/office/powerpoint/2010/main" val="1972119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Greatest degree of separation</a:t>
            </a:r>
            <a:endParaRPr lang="en-US" baseline="0" dirty="0" smtClean="0"/>
          </a:p>
          <a:p>
            <a:pPr marL="0" indent="0">
              <a:buFont typeface="Arial" panose="020B0604020202020204" pitchFamily="34" charset="0"/>
              <a:buNone/>
            </a:pPr>
            <a:r>
              <a:rPr lang="en-US" baseline="0" dirty="0" smtClean="0"/>
              <a:t>Each instance can be updated independently</a:t>
            </a:r>
          </a:p>
          <a:p>
            <a:pPr marL="0" indent="0">
              <a:buFont typeface="Arial" panose="020B0604020202020204" pitchFamily="34" charset="0"/>
              <a:buNone/>
            </a:pPr>
            <a:r>
              <a:rPr lang="en-US" baseline="0" dirty="0" smtClean="0"/>
              <a:t>Each instance has separate configuration</a:t>
            </a:r>
          </a:p>
          <a:p>
            <a:pPr marL="0" indent="0">
              <a:buFont typeface="Arial" panose="020B0604020202020204" pitchFamily="34" charset="0"/>
              <a:buNone/>
            </a:pPr>
            <a:r>
              <a:rPr lang="en-US" baseline="0" dirty="0" smtClean="0"/>
              <a:t>Leveraged agents need to login to each system independently</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Can we combined with other options of course</a:t>
            </a:r>
          </a:p>
        </p:txBody>
      </p:sp>
      <p:sp>
        <p:nvSpPr>
          <p:cNvPr id="4" name="Slide Number Placeholder 3"/>
          <p:cNvSpPr>
            <a:spLocks noGrp="1"/>
          </p:cNvSpPr>
          <p:nvPr>
            <p:ph type="sldNum" sz="quarter" idx="10"/>
          </p:nvPr>
        </p:nvSpPr>
        <p:spPr/>
        <p:txBody>
          <a:bodyPr/>
          <a:lstStyle/>
          <a:p>
            <a:fld id="{EF956D5C-5EF9-4233-82C8-1D8C4F6E2EDC}" type="slidenum">
              <a:rPr lang="en-US" smtClean="0"/>
              <a:t>45</a:t>
            </a:fld>
            <a:endParaRPr lang="en-US"/>
          </a:p>
        </p:txBody>
      </p:sp>
    </p:spTree>
    <p:extLst>
      <p:ext uri="{BB962C8B-B14F-4D97-AF65-F5344CB8AC3E}">
        <p14:creationId xmlns:p14="http://schemas.microsoft.com/office/powerpoint/2010/main" val="1961685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4B04522-5E79-4620-978F-683F5015A639}" type="slidenum">
              <a:rPr lang="en-US" smtClean="0"/>
              <a:pPr/>
              <a:t>6</a:t>
            </a:fld>
            <a:endParaRPr lang="en-US" dirty="0"/>
          </a:p>
        </p:txBody>
      </p:sp>
      <p:sp>
        <p:nvSpPr>
          <p:cNvPr id="7" name="Date Placeholder 6"/>
          <p:cNvSpPr>
            <a:spLocks noGrp="1"/>
          </p:cNvSpPr>
          <p:nvPr>
            <p:ph type="dt" idx="13"/>
          </p:nvPr>
        </p:nvSpPr>
        <p:spPr/>
        <p:txBody>
          <a:bodyPr/>
          <a:lstStyle/>
          <a:p>
            <a:r>
              <a:rPr lang="en-US" dirty="0" smtClean="0"/>
              <a:t>April 2015</a:t>
            </a:r>
            <a:endParaRPr lang="en-US" dirty="0"/>
          </a:p>
        </p:txBody>
      </p:sp>
      <p:sp>
        <p:nvSpPr>
          <p:cNvPr id="12" name="Slide Image Placeholder 11"/>
          <p:cNvSpPr>
            <a:spLocks noGrp="1" noRot="1" noChangeAspect="1"/>
          </p:cNvSpPr>
          <p:nvPr>
            <p:ph type="sldImg"/>
          </p:nvPr>
        </p:nvSpPr>
        <p:spPr>
          <a:xfrm>
            <a:off x="384175" y="571500"/>
            <a:ext cx="6099175" cy="3432175"/>
          </a:xfrm>
        </p:spPr>
      </p:sp>
      <p:sp>
        <p:nvSpPr>
          <p:cNvPr id="13" name="Notes Placeholder 12"/>
          <p:cNvSpPr>
            <a:spLocks noGrp="1"/>
          </p:cNvSpPr>
          <p:nvPr>
            <p:ph type="body" idx="1"/>
          </p:nvPr>
        </p:nvSpPr>
        <p:spPr/>
        <p:txBody>
          <a:bodyPr>
            <a:noAutofit/>
          </a:bodyPr>
          <a:lstStyle/>
          <a:p>
            <a:r>
              <a:rPr lang="en-AU" b="1" dirty="0" smtClean="0"/>
              <a:t>Service Anywhere: Interactive Training Created by ART</a:t>
            </a:r>
          </a:p>
          <a:p>
            <a:r>
              <a:rPr lang="en-AU" b="0" dirty="0" smtClean="0"/>
              <a:t>Partner</a:t>
            </a:r>
            <a:r>
              <a:rPr lang="en-AU" b="0" baseline="0" dirty="0" smtClean="0"/>
              <a:t> link:</a:t>
            </a:r>
          </a:p>
          <a:p>
            <a:r>
              <a:rPr lang="en-US" sz="1200" b="1" u="sng" kern="1200" dirty="0" smtClean="0">
                <a:solidFill>
                  <a:schemeClr val="tx1"/>
                </a:solidFill>
                <a:effectLst/>
                <a:latin typeface="+mn-lt"/>
                <a:ea typeface="+mn-ea"/>
                <a:cs typeface="HP Simplified"/>
                <a:hlinkClick r:id="rId3"/>
              </a:rPr>
              <a:t>http://h20507.www2.hp.com/Saba/loginAsUser.jsp?deepLinkName=CourseDetail&amp;deepLinkParams=courseId=00989938</a:t>
            </a:r>
            <a:endParaRPr lang="en-US" sz="1200" b="1" u="sng" kern="1200" dirty="0" smtClean="0">
              <a:solidFill>
                <a:schemeClr val="tx1"/>
              </a:solidFill>
              <a:effectLst/>
              <a:latin typeface="+mn-lt"/>
              <a:ea typeface="+mn-ea"/>
              <a:cs typeface="HP Simplified"/>
            </a:endParaRPr>
          </a:p>
          <a:p>
            <a:r>
              <a:rPr lang="en-AU" sz="1200" b="0" u="none" kern="1200" dirty="0" smtClean="0">
                <a:solidFill>
                  <a:schemeClr val="tx1"/>
                </a:solidFill>
                <a:effectLst/>
                <a:latin typeface="+mn-lt"/>
                <a:ea typeface="+mn-ea"/>
              </a:rPr>
              <a:t>Employee Link:</a:t>
            </a:r>
          </a:p>
          <a:p>
            <a:r>
              <a:rPr lang="en-US" sz="1200" b="1" u="sng" kern="1200" dirty="0" smtClean="0">
                <a:solidFill>
                  <a:schemeClr val="tx1"/>
                </a:solidFill>
                <a:effectLst/>
                <a:latin typeface="+mn-lt"/>
                <a:ea typeface="+mn-ea"/>
                <a:cs typeface="HP Simplified"/>
                <a:hlinkClick r:id="rId4"/>
              </a:rPr>
              <a:t>http://grow.hp.com/Saba/Web/Main/goto/CourseDetail?courseId=00989938</a:t>
            </a:r>
            <a:endParaRPr lang="en-US" sz="1200" b="1" u="sng" kern="1200" dirty="0" smtClean="0">
              <a:solidFill>
                <a:schemeClr val="tx1"/>
              </a:solidFill>
              <a:effectLst/>
              <a:latin typeface="+mn-lt"/>
              <a:ea typeface="+mn-ea"/>
              <a:cs typeface="HP Simplified"/>
            </a:endParaRPr>
          </a:p>
          <a:p>
            <a:r>
              <a:rPr lang="en-AU" sz="1200" b="1" u="none" kern="1200" dirty="0" smtClean="0">
                <a:solidFill>
                  <a:schemeClr val="tx1"/>
                </a:solidFill>
                <a:effectLst/>
                <a:latin typeface="+mn-lt"/>
                <a:ea typeface="+mn-ea"/>
              </a:rPr>
              <a:t>Service Anywhere: Sales Awareness Webinar March 2015</a:t>
            </a:r>
          </a:p>
          <a:p>
            <a:r>
              <a:rPr lang="en-AU" b="0" dirty="0" smtClean="0"/>
              <a:t>Partner</a:t>
            </a:r>
            <a:r>
              <a:rPr lang="en-AU" b="0" baseline="0" dirty="0" smtClean="0"/>
              <a:t> link:</a:t>
            </a:r>
          </a:p>
          <a:p>
            <a:r>
              <a:rPr lang="en-US" sz="1200" b="1" u="sng" kern="1200" dirty="0" smtClean="0">
                <a:solidFill>
                  <a:schemeClr val="tx1"/>
                </a:solidFill>
                <a:effectLst/>
                <a:latin typeface="+mn-lt"/>
                <a:ea typeface="+mn-ea"/>
                <a:cs typeface="HP Simplified"/>
                <a:hlinkClick r:id="rId3"/>
              </a:rPr>
              <a:t>http://h20507.www2.hp.com/Saba/loginAsUser.jsp?deepLinkName=CourseDetail&amp;deepLinkParams=courseId=00984086</a:t>
            </a:r>
            <a:endParaRPr lang="en-US" sz="1200" b="1" u="sng" kern="1200" dirty="0" smtClean="0">
              <a:solidFill>
                <a:schemeClr val="tx1"/>
              </a:solidFill>
              <a:effectLst/>
              <a:latin typeface="+mn-lt"/>
              <a:ea typeface="+mn-ea"/>
              <a:cs typeface="HP Simplified"/>
            </a:endParaRPr>
          </a:p>
          <a:p>
            <a:r>
              <a:rPr lang="en-AU" sz="1200" b="0" u="none" kern="1200" dirty="0" smtClean="0">
                <a:solidFill>
                  <a:schemeClr val="tx1"/>
                </a:solidFill>
                <a:effectLst/>
                <a:latin typeface="+mn-lt"/>
                <a:ea typeface="+mn-ea"/>
              </a:rPr>
              <a:t>Employee Link:</a:t>
            </a:r>
          </a:p>
          <a:p>
            <a:r>
              <a:rPr lang="en-US" sz="1200" b="1" u="sng" kern="1200" dirty="0" smtClean="0">
                <a:solidFill>
                  <a:schemeClr val="tx1"/>
                </a:solidFill>
                <a:effectLst/>
                <a:latin typeface="+mn-lt"/>
                <a:ea typeface="+mn-ea"/>
                <a:cs typeface="HP Simplified"/>
                <a:hlinkClick r:id="rId5"/>
              </a:rPr>
              <a:t>http://grow.hp.com/Saba/Web/Main/goto/CourseDetail?courseId=00984086</a:t>
            </a:r>
            <a:endParaRPr lang="en-US" sz="1200" b="1" u="sng" kern="1200" dirty="0" smtClean="0">
              <a:solidFill>
                <a:schemeClr val="tx1"/>
              </a:solidFill>
              <a:effectLst/>
              <a:latin typeface="+mn-lt"/>
              <a:ea typeface="+mn-ea"/>
              <a:cs typeface="HP Simplified"/>
            </a:endParaRPr>
          </a:p>
          <a:p>
            <a:r>
              <a:rPr lang="en-AU" sz="1200" b="1" u="none" kern="1200" dirty="0" smtClean="0">
                <a:solidFill>
                  <a:schemeClr val="tx1"/>
                </a:solidFill>
                <a:effectLst/>
                <a:latin typeface="+mn-lt"/>
                <a:ea typeface="+mn-ea"/>
              </a:rPr>
              <a:t>Service Anywhere: Technical Awareness Webinar March 2015</a:t>
            </a:r>
          </a:p>
          <a:p>
            <a:r>
              <a:rPr lang="en-AU" b="0" dirty="0" smtClean="0"/>
              <a:t>Partner</a:t>
            </a:r>
            <a:r>
              <a:rPr lang="en-AU" b="0" baseline="0" dirty="0" smtClean="0"/>
              <a:t> link:</a:t>
            </a:r>
          </a:p>
          <a:p>
            <a:r>
              <a:rPr lang="en-US" sz="1200" b="1" u="sng" kern="1200" dirty="0" smtClean="0">
                <a:solidFill>
                  <a:schemeClr val="tx1"/>
                </a:solidFill>
                <a:effectLst/>
                <a:latin typeface="+mn-lt"/>
                <a:ea typeface="+mn-ea"/>
                <a:cs typeface="HP Simplified"/>
                <a:hlinkClick r:id="rId6"/>
              </a:rPr>
              <a:t>http://h20507.www2.hp.com/Saba/loginAsUser.jsp?deepLinkName=CourseDetail&amp;deepLinkParams=courseId=00984083</a:t>
            </a:r>
            <a:endParaRPr lang="en-US" sz="1200" b="1" u="sng" kern="1200" dirty="0" smtClean="0">
              <a:solidFill>
                <a:schemeClr val="tx1"/>
              </a:solidFill>
              <a:effectLst/>
              <a:latin typeface="+mn-lt"/>
              <a:ea typeface="+mn-ea"/>
              <a:cs typeface="HP Simplified"/>
            </a:endParaRPr>
          </a:p>
          <a:p>
            <a:r>
              <a:rPr lang="en-AU" sz="1200" b="0" u="none" kern="1200" dirty="0" smtClean="0">
                <a:solidFill>
                  <a:schemeClr val="tx1"/>
                </a:solidFill>
                <a:effectLst/>
                <a:latin typeface="+mn-lt"/>
                <a:ea typeface="+mn-ea"/>
              </a:rPr>
              <a:t>Employee Link:</a:t>
            </a:r>
          </a:p>
          <a:p>
            <a:r>
              <a:rPr lang="en-US" sz="1200" b="1" u="sng" kern="1200" dirty="0" smtClean="0">
                <a:solidFill>
                  <a:schemeClr val="tx1"/>
                </a:solidFill>
                <a:effectLst/>
                <a:latin typeface="+mn-lt"/>
                <a:ea typeface="+mn-ea"/>
                <a:cs typeface="HP Simplified"/>
                <a:hlinkClick r:id="rId7"/>
              </a:rPr>
              <a:t>http://grow.hp.com/Saba/Web/Main/goto/CourseDetail?courseId=00984083</a:t>
            </a:r>
            <a:endParaRPr lang="en-US" sz="1200" b="1" u="sng" kern="1200" dirty="0" smtClean="0">
              <a:solidFill>
                <a:schemeClr val="tx1"/>
              </a:solidFill>
              <a:effectLst/>
              <a:latin typeface="+mn-lt"/>
              <a:ea typeface="+mn-ea"/>
              <a:cs typeface="HP Simplified"/>
            </a:endParaRPr>
          </a:p>
          <a:p>
            <a:endParaRPr lang="en-US" b="1" dirty="0"/>
          </a:p>
        </p:txBody>
      </p:sp>
      <p:sp>
        <p:nvSpPr>
          <p:cNvPr id="8" name="Header Placeholder 3"/>
          <p:cNvSpPr>
            <a:spLocks noGrp="1"/>
          </p:cNvSpPr>
          <p:nvPr>
            <p:ph type="hdr" sz="quarter"/>
          </p:nvPr>
        </p:nvSpPr>
        <p:spPr>
          <a:xfrm>
            <a:off x="-1" y="0"/>
            <a:ext cx="4333875" cy="457200"/>
          </a:xfrm>
        </p:spPr>
        <p:txBody>
          <a:bodyPr/>
          <a:lstStyle/>
          <a:p>
            <a:r>
              <a:rPr lang="en-US" dirty="0" smtClean="0"/>
              <a:t>Service Anywhere: How to Use and Demonstrate</a:t>
            </a:r>
            <a:endParaRPr lang="en-GB" dirty="0"/>
          </a:p>
        </p:txBody>
      </p:sp>
      <p:sp>
        <p:nvSpPr>
          <p:cNvPr id="9" name="Footer Placeholder 6"/>
          <p:cNvSpPr>
            <a:spLocks noGrp="1"/>
          </p:cNvSpPr>
          <p:nvPr>
            <p:ph type="ftr" sz="quarter" idx="4"/>
          </p:nvPr>
        </p:nvSpPr>
        <p:spPr>
          <a:xfrm>
            <a:off x="0" y="8800299"/>
            <a:ext cx="2971800" cy="265113"/>
          </a:xfrm>
        </p:spPr>
        <p:txBody>
          <a:bodyPr/>
          <a:lstStyle/>
          <a:p>
            <a:r>
              <a:rPr lang="en-US" dirty="0" smtClean="0"/>
              <a:t>© Copyright 2011 - 2015 </a:t>
            </a:r>
          </a:p>
          <a:p>
            <a:r>
              <a:rPr lang="en-US" dirty="0" smtClean="0"/>
              <a:t>Hewlett-Packard Development Company, L.P.</a:t>
            </a:r>
            <a:endParaRPr lang="en-GB" dirty="0"/>
          </a:p>
        </p:txBody>
      </p:sp>
    </p:spTree>
    <p:extLst>
      <p:ext uri="{BB962C8B-B14F-4D97-AF65-F5344CB8AC3E}">
        <p14:creationId xmlns:p14="http://schemas.microsoft.com/office/powerpoint/2010/main" val="895733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hangingPunct="0"/>
            <a:r>
              <a:rPr lang="en-US" kern="0" dirty="0">
                <a:solidFill>
                  <a:prstClr val="black"/>
                </a:solidFill>
                <a:sym typeface="Calibri"/>
              </a:rPr>
              <a:t>HPE Company Confidential for internal and partner use only</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pPr hangingPunct="0"/>
            <a:fld id="{5BFEAE42-E3FE-4405-B7FC-4425D05B92A0}" type="slidenum">
              <a:rPr lang="en-US" kern="0">
                <a:solidFill>
                  <a:prstClr val="black"/>
                </a:solidFill>
                <a:sym typeface="Calibri"/>
              </a:rPr>
              <a:pPr hangingPunct="0"/>
              <a:t>48</a:t>
            </a:fld>
            <a:endParaRPr lang="en-US" kern="0" dirty="0">
              <a:solidFill>
                <a:prstClr val="black"/>
              </a:solidFill>
              <a:sym typeface="Calibri"/>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pPr hangingPunct="0"/>
            <a:r>
              <a:rPr lang="en-US" kern="0" dirty="0">
                <a:solidFill>
                  <a:prstClr val="black"/>
                </a:solidFill>
                <a:sym typeface="Calibri"/>
              </a:rPr>
              <a:t>Service Manager 9.4x Technical Configuration</a:t>
            </a:r>
          </a:p>
        </p:txBody>
      </p:sp>
      <p:sp>
        <p:nvSpPr>
          <p:cNvPr id="7" name="Date Placeholder 6"/>
          <p:cNvSpPr>
            <a:spLocks noGrp="1"/>
          </p:cNvSpPr>
          <p:nvPr>
            <p:ph type="dt" idx="13"/>
          </p:nvPr>
        </p:nvSpPr>
        <p:spPr>
          <a:xfrm>
            <a:off x="3884613" y="0"/>
            <a:ext cx="2971800" cy="458788"/>
          </a:xfrm>
          <a:prstGeom prst="rect">
            <a:avLst/>
          </a:prstGeom>
        </p:spPr>
        <p:txBody>
          <a:bodyPr/>
          <a:lstStyle/>
          <a:p>
            <a:pPr hangingPunct="0"/>
            <a:r>
              <a:rPr lang="en-US" kern="0" dirty="0">
                <a:solidFill>
                  <a:prstClr val="black"/>
                </a:solidFill>
                <a:sym typeface="Calibri"/>
              </a:rPr>
              <a:t>December 2015</a:t>
            </a:r>
          </a:p>
        </p:txBody>
      </p:sp>
    </p:spTree>
    <p:extLst>
      <p:ext uri="{BB962C8B-B14F-4D97-AF65-F5344CB8AC3E}">
        <p14:creationId xmlns:p14="http://schemas.microsoft.com/office/powerpoint/2010/main" val="1023679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hangingPunct="0"/>
            <a:r>
              <a:rPr lang="en-US" kern="0" dirty="0">
                <a:solidFill>
                  <a:prstClr val="black"/>
                </a:solidFill>
                <a:sym typeface="Calibri"/>
              </a:rPr>
              <a:t>HPE Company Confidential for internal and partner use only</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pPr hangingPunct="0"/>
            <a:fld id="{5BFEAE42-E3FE-4405-B7FC-4425D05B92A0}" type="slidenum">
              <a:rPr lang="en-US" kern="0">
                <a:solidFill>
                  <a:prstClr val="black"/>
                </a:solidFill>
                <a:sym typeface="Calibri"/>
              </a:rPr>
              <a:pPr hangingPunct="0"/>
              <a:t>49</a:t>
            </a:fld>
            <a:endParaRPr lang="en-US" kern="0" dirty="0">
              <a:solidFill>
                <a:prstClr val="black"/>
              </a:solidFill>
              <a:sym typeface="Calibri"/>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pPr hangingPunct="0"/>
            <a:r>
              <a:rPr lang="en-US" kern="0" dirty="0">
                <a:solidFill>
                  <a:prstClr val="black"/>
                </a:solidFill>
                <a:sym typeface="Calibri"/>
              </a:rPr>
              <a:t>Service Manager 9.4x Technical Configuration</a:t>
            </a:r>
          </a:p>
        </p:txBody>
      </p:sp>
      <p:sp>
        <p:nvSpPr>
          <p:cNvPr id="7" name="Date Placeholder 6"/>
          <p:cNvSpPr>
            <a:spLocks noGrp="1"/>
          </p:cNvSpPr>
          <p:nvPr>
            <p:ph type="dt" idx="13"/>
          </p:nvPr>
        </p:nvSpPr>
        <p:spPr>
          <a:xfrm>
            <a:off x="3884613" y="0"/>
            <a:ext cx="2971800" cy="458788"/>
          </a:xfrm>
          <a:prstGeom prst="rect">
            <a:avLst/>
          </a:prstGeom>
        </p:spPr>
        <p:txBody>
          <a:bodyPr/>
          <a:lstStyle/>
          <a:p>
            <a:pPr hangingPunct="0"/>
            <a:r>
              <a:rPr lang="en-US" kern="0" dirty="0">
                <a:solidFill>
                  <a:prstClr val="black"/>
                </a:solidFill>
                <a:sym typeface="Calibri"/>
              </a:rPr>
              <a:t>December 2015</a:t>
            </a:r>
          </a:p>
        </p:txBody>
      </p:sp>
    </p:spTree>
    <p:extLst>
      <p:ext uri="{BB962C8B-B14F-4D97-AF65-F5344CB8AC3E}">
        <p14:creationId xmlns:p14="http://schemas.microsoft.com/office/powerpoint/2010/main" val="73214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hangingPunct="0"/>
            <a:r>
              <a:rPr lang="en-US" kern="0" dirty="0">
                <a:solidFill>
                  <a:prstClr val="black"/>
                </a:solidFill>
                <a:sym typeface="Calibri"/>
              </a:rPr>
              <a:t>HPE Company Confidential for internal and partner use only</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pPr hangingPunct="0"/>
            <a:fld id="{5BFEAE42-E3FE-4405-B7FC-4425D05B92A0}" type="slidenum">
              <a:rPr lang="en-US" kern="0">
                <a:solidFill>
                  <a:prstClr val="black"/>
                </a:solidFill>
                <a:sym typeface="Calibri"/>
              </a:rPr>
              <a:pPr hangingPunct="0"/>
              <a:t>50</a:t>
            </a:fld>
            <a:endParaRPr lang="en-US" kern="0" dirty="0">
              <a:solidFill>
                <a:prstClr val="black"/>
              </a:solidFill>
              <a:sym typeface="Calibri"/>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pPr hangingPunct="0"/>
            <a:r>
              <a:rPr lang="en-US" kern="0" dirty="0">
                <a:solidFill>
                  <a:prstClr val="black"/>
                </a:solidFill>
                <a:sym typeface="Calibri"/>
              </a:rPr>
              <a:t>Service Manager 9.4x Technical Configuration</a:t>
            </a:r>
          </a:p>
        </p:txBody>
      </p:sp>
      <p:sp>
        <p:nvSpPr>
          <p:cNvPr id="7" name="Date Placeholder 6"/>
          <p:cNvSpPr>
            <a:spLocks noGrp="1"/>
          </p:cNvSpPr>
          <p:nvPr>
            <p:ph type="dt" idx="13"/>
          </p:nvPr>
        </p:nvSpPr>
        <p:spPr>
          <a:xfrm>
            <a:off x="3884613" y="0"/>
            <a:ext cx="2971800" cy="458788"/>
          </a:xfrm>
          <a:prstGeom prst="rect">
            <a:avLst/>
          </a:prstGeom>
        </p:spPr>
        <p:txBody>
          <a:bodyPr/>
          <a:lstStyle/>
          <a:p>
            <a:pPr hangingPunct="0"/>
            <a:r>
              <a:rPr lang="en-US" kern="0" dirty="0">
                <a:solidFill>
                  <a:prstClr val="black"/>
                </a:solidFill>
                <a:sym typeface="Calibri"/>
              </a:rPr>
              <a:t>December 2015</a:t>
            </a:r>
          </a:p>
        </p:txBody>
      </p:sp>
    </p:spTree>
    <p:extLst>
      <p:ext uri="{BB962C8B-B14F-4D97-AF65-F5344CB8AC3E}">
        <p14:creationId xmlns:p14="http://schemas.microsoft.com/office/powerpoint/2010/main" val="2011617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hangingPunct="0"/>
            <a:r>
              <a:rPr lang="en-US" kern="0" dirty="0">
                <a:solidFill>
                  <a:prstClr val="black"/>
                </a:solidFill>
                <a:sym typeface="Calibri"/>
              </a:rPr>
              <a:t>HPE Company Confidential for internal and partner use only</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pPr hangingPunct="0"/>
            <a:fld id="{5BFEAE42-E3FE-4405-B7FC-4425D05B92A0}" type="slidenum">
              <a:rPr lang="en-US" kern="0">
                <a:solidFill>
                  <a:prstClr val="black"/>
                </a:solidFill>
                <a:sym typeface="Calibri"/>
              </a:rPr>
              <a:pPr hangingPunct="0"/>
              <a:t>51</a:t>
            </a:fld>
            <a:endParaRPr lang="en-US" kern="0" dirty="0">
              <a:solidFill>
                <a:prstClr val="black"/>
              </a:solidFill>
              <a:sym typeface="Calibri"/>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pPr hangingPunct="0"/>
            <a:r>
              <a:rPr lang="en-US" kern="0" dirty="0">
                <a:solidFill>
                  <a:prstClr val="black"/>
                </a:solidFill>
                <a:sym typeface="Calibri"/>
              </a:rPr>
              <a:t>Service Manager 9.4x Technical Configuration</a:t>
            </a:r>
          </a:p>
        </p:txBody>
      </p:sp>
      <p:sp>
        <p:nvSpPr>
          <p:cNvPr id="7" name="Date Placeholder 6"/>
          <p:cNvSpPr>
            <a:spLocks noGrp="1"/>
          </p:cNvSpPr>
          <p:nvPr>
            <p:ph type="dt" idx="13"/>
          </p:nvPr>
        </p:nvSpPr>
        <p:spPr>
          <a:xfrm>
            <a:off x="3884613" y="0"/>
            <a:ext cx="2971800" cy="458788"/>
          </a:xfrm>
          <a:prstGeom prst="rect">
            <a:avLst/>
          </a:prstGeom>
        </p:spPr>
        <p:txBody>
          <a:bodyPr/>
          <a:lstStyle/>
          <a:p>
            <a:pPr hangingPunct="0"/>
            <a:r>
              <a:rPr lang="en-US" kern="0" dirty="0">
                <a:solidFill>
                  <a:prstClr val="black"/>
                </a:solidFill>
                <a:sym typeface="Calibri"/>
              </a:rPr>
              <a:t>December 2015</a:t>
            </a:r>
          </a:p>
        </p:txBody>
      </p:sp>
    </p:spTree>
    <p:extLst>
      <p:ext uri="{BB962C8B-B14F-4D97-AF65-F5344CB8AC3E}">
        <p14:creationId xmlns:p14="http://schemas.microsoft.com/office/powerpoint/2010/main" val="1491354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hangingPunct="0"/>
            <a:r>
              <a:rPr lang="en-US" kern="0" dirty="0">
                <a:solidFill>
                  <a:prstClr val="black"/>
                </a:solidFill>
                <a:sym typeface="Calibri"/>
              </a:rPr>
              <a:t>HPE Company Confidential for internal and partner use only</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pPr hangingPunct="0"/>
            <a:fld id="{5BFEAE42-E3FE-4405-B7FC-4425D05B92A0}" type="slidenum">
              <a:rPr lang="en-US" kern="0">
                <a:solidFill>
                  <a:prstClr val="black"/>
                </a:solidFill>
                <a:sym typeface="Calibri"/>
              </a:rPr>
              <a:pPr hangingPunct="0"/>
              <a:t>52</a:t>
            </a:fld>
            <a:endParaRPr lang="en-US" kern="0" dirty="0">
              <a:solidFill>
                <a:prstClr val="black"/>
              </a:solidFill>
              <a:sym typeface="Calibri"/>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pPr hangingPunct="0"/>
            <a:r>
              <a:rPr lang="en-US" kern="0" dirty="0">
                <a:solidFill>
                  <a:prstClr val="black"/>
                </a:solidFill>
                <a:sym typeface="Calibri"/>
              </a:rPr>
              <a:t>Service Manager 9.4x Technical Configuration</a:t>
            </a:r>
          </a:p>
        </p:txBody>
      </p:sp>
      <p:sp>
        <p:nvSpPr>
          <p:cNvPr id="7" name="Date Placeholder 6"/>
          <p:cNvSpPr>
            <a:spLocks noGrp="1"/>
          </p:cNvSpPr>
          <p:nvPr>
            <p:ph type="dt" idx="13"/>
          </p:nvPr>
        </p:nvSpPr>
        <p:spPr>
          <a:xfrm>
            <a:off x="3884613" y="0"/>
            <a:ext cx="2971800" cy="458788"/>
          </a:xfrm>
          <a:prstGeom prst="rect">
            <a:avLst/>
          </a:prstGeom>
        </p:spPr>
        <p:txBody>
          <a:bodyPr/>
          <a:lstStyle/>
          <a:p>
            <a:pPr hangingPunct="0"/>
            <a:r>
              <a:rPr lang="en-US" kern="0" dirty="0">
                <a:solidFill>
                  <a:prstClr val="black"/>
                </a:solidFill>
                <a:sym typeface="Calibri"/>
              </a:rPr>
              <a:t>December 2015</a:t>
            </a:r>
          </a:p>
        </p:txBody>
      </p:sp>
    </p:spTree>
    <p:extLst>
      <p:ext uri="{BB962C8B-B14F-4D97-AF65-F5344CB8AC3E}">
        <p14:creationId xmlns:p14="http://schemas.microsoft.com/office/powerpoint/2010/main" val="29222312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hangingPunct="0"/>
            <a:r>
              <a:rPr lang="en-US" kern="0" dirty="0">
                <a:solidFill>
                  <a:prstClr val="black"/>
                </a:solidFill>
                <a:sym typeface="Calibri"/>
              </a:rPr>
              <a:t>HPE Company Confidential for internal and partner use only</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pPr hangingPunct="0"/>
            <a:fld id="{5BFEAE42-E3FE-4405-B7FC-4425D05B92A0}" type="slidenum">
              <a:rPr lang="en-US" kern="0">
                <a:solidFill>
                  <a:prstClr val="black"/>
                </a:solidFill>
                <a:sym typeface="Calibri"/>
              </a:rPr>
              <a:pPr hangingPunct="0"/>
              <a:t>53</a:t>
            </a:fld>
            <a:endParaRPr lang="en-US" kern="0" dirty="0">
              <a:solidFill>
                <a:prstClr val="black"/>
              </a:solidFill>
              <a:sym typeface="Calibri"/>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pPr hangingPunct="0"/>
            <a:r>
              <a:rPr lang="en-US" kern="0" dirty="0">
                <a:solidFill>
                  <a:prstClr val="black"/>
                </a:solidFill>
                <a:sym typeface="Calibri"/>
              </a:rPr>
              <a:t>Service Manager 9.4x Technical Configuration</a:t>
            </a:r>
          </a:p>
        </p:txBody>
      </p:sp>
      <p:sp>
        <p:nvSpPr>
          <p:cNvPr id="7" name="Date Placeholder 6"/>
          <p:cNvSpPr>
            <a:spLocks noGrp="1"/>
          </p:cNvSpPr>
          <p:nvPr>
            <p:ph type="dt" idx="13"/>
          </p:nvPr>
        </p:nvSpPr>
        <p:spPr>
          <a:xfrm>
            <a:off x="3884613" y="0"/>
            <a:ext cx="2971800" cy="458788"/>
          </a:xfrm>
          <a:prstGeom prst="rect">
            <a:avLst/>
          </a:prstGeom>
        </p:spPr>
        <p:txBody>
          <a:bodyPr/>
          <a:lstStyle/>
          <a:p>
            <a:pPr hangingPunct="0"/>
            <a:r>
              <a:rPr lang="en-US" kern="0" dirty="0">
                <a:solidFill>
                  <a:prstClr val="black"/>
                </a:solidFill>
                <a:sym typeface="Calibri"/>
              </a:rPr>
              <a:t>December 2015</a:t>
            </a:r>
          </a:p>
        </p:txBody>
      </p:sp>
    </p:spTree>
    <p:extLst>
      <p:ext uri="{BB962C8B-B14F-4D97-AF65-F5344CB8AC3E}">
        <p14:creationId xmlns:p14="http://schemas.microsoft.com/office/powerpoint/2010/main" val="24793110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hangingPunct="0"/>
            <a:r>
              <a:rPr lang="en-US" kern="0" dirty="0">
                <a:solidFill>
                  <a:prstClr val="black"/>
                </a:solidFill>
                <a:sym typeface="Calibri"/>
              </a:rPr>
              <a:t>HPE Company Confidential for internal and partner use only</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pPr hangingPunct="0"/>
            <a:fld id="{5BFEAE42-E3FE-4405-B7FC-4425D05B92A0}" type="slidenum">
              <a:rPr lang="en-US" kern="0">
                <a:solidFill>
                  <a:prstClr val="black"/>
                </a:solidFill>
                <a:sym typeface="Calibri"/>
              </a:rPr>
              <a:pPr hangingPunct="0"/>
              <a:t>54</a:t>
            </a:fld>
            <a:endParaRPr lang="en-US" kern="0" dirty="0">
              <a:solidFill>
                <a:prstClr val="black"/>
              </a:solidFill>
              <a:sym typeface="Calibri"/>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pPr hangingPunct="0"/>
            <a:r>
              <a:rPr lang="en-US" kern="0" dirty="0">
                <a:solidFill>
                  <a:prstClr val="black"/>
                </a:solidFill>
                <a:sym typeface="Calibri"/>
              </a:rPr>
              <a:t>Service Manager 9.4x Technical Configuration</a:t>
            </a:r>
          </a:p>
        </p:txBody>
      </p:sp>
      <p:sp>
        <p:nvSpPr>
          <p:cNvPr id="7" name="Date Placeholder 6"/>
          <p:cNvSpPr>
            <a:spLocks noGrp="1"/>
          </p:cNvSpPr>
          <p:nvPr>
            <p:ph type="dt" idx="13"/>
          </p:nvPr>
        </p:nvSpPr>
        <p:spPr>
          <a:xfrm>
            <a:off x="3884613" y="0"/>
            <a:ext cx="2971800" cy="458788"/>
          </a:xfrm>
          <a:prstGeom prst="rect">
            <a:avLst/>
          </a:prstGeom>
        </p:spPr>
        <p:txBody>
          <a:bodyPr/>
          <a:lstStyle/>
          <a:p>
            <a:pPr hangingPunct="0"/>
            <a:r>
              <a:rPr lang="en-US" kern="0" dirty="0">
                <a:solidFill>
                  <a:prstClr val="black"/>
                </a:solidFill>
                <a:sym typeface="Calibri"/>
              </a:rPr>
              <a:t>December 2015</a:t>
            </a:r>
          </a:p>
        </p:txBody>
      </p:sp>
    </p:spTree>
    <p:extLst>
      <p:ext uri="{BB962C8B-B14F-4D97-AF65-F5344CB8AC3E}">
        <p14:creationId xmlns:p14="http://schemas.microsoft.com/office/powerpoint/2010/main" val="28337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hangingPunct="0"/>
            <a:r>
              <a:rPr lang="en-US" kern="0" dirty="0">
                <a:solidFill>
                  <a:prstClr val="black"/>
                </a:solidFill>
                <a:sym typeface="Calibri"/>
              </a:rPr>
              <a:t>HPE Company Confidential for internal and partner use only</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pPr hangingPunct="0"/>
            <a:fld id="{5BFEAE42-E3FE-4405-B7FC-4425D05B92A0}" type="slidenum">
              <a:rPr lang="en-US" kern="0">
                <a:solidFill>
                  <a:prstClr val="black"/>
                </a:solidFill>
                <a:sym typeface="Calibri"/>
              </a:rPr>
              <a:pPr hangingPunct="0"/>
              <a:t>55</a:t>
            </a:fld>
            <a:endParaRPr lang="en-US" kern="0" dirty="0">
              <a:solidFill>
                <a:prstClr val="black"/>
              </a:solidFill>
              <a:sym typeface="Calibri"/>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pPr hangingPunct="0"/>
            <a:r>
              <a:rPr lang="en-US" kern="0" dirty="0">
                <a:solidFill>
                  <a:prstClr val="black"/>
                </a:solidFill>
                <a:sym typeface="Calibri"/>
              </a:rPr>
              <a:t>Service Manager 9.4x Technical Configuration</a:t>
            </a:r>
          </a:p>
        </p:txBody>
      </p:sp>
      <p:sp>
        <p:nvSpPr>
          <p:cNvPr id="7" name="Date Placeholder 6"/>
          <p:cNvSpPr>
            <a:spLocks noGrp="1"/>
          </p:cNvSpPr>
          <p:nvPr>
            <p:ph type="dt" idx="13"/>
          </p:nvPr>
        </p:nvSpPr>
        <p:spPr>
          <a:xfrm>
            <a:off x="3884613" y="0"/>
            <a:ext cx="2971800" cy="458788"/>
          </a:xfrm>
          <a:prstGeom prst="rect">
            <a:avLst/>
          </a:prstGeom>
        </p:spPr>
        <p:txBody>
          <a:bodyPr/>
          <a:lstStyle/>
          <a:p>
            <a:pPr hangingPunct="0"/>
            <a:r>
              <a:rPr lang="en-US" kern="0" dirty="0">
                <a:solidFill>
                  <a:prstClr val="black"/>
                </a:solidFill>
                <a:sym typeface="Calibri"/>
              </a:rPr>
              <a:t>December 2015</a:t>
            </a:r>
          </a:p>
        </p:txBody>
      </p:sp>
    </p:spTree>
    <p:extLst>
      <p:ext uri="{BB962C8B-B14F-4D97-AF65-F5344CB8AC3E}">
        <p14:creationId xmlns:p14="http://schemas.microsoft.com/office/powerpoint/2010/main" val="27738835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hangingPunct="0"/>
            <a:r>
              <a:rPr lang="en-US" kern="0" dirty="0">
                <a:solidFill>
                  <a:prstClr val="black"/>
                </a:solidFill>
                <a:sym typeface="Calibri"/>
              </a:rPr>
              <a:t>HPE Company Confidential for internal and partner use only</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pPr hangingPunct="0"/>
            <a:fld id="{5BFEAE42-E3FE-4405-B7FC-4425D05B92A0}" type="slidenum">
              <a:rPr lang="en-US" kern="0">
                <a:solidFill>
                  <a:prstClr val="black"/>
                </a:solidFill>
                <a:sym typeface="Calibri"/>
              </a:rPr>
              <a:pPr hangingPunct="0"/>
              <a:t>56</a:t>
            </a:fld>
            <a:endParaRPr lang="en-US" kern="0" dirty="0">
              <a:solidFill>
                <a:prstClr val="black"/>
              </a:solidFill>
              <a:sym typeface="Calibri"/>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pPr hangingPunct="0"/>
            <a:r>
              <a:rPr lang="en-US" kern="0" dirty="0">
                <a:solidFill>
                  <a:prstClr val="black"/>
                </a:solidFill>
                <a:sym typeface="Calibri"/>
              </a:rPr>
              <a:t>Service Manager 9.4x Technical Configuration</a:t>
            </a:r>
          </a:p>
        </p:txBody>
      </p:sp>
      <p:sp>
        <p:nvSpPr>
          <p:cNvPr id="7" name="Date Placeholder 6"/>
          <p:cNvSpPr>
            <a:spLocks noGrp="1"/>
          </p:cNvSpPr>
          <p:nvPr>
            <p:ph type="dt" idx="13"/>
          </p:nvPr>
        </p:nvSpPr>
        <p:spPr>
          <a:xfrm>
            <a:off x="3884613" y="0"/>
            <a:ext cx="2971800" cy="458788"/>
          </a:xfrm>
          <a:prstGeom prst="rect">
            <a:avLst/>
          </a:prstGeom>
        </p:spPr>
        <p:txBody>
          <a:bodyPr/>
          <a:lstStyle/>
          <a:p>
            <a:pPr hangingPunct="0"/>
            <a:r>
              <a:rPr lang="en-US" kern="0" dirty="0">
                <a:solidFill>
                  <a:prstClr val="black"/>
                </a:solidFill>
                <a:sym typeface="Calibri"/>
              </a:rPr>
              <a:t>December 2015</a:t>
            </a:r>
          </a:p>
        </p:txBody>
      </p:sp>
    </p:spTree>
    <p:extLst>
      <p:ext uri="{BB962C8B-B14F-4D97-AF65-F5344CB8AC3E}">
        <p14:creationId xmlns:p14="http://schemas.microsoft.com/office/powerpoint/2010/main" val="33429056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hangingPunct="0"/>
            <a:r>
              <a:rPr lang="en-US" kern="0" dirty="0">
                <a:solidFill>
                  <a:prstClr val="black"/>
                </a:solidFill>
                <a:sym typeface="Calibri"/>
              </a:rPr>
              <a:t>HPE Company Confidential for internal and partner use only</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pPr hangingPunct="0"/>
            <a:fld id="{5BFEAE42-E3FE-4405-B7FC-4425D05B92A0}" type="slidenum">
              <a:rPr lang="en-US" kern="0">
                <a:solidFill>
                  <a:prstClr val="black"/>
                </a:solidFill>
                <a:sym typeface="Calibri"/>
              </a:rPr>
              <a:pPr hangingPunct="0"/>
              <a:t>57</a:t>
            </a:fld>
            <a:endParaRPr lang="en-US" kern="0" dirty="0">
              <a:solidFill>
                <a:prstClr val="black"/>
              </a:solidFill>
              <a:sym typeface="Calibri"/>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pPr hangingPunct="0"/>
            <a:r>
              <a:rPr lang="en-US" kern="0" dirty="0">
                <a:solidFill>
                  <a:prstClr val="black"/>
                </a:solidFill>
                <a:sym typeface="Calibri"/>
              </a:rPr>
              <a:t>Service Manager 9.4x Technical Configuration</a:t>
            </a:r>
          </a:p>
        </p:txBody>
      </p:sp>
      <p:sp>
        <p:nvSpPr>
          <p:cNvPr id="7" name="Date Placeholder 6"/>
          <p:cNvSpPr>
            <a:spLocks noGrp="1"/>
          </p:cNvSpPr>
          <p:nvPr>
            <p:ph type="dt" idx="13"/>
          </p:nvPr>
        </p:nvSpPr>
        <p:spPr>
          <a:xfrm>
            <a:off x="3884613" y="0"/>
            <a:ext cx="2971800" cy="458788"/>
          </a:xfrm>
          <a:prstGeom prst="rect">
            <a:avLst/>
          </a:prstGeom>
        </p:spPr>
        <p:txBody>
          <a:bodyPr/>
          <a:lstStyle/>
          <a:p>
            <a:pPr hangingPunct="0"/>
            <a:r>
              <a:rPr lang="en-US" kern="0" dirty="0">
                <a:solidFill>
                  <a:prstClr val="black"/>
                </a:solidFill>
                <a:sym typeface="Calibri"/>
              </a:rPr>
              <a:t>December 2015</a:t>
            </a:r>
          </a:p>
        </p:txBody>
      </p:sp>
    </p:spTree>
    <p:extLst>
      <p:ext uri="{BB962C8B-B14F-4D97-AF65-F5344CB8AC3E}">
        <p14:creationId xmlns:p14="http://schemas.microsoft.com/office/powerpoint/2010/main" val="1410275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8</a:t>
            </a:fld>
            <a:endParaRPr lang="en-GB" dirty="0"/>
          </a:p>
        </p:txBody>
      </p:sp>
      <p:sp>
        <p:nvSpPr>
          <p:cNvPr id="5" name="Header Placeholder 4"/>
          <p:cNvSpPr>
            <a:spLocks noGrp="1"/>
          </p:cNvSpPr>
          <p:nvPr>
            <p:ph type="hdr" sz="quarter" idx="11"/>
          </p:nvPr>
        </p:nvSpPr>
        <p:spPr/>
        <p:txBody>
          <a:bodyPr/>
          <a:lstStyle/>
          <a:p>
            <a:r>
              <a:rPr lang="en-GB" smtClean="0"/>
              <a:t>Service Anywhere: How to Use and Demonstrate</a:t>
            </a:r>
            <a:endParaRPr lang="en-GB" dirty="0"/>
          </a:p>
        </p:txBody>
      </p:sp>
      <p:sp>
        <p:nvSpPr>
          <p:cNvPr id="6" name="Date Placeholder 5"/>
          <p:cNvSpPr>
            <a:spLocks noGrp="1"/>
          </p:cNvSpPr>
          <p:nvPr>
            <p:ph type="dt" idx="12"/>
          </p:nvPr>
        </p:nvSpPr>
        <p:spPr/>
        <p:txBody>
          <a:bodyPr/>
          <a:lstStyle/>
          <a:p>
            <a:r>
              <a:rPr lang="en-US" smtClean="0"/>
              <a:t>April 2015</a:t>
            </a:r>
            <a:endParaRPr lang="en-GB" dirty="0"/>
          </a:p>
        </p:txBody>
      </p:sp>
      <p:sp>
        <p:nvSpPr>
          <p:cNvPr id="7" name="Footer Placeholder 6"/>
          <p:cNvSpPr>
            <a:spLocks noGrp="1"/>
          </p:cNvSpPr>
          <p:nvPr>
            <p:ph type="ftr" sz="quarter" idx="13"/>
          </p:nvPr>
        </p:nvSpPr>
        <p:spPr/>
        <p:txBody>
          <a:bodyPr/>
          <a:lstStyle/>
          <a:p>
            <a:r>
              <a:rPr lang="en-US" smtClean="0"/>
              <a:t>© Copyright 2011 - 2015 </a:t>
            </a:r>
          </a:p>
          <a:p>
            <a:r>
              <a:rPr lang="en-US" smtClean="0"/>
              <a:t>Hewlett-Packard Development Company, L.P.</a:t>
            </a:r>
            <a:endParaRPr lang="en-GB" dirty="0"/>
          </a:p>
        </p:txBody>
      </p:sp>
    </p:spTree>
    <p:extLst>
      <p:ext uri="{BB962C8B-B14F-4D97-AF65-F5344CB8AC3E}">
        <p14:creationId xmlns:p14="http://schemas.microsoft.com/office/powerpoint/2010/main" val="8396989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hangingPunct="0"/>
            <a:r>
              <a:rPr lang="en-US" kern="0" dirty="0">
                <a:solidFill>
                  <a:prstClr val="black"/>
                </a:solidFill>
                <a:sym typeface="Calibri"/>
              </a:rPr>
              <a:t>HPE Company Confidential for internal and partner use only</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pPr hangingPunct="0"/>
            <a:fld id="{5BFEAE42-E3FE-4405-B7FC-4425D05B92A0}" type="slidenum">
              <a:rPr lang="en-US" kern="0">
                <a:solidFill>
                  <a:prstClr val="black"/>
                </a:solidFill>
                <a:sym typeface="Calibri"/>
              </a:rPr>
              <a:pPr hangingPunct="0"/>
              <a:t>58</a:t>
            </a:fld>
            <a:endParaRPr lang="en-US" kern="0" dirty="0">
              <a:solidFill>
                <a:prstClr val="black"/>
              </a:solidFill>
              <a:sym typeface="Calibri"/>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pPr hangingPunct="0"/>
            <a:r>
              <a:rPr lang="en-US" kern="0" dirty="0">
                <a:solidFill>
                  <a:prstClr val="black"/>
                </a:solidFill>
                <a:sym typeface="Calibri"/>
              </a:rPr>
              <a:t>Service Manager 9.4x Technical Configuration</a:t>
            </a:r>
          </a:p>
        </p:txBody>
      </p:sp>
      <p:sp>
        <p:nvSpPr>
          <p:cNvPr id="7" name="Date Placeholder 6"/>
          <p:cNvSpPr>
            <a:spLocks noGrp="1"/>
          </p:cNvSpPr>
          <p:nvPr>
            <p:ph type="dt" idx="13"/>
          </p:nvPr>
        </p:nvSpPr>
        <p:spPr>
          <a:xfrm>
            <a:off x="3884613" y="0"/>
            <a:ext cx="2971800" cy="458788"/>
          </a:xfrm>
          <a:prstGeom prst="rect">
            <a:avLst/>
          </a:prstGeom>
        </p:spPr>
        <p:txBody>
          <a:bodyPr/>
          <a:lstStyle/>
          <a:p>
            <a:pPr hangingPunct="0"/>
            <a:r>
              <a:rPr lang="en-US" kern="0" dirty="0">
                <a:solidFill>
                  <a:prstClr val="black"/>
                </a:solidFill>
                <a:sym typeface="Calibri"/>
              </a:rPr>
              <a:t>December 2015</a:t>
            </a:r>
          </a:p>
        </p:txBody>
      </p:sp>
    </p:spTree>
    <p:extLst>
      <p:ext uri="{BB962C8B-B14F-4D97-AF65-F5344CB8AC3E}">
        <p14:creationId xmlns:p14="http://schemas.microsoft.com/office/powerpoint/2010/main" val="42787290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hangingPunct="0"/>
            <a:r>
              <a:rPr lang="en-US" kern="0" dirty="0">
                <a:solidFill>
                  <a:prstClr val="black"/>
                </a:solidFill>
                <a:sym typeface="Calibri"/>
              </a:rPr>
              <a:t>HPE Company Confidential for internal and partner use only</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pPr hangingPunct="0"/>
            <a:fld id="{5BFEAE42-E3FE-4405-B7FC-4425D05B92A0}" type="slidenum">
              <a:rPr lang="en-US" kern="0">
                <a:solidFill>
                  <a:prstClr val="black"/>
                </a:solidFill>
                <a:sym typeface="Calibri"/>
              </a:rPr>
              <a:pPr hangingPunct="0"/>
              <a:t>59</a:t>
            </a:fld>
            <a:endParaRPr lang="en-US" kern="0" dirty="0">
              <a:solidFill>
                <a:prstClr val="black"/>
              </a:solidFill>
              <a:sym typeface="Calibri"/>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pPr hangingPunct="0"/>
            <a:r>
              <a:rPr lang="en-US" kern="0" dirty="0">
                <a:solidFill>
                  <a:prstClr val="black"/>
                </a:solidFill>
                <a:sym typeface="Calibri"/>
              </a:rPr>
              <a:t>Service Manager 9.4x Technical Configuration</a:t>
            </a:r>
          </a:p>
        </p:txBody>
      </p:sp>
      <p:sp>
        <p:nvSpPr>
          <p:cNvPr id="7" name="Date Placeholder 6"/>
          <p:cNvSpPr>
            <a:spLocks noGrp="1"/>
          </p:cNvSpPr>
          <p:nvPr>
            <p:ph type="dt" idx="13"/>
          </p:nvPr>
        </p:nvSpPr>
        <p:spPr>
          <a:xfrm>
            <a:off x="3884613" y="0"/>
            <a:ext cx="2971800" cy="458788"/>
          </a:xfrm>
          <a:prstGeom prst="rect">
            <a:avLst/>
          </a:prstGeom>
        </p:spPr>
        <p:txBody>
          <a:bodyPr/>
          <a:lstStyle/>
          <a:p>
            <a:pPr hangingPunct="0"/>
            <a:r>
              <a:rPr lang="en-US" kern="0" dirty="0">
                <a:solidFill>
                  <a:prstClr val="black"/>
                </a:solidFill>
                <a:sym typeface="Calibri"/>
              </a:rPr>
              <a:t>December 2015</a:t>
            </a:r>
          </a:p>
        </p:txBody>
      </p:sp>
    </p:spTree>
    <p:extLst>
      <p:ext uri="{BB962C8B-B14F-4D97-AF65-F5344CB8AC3E}">
        <p14:creationId xmlns:p14="http://schemas.microsoft.com/office/powerpoint/2010/main" val="31589997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hangingPunct="0"/>
            <a:r>
              <a:rPr lang="en-US" kern="0" dirty="0">
                <a:solidFill>
                  <a:prstClr val="black"/>
                </a:solidFill>
                <a:sym typeface="Calibri"/>
              </a:rPr>
              <a:t>HPE Company Confidential for internal and partner use only</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pPr hangingPunct="0"/>
            <a:fld id="{5BFEAE42-E3FE-4405-B7FC-4425D05B92A0}" type="slidenum">
              <a:rPr lang="en-US" kern="0">
                <a:solidFill>
                  <a:prstClr val="black"/>
                </a:solidFill>
                <a:sym typeface="Calibri"/>
              </a:rPr>
              <a:pPr hangingPunct="0"/>
              <a:t>60</a:t>
            </a:fld>
            <a:endParaRPr lang="en-US" kern="0" dirty="0">
              <a:solidFill>
                <a:prstClr val="black"/>
              </a:solidFill>
              <a:sym typeface="Calibri"/>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pPr hangingPunct="0"/>
            <a:r>
              <a:rPr lang="en-US" kern="0" dirty="0">
                <a:solidFill>
                  <a:prstClr val="black"/>
                </a:solidFill>
                <a:sym typeface="Calibri"/>
              </a:rPr>
              <a:t>Service Manager 9.4x Technical Configuration</a:t>
            </a:r>
          </a:p>
        </p:txBody>
      </p:sp>
      <p:sp>
        <p:nvSpPr>
          <p:cNvPr id="7" name="Date Placeholder 6"/>
          <p:cNvSpPr>
            <a:spLocks noGrp="1"/>
          </p:cNvSpPr>
          <p:nvPr>
            <p:ph type="dt" idx="13"/>
          </p:nvPr>
        </p:nvSpPr>
        <p:spPr>
          <a:xfrm>
            <a:off x="3884613" y="0"/>
            <a:ext cx="2971800" cy="458788"/>
          </a:xfrm>
          <a:prstGeom prst="rect">
            <a:avLst/>
          </a:prstGeom>
        </p:spPr>
        <p:txBody>
          <a:bodyPr/>
          <a:lstStyle/>
          <a:p>
            <a:pPr hangingPunct="0"/>
            <a:r>
              <a:rPr lang="en-US" kern="0" dirty="0">
                <a:solidFill>
                  <a:prstClr val="black"/>
                </a:solidFill>
                <a:sym typeface="Calibri"/>
              </a:rPr>
              <a:t>December 2015</a:t>
            </a:r>
          </a:p>
        </p:txBody>
      </p:sp>
    </p:spTree>
    <p:extLst>
      <p:ext uri="{BB962C8B-B14F-4D97-AF65-F5344CB8AC3E}">
        <p14:creationId xmlns:p14="http://schemas.microsoft.com/office/powerpoint/2010/main" val="38335578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hangingPunct="0"/>
            <a:r>
              <a:rPr lang="en-US" kern="0" dirty="0">
                <a:solidFill>
                  <a:prstClr val="black"/>
                </a:solidFill>
                <a:sym typeface="Calibri"/>
              </a:rPr>
              <a:t>HPE Company Confidential for internal and partner use only</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pPr hangingPunct="0"/>
            <a:fld id="{5BFEAE42-E3FE-4405-B7FC-4425D05B92A0}" type="slidenum">
              <a:rPr lang="en-US" kern="0">
                <a:solidFill>
                  <a:prstClr val="black"/>
                </a:solidFill>
                <a:sym typeface="Calibri"/>
              </a:rPr>
              <a:pPr hangingPunct="0"/>
              <a:t>61</a:t>
            </a:fld>
            <a:endParaRPr lang="en-US" kern="0" dirty="0">
              <a:solidFill>
                <a:prstClr val="black"/>
              </a:solidFill>
              <a:sym typeface="Calibri"/>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pPr hangingPunct="0"/>
            <a:r>
              <a:rPr lang="en-US" kern="0" dirty="0">
                <a:solidFill>
                  <a:prstClr val="black"/>
                </a:solidFill>
                <a:sym typeface="Calibri"/>
              </a:rPr>
              <a:t>Service Manager 9.4x Technical Configuration</a:t>
            </a:r>
          </a:p>
        </p:txBody>
      </p:sp>
      <p:sp>
        <p:nvSpPr>
          <p:cNvPr id="7" name="Date Placeholder 6"/>
          <p:cNvSpPr>
            <a:spLocks noGrp="1"/>
          </p:cNvSpPr>
          <p:nvPr>
            <p:ph type="dt" idx="13"/>
          </p:nvPr>
        </p:nvSpPr>
        <p:spPr>
          <a:xfrm>
            <a:off x="3884613" y="0"/>
            <a:ext cx="2971800" cy="458788"/>
          </a:xfrm>
          <a:prstGeom prst="rect">
            <a:avLst/>
          </a:prstGeom>
        </p:spPr>
        <p:txBody>
          <a:bodyPr/>
          <a:lstStyle/>
          <a:p>
            <a:pPr hangingPunct="0"/>
            <a:r>
              <a:rPr lang="en-US" kern="0" dirty="0">
                <a:solidFill>
                  <a:prstClr val="black"/>
                </a:solidFill>
                <a:sym typeface="Calibri"/>
              </a:rPr>
              <a:t>December 2015</a:t>
            </a:r>
          </a:p>
        </p:txBody>
      </p:sp>
    </p:spTree>
    <p:extLst>
      <p:ext uri="{BB962C8B-B14F-4D97-AF65-F5344CB8AC3E}">
        <p14:creationId xmlns:p14="http://schemas.microsoft.com/office/powerpoint/2010/main" val="12787961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hangingPunct="0"/>
            <a:r>
              <a:rPr lang="en-US" kern="0" dirty="0">
                <a:solidFill>
                  <a:prstClr val="black"/>
                </a:solidFill>
                <a:sym typeface="Calibri"/>
              </a:rPr>
              <a:t>HPE Company Confidential for internal and partner use only</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pPr hangingPunct="0"/>
            <a:fld id="{5BFEAE42-E3FE-4405-B7FC-4425D05B92A0}" type="slidenum">
              <a:rPr lang="en-US" kern="0">
                <a:solidFill>
                  <a:prstClr val="black"/>
                </a:solidFill>
                <a:sym typeface="Calibri"/>
              </a:rPr>
              <a:pPr hangingPunct="0"/>
              <a:t>62</a:t>
            </a:fld>
            <a:endParaRPr lang="en-US" kern="0" dirty="0">
              <a:solidFill>
                <a:prstClr val="black"/>
              </a:solidFill>
              <a:sym typeface="Calibri"/>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pPr hangingPunct="0"/>
            <a:r>
              <a:rPr lang="en-US" kern="0" dirty="0">
                <a:solidFill>
                  <a:prstClr val="black"/>
                </a:solidFill>
                <a:sym typeface="Calibri"/>
              </a:rPr>
              <a:t>Service Manager 9.4x Technical Configuration</a:t>
            </a:r>
          </a:p>
        </p:txBody>
      </p:sp>
      <p:sp>
        <p:nvSpPr>
          <p:cNvPr id="7" name="Date Placeholder 6"/>
          <p:cNvSpPr>
            <a:spLocks noGrp="1"/>
          </p:cNvSpPr>
          <p:nvPr>
            <p:ph type="dt" idx="13"/>
          </p:nvPr>
        </p:nvSpPr>
        <p:spPr>
          <a:xfrm>
            <a:off x="3884613" y="0"/>
            <a:ext cx="2971800" cy="458788"/>
          </a:xfrm>
          <a:prstGeom prst="rect">
            <a:avLst/>
          </a:prstGeom>
        </p:spPr>
        <p:txBody>
          <a:bodyPr/>
          <a:lstStyle/>
          <a:p>
            <a:pPr hangingPunct="0"/>
            <a:r>
              <a:rPr lang="en-US" kern="0" dirty="0">
                <a:solidFill>
                  <a:prstClr val="black"/>
                </a:solidFill>
                <a:sym typeface="Calibri"/>
              </a:rPr>
              <a:t>December 2015</a:t>
            </a:r>
          </a:p>
        </p:txBody>
      </p:sp>
    </p:spTree>
    <p:extLst>
      <p:ext uri="{BB962C8B-B14F-4D97-AF65-F5344CB8AC3E}">
        <p14:creationId xmlns:p14="http://schemas.microsoft.com/office/powerpoint/2010/main" val="14199277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63</a:t>
            </a:fld>
            <a:endParaRPr lang="en-GB" dirty="0"/>
          </a:p>
        </p:txBody>
      </p:sp>
      <p:sp>
        <p:nvSpPr>
          <p:cNvPr id="5" name="Header Placeholder 4"/>
          <p:cNvSpPr>
            <a:spLocks noGrp="1"/>
          </p:cNvSpPr>
          <p:nvPr>
            <p:ph type="hdr" sz="quarter" idx="11"/>
          </p:nvPr>
        </p:nvSpPr>
        <p:spPr/>
        <p:txBody>
          <a:bodyPr/>
          <a:lstStyle/>
          <a:p>
            <a:r>
              <a:rPr lang="en-GB" smtClean="0"/>
              <a:t>Service Anywhere: How to Use and Demonstrate</a:t>
            </a:r>
            <a:endParaRPr lang="en-GB" dirty="0"/>
          </a:p>
        </p:txBody>
      </p:sp>
      <p:sp>
        <p:nvSpPr>
          <p:cNvPr id="6" name="Date Placeholder 5"/>
          <p:cNvSpPr>
            <a:spLocks noGrp="1"/>
          </p:cNvSpPr>
          <p:nvPr>
            <p:ph type="dt" idx="12"/>
          </p:nvPr>
        </p:nvSpPr>
        <p:spPr/>
        <p:txBody>
          <a:bodyPr/>
          <a:lstStyle/>
          <a:p>
            <a:r>
              <a:rPr lang="en-US" dirty="0" smtClean="0"/>
              <a:t>April 2015</a:t>
            </a:r>
            <a:endParaRPr lang="en-GB" dirty="0"/>
          </a:p>
        </p:txBody>
      </p:sp>
      <p:sp>
        <p:nvSpPr>
          <p:cNvPr id="7" name="Footer Placeholder 6"/>
          <p:cNvSpPr>
            <a:spLocks noGrp="1"/>
          </p:cNvSpPr>
          <p:nvPr>
            <p:ph type="ftr" sz="quarter" idx="13"/>
          </p:nvPr>
        </p:nvSpPr>
        <p:spPr/>
        <p:txBody>
          <a:bodyPr/>
          <a:lstStyle/>
          <a:p>
            <a:r>
              <a:rPr lang="en-US" smtClean="0"/>
              <a:t>© Copyright 2011 - 2015 </a:t>
            </a:r>
          </a:p>
          <a:p>
            <a:r>
              <a:rPr lang="en-US" smtClean="0"/>
              <a:t>Hewlett-Packard Development Company, L.P.</a:t>
            </a:r>
            <a:endParaRPr lang="en-GB" dirty="0"/>
          </a:p>
        </p:txBody>
      </p:sp>
    </p:spTree>
    <p:extLst>
      <p:ext uri="{BB962C8B-B14F-4D97-AF65-F5344CB8AC3E}">
        <p14:creationId xmlns:p14="http://schemas.microsoft.com/office/powerpoint/2010/main" val="2165795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11</a:t>
            </a:fld>
            <a:endParaRPr lang="en-GB" dirty="0"/>
          </a:p>
        </p:txBody>
      </p:sp>
      <p:sp>
        <p:nvSpPr>
          <p:cNvPr id="5" name="Footer Placeholder 4"/>
          <p:cNvSpPr>
            <a:spLocks noGrp="1"/>
          </p:cNvSpPr>
          <p:nvPr>
            <p:ph type="ftr" sz="quarter" idx="11"/>
          </p:nvPr>
        </p:nvSpPr>
        <p:spPr/>
        <p:txBody>
          <a:bodyPr/>
          <a:lstStyle/>
          <a:p>
            <a:r>
              <a:rPr lang="en-US" dirty="0" smtClean="0"/>
              <a:t>HPE SMA-X - Partner Training (February 2016)</a:t>
            </a:r>
            <a:endParaRPr lang="en-GB" dirty="0"/>
          </a:p>
        </p:txBody>
      </p:sp>
      <p:sp>
        <p:nvSpPr>
          <p:cNvPr id="6" name="Header Placeholder 5"/>
          <p:cNvSpPr>
            <a:spLocks noGrp="1"/>
          </p:cNvSpPr>
          <p:nvPr>
            <p:ph type="hdr" sz="quarter" idx="12"/>
          </p:nvPr>
        </p:nvSpPr>
        <p:spPr/>
        <p:txBody>
          <a:bodyPr/>
          <a:lstStyle/>
          <a:p>
            <a:r>
              <a:rPr lang="en-US" dirty="0" smtClean="0"/>
              <a:t>Module 1 - SMA-X Overview</a:t>
            </a:r>
            <a:endParaRPr lang="en-GB" dirty="0"/>
          </a:p>
        </p:txBody>
      </p:sp>
    </p:spTree>
    <p:extLst>
      <p:ext uri="{BB962C8B-B14F-4D97-AF65-F5344CB8AC3E}">
        <p14:creationId xmlns:p14="http://schemas.microsoft.com/office/powerpoint/2010/main" val="37187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12</a:t>
            </a:fld>
            <a:endParaRPr lang="en-GB" dirty="0"/>
          </a:p>
        </p:txBody>
      </p:sp>
      <p:sp>
        <p:nvSpPr>
          <p:cNvPr id="5" name="Footer Placeholder 4"/>
          <p:cNvSpPr>
            <a:spLocks noGrp="1"/>
          </p:cNvSpPr>
          <p:nvPr>
            <p:ph type="ftr" sz="quarter" idx="11"/>
          </p:nvPr>
        </p:nvSpPr>
        <p:spPr/>
        <p:txBody>
          <a:bodyPr/>
          <a:lstStyle/>
          <a:p>
            <a:r>
              <a:rPr lang="en-US" dirty="0" smtClean="0"/>
              <a:t>HPE SMA-X - Partner Training (February 2016)</a:t>
            </a:r>
            <a:endParaRPr lang="en-GB" dirty="0"/>
          </a:p>
        </p:txBody>
      </p:sp>
      <p:sp>
        <p:nvSpPr>
          <p:cNvPr id="6" name="Header Placeholder 5"/>
          <p:cNvSpPr>
            <a:spLocks noGrp="1"/>
          </p:cNvSpPr>
          <p:nvPr>
            <p:ph type="hdr" sz="quarter" idx="12"/>
          </p:nvPr>
        </p:nvSpPr>
        <p:spPr/>
        <p:txBody>
          <a:bodyPr/>
          <a:lstStyle/>
          <a:p>
            <a:r>
              <a:rPr lang="en-US" dirty="0" smtClean="0"/>
              <a:t>Module 1 - SMA-X Overview</a:t>
            </a:r>
            <a:endParaRPr lang="en-GB" dirty="0"/>
          </a:p>
        </p:txBody>
      </p:sp>
    </p:spTree>
    <p:extLst>
      <p:ext uri="{BB962C8B-B14F-4D97-AF65-F5344CB8AC3E}">
        <p14:creationId xmlns:p14="http://schemas.microsoft.com/office/powerpoint/2010/main" val="1966883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850" y="560388"/>
            <a:ext cx="6732588" cy="3787775"/>
          </a:xfrm>
        </p:spPr>
      </p:sp>
      <p:sp>
        <p:nvSpPr>
          <p:cNvPr id="3" name="Notes Placeholder 2"/>
          <p:cNvSpPr>
            <a:spLocks noGrp="1"/>
          </p:cNvSpPr>
          <p:nvPr>
            <p:ph type="body" idx="1"/>
          </p:nvPr>
        </p:nvSpPr>
        <p:spPr/>
        <p:txBody>
          <a:bodyPr>
            <a:normAutofit fontScale="55000" lnSpcReduction="20000"/>
          </a:bodyPr>
          <a:lstStyle/>
          <a:p>
            <a:pPr marL="0" lvl="1" indent="0">
              <a:buNone/>
            </a:pPr>
            <a:r>
              <a:rPr lang="en-US" sz="1600" dirty="0" smtClean="0"/>
              <a:t>Today’s IT service desks are costly and inconsistent due to manual processes and the inability to monitor IT assets across the network. Frustrated users bypass the service desk to develop their own solutions, increasing the risk of audit and non-compliance</a:t>
            </a:r>
            <a:r>
              <a:rPr lang="en-US" sz="1600" baseline="0" dirty="0" smtClean="0"/>
              <a:t> s we have seen earlier. How can Service Management Automation help with this situation?</a:t>
            </a:r>
            <a:endParaRPr lang="en-US" sz="1600" dirty="0" smtClean="0"/>
          </a:p>
          <a:p>
            <a:pPr marL="91394" lvl="1" indent="0">
              <a:buNone/>
            </a:pPr>
            <a:endParaRPr lang="en-US" sz="1600" dirty="0" smtClean="0"/>
          </a:p>
          <a:p>
            <a:pPr marL="0" marR="0" lvl="1"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600" b="0" kern="1200" dirty="0" smtClean="0">
                <a:solidFill>
                  <a:schemeClr val="tx1"/>
                </a:solidFill>
                <a:effectLst/>
                <a:latin typeface="+mn-lt"/>
                <a:ea typeface="+mn-ea"/>
                <a:cs typeface="+mn-cs"/>
              </a:rPr>
              <a:t>Service Management </a:t>
            </a:r>
            <a:r>
              <a:rPr lang="en-US" sz="1600" b="0" kern="1200" baseline="0" dirty="0" smtClean="0">
                <a:solidFill>
                  <a:schemeClr val="tx1"/>
                </a:solidFill>
                <a:effectLst/>
                <a:latin typeface="+mn-lt"/>
                <a:ea typeface="+mn-ea"/>
                <a:cs typeface="+mn-cs"/>
              </a:rPr>
              <a:t>Automation provides an analytics-driven, highly automated and orchestrated service management solution including ITIL process orchestration and asset management:</a:t>
            </a:r>
          </a:p>
          <a:p>
            <a:endParaRPr lang="en-US" dirty="0" smtClean="0"/>
          </a:p>
          <a:p>
            <a:pPr marL="45720" indent="-36576">
              <a:buFont typeface="Arial" panose="020B0604020202020204" pitchFamily="34" charset="0"/>
              <a:buChar char="•"/>
            </a:pPr>
            <a:r>
              <a:rPr lang="en-US" b="1" dirty="0" smtClean="0"/>
              <a:t> Google-like service portal </a:t>
            </a:r>
            <a:r>
              <a:rPr lang="en-US" dirty="0" smtClean="0"/>
              <a:t>with big data-powered knowledge delivery is easy to use and understand.</a:t>
            </a:r>
          </a:p>
          <a:p>
            <a:pPr marL="45720" indent="-36576">
              <a:buFont typeface="Arial" panose="020B0604020202020204" pitchFamily="34" charset="0"/>
              <a:buChar char="•"/>
            </a:pPr>
            <a:r>
              <a:rPr lang="en-US" dirty="0" smtClean="0"/>
              <a:t> A smart</a:t>
            </a:r>
            <a:r>
              <a:rPr lang="en-US" baseline="0" dirty="0" smtClean="0"/>
              <a:t> </a:t>
            </a:r>
            <a:r>
              <a:rPr lang="en-US" dirty="0" smtClean="0"/>
              <a:t>service desk built upon unique </a:t>
            </a:r>
            <a:r>
              <a:rPr lang="en-US" b="1" dirty="0" smtClean="0"/>
              <a:t>analytics and machine learning </a:t>
            </a:r>
            <a:r>
              <a:rPr lang="en-US" dirty="0" smtClean="0"/>
              <a:t>and SLA monitoring provide delivery and trend visibility,</a:t>
            </a:r>
            <a:r>
              <a:rPr lang="en-US" baseline="0" dirty="0" smtClean="0"/>
              <a:t> and automates ticket management as well as other processes.</a:t>
            </a:r>
            <a:endParaRPr lang="en-US" dirty="0" smtClean="0"/>
          </a:p>
          <a:p>
            <a:pPr marL="45720" indent="-36576">
              <a:buFont typeface="Arial" panose="020B0604020202020204" pitchFamily="34" charset="0"/>
              <a:buChar char="•"/>
            </a:pPr>
            <a:r>
              <a:rPr lang="en-US" b="1" dirty="0" smtClean="0"/>
              <a:t> Codeless configuration</a:t>
            </a:r>
            <a:r>
              <a:rPr lang="en-US" b="0" dirty="0" smtClean="0"/>
              <a:t> radically</a:t>
            </a:r>
            <a:r>
              <a:rPr lang="en-US" b="0" baseline="0" dirty="0" smtClean="0"/>
              <a:t> simplifies the task of creating, configuring and maintaining IT process workflows, enabling fast ITIL process maturity adoption</a:t>
            </a:r>
            <a:r>
              <a:rPr lang="en-US" dirty="0" smtClean="0"/>
              <a:t>.</a:t>
            </a:r>
          </a:p>
          <a:p>
            <a:pPr marL="45720" indent="-36576">
              <a:buFont typeface="Arial" panose="020B0604020202020204" pitchFamily="34" charset="0"/>
              <a:buChar char="•"/>
            </a:pPr>
            <a:r>
              <a:rPr lang="en-US" dirty="0" smtClean="0"/>
              <a:t> </a:t>
            </a:r>
            <a:r>
              <a:rPr lang="en-US" b="1" dirty="0" smtClean="0"/>
              <a:t>Collaboration</a:t>
            </a:r>
            <a:r>
              <a:rPr lang="en-US" dirty="0" smtClean="0"/>
              <a:t> via ChatOps</a:t>
            </a:r>
            <a:r>
              <a:rPr lang="en-US" baseline="0" dirty="0" smtClean="0"/>
              <a:t> allows to share knowledge across teams for fast issue resolution.</a:t>
            </a:r>
            <a:endParaRPr lang="en-US" dirty="0" smtClean="0"/>
          </a:p>
          <a:p>
            <a:pPr marL="45720" indent="-36576">
              <a:buFont typeface="Arial" panose="020B0604020202020204" pitchFamily="34" charset="0"/>
              <a:buChar char="•"/>
            </a:pPr>
            <a:r>
              <a:rPr lang="en-US" dirty="0" smtClean="0"/>
              <a:t> Enhanced </a:t>
            </a:r>
            <a:r>
              <a:rPr lang="en-US" b="1" dirty="0" smtClean="0"/>
              <a:t>audit reporting and asset optimization </a:t>
            </a:r>
            <a:r>
              <a:rPr lang="en-US" dirty="0" smtClean="0"/>
              <a:t>via Universal Discovery (UD), UCMDB, and Asset Manager increase accuracy.</a:t>
            </a:r>
          </a:p>
          <a:p>
            <a:pPr marL="0" marR="0">
              <a:lnSpc>
                <a:spcPct val="107000"/>
              </a:lnSpc>
              <a:spcBef>
                <a:spcPts val="1200"/>
              </a:spcBef>
              <a:spcAft>
                <a:spcPts val="0"/>
              </a:spcAft>
            </a:pPr>
            <a:endParaRPr lang="en-US" sz="1600" b="1" kern="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indent="0">
              <a:lnSpc>
                <a:spcPct val="107000"/>
              </a:lnSpc>
              <a:spcBef>
                <a:spcPts val="1200"/>
              </a:spcBef>
              <a:spcAft>
                <a:spcPts val="0"/>
              </a:spcAft>
              <a:buNone/>
            </a:pPr>
            <a:r>
              <a:rPr lang="en-US" sz="1600" b="0" kern="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Finally, </a:t>
            </a:r>
            <a:r>
              <a:rPr lang="en-US" sz="1600" b="1" kern="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flexible deployment </a:t>
            </a:r>
            <a:r>
              <a:rPr lang="en-US" sz="1600" b="0" kern="0" baseline="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a:t>
            </a:r>
          </a:p>
          <a:p>
            <a:pPr marL="0" marR="0" indent="0">
              <a:lnSpc>
                <a:spcPct val="107000"/>
              </a:lnSpc>
              <a:spcBef>
                <a:spcPts val="1200"/>
              </a:spcBef>
              <a:spcAft>
                <a:spcPts val="0"/>
              </a:spcAft>
              <a:buNone/>
            </a:pPr>
            <a:endParaRPr lang="en-US" sz="1600" b="1" kern="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800"/>
              </a:spcAft>
              <a:buNone/>
            </a:pPr>
            <a:r>
              <a:rPr lang="en-US" sz="1100" b="1" dirty="0" smtClean="0">
                <a:effectLst/>
                <a:latin typeface="Calibri" panose="020F0502020204030204" pitchFamily="34" charset="0"/>
                <a:ea typeface="Calibri" panose="020F0502020204030204" pitchFamily="34" charset="0"/>
                <a:cs typeface="Arial" panose="020B0604020202020204" pitchFamily="34" charset="0"/>
              </a:rPr>
              <a:t>Service Management Automation </a:t>
            </a:r>
            <a:r>
              <a:rPr lang="en-US" sz="1100" b="0" dirty="0" smtClean="0">
                <a:effectLst/>
                <a:latin typeface="Calibri" panose="020F0502020204030204" pitchFamily="34" charset="0"/>
                <a:ea typeface="Calibri" panose="020F0502020204030204" pitchFamily="34" charset="0"/>
                <a:cs typeface="Arial" panose="020B0604020202020204" pitchFamily="34" charset="0"/>
              </a:rPr>
              <a:t>(SMA)</a:t>
            </a:r>
            <a:r>
              <a:rPr lang="en-US" sz="1100" b="1" dirty="0" smtClean="0">
                <a:effectLst/>
                <a:latin typeface="Calibri" panose="020F0502020204030204" pitchFamily="34" charset="0"/>
                <a:ea typeface="Calibri" panose="020F0502020204030204" pitchFamily="34" charset="0"/>
                <a:cs typeface="Arial" panose="020B0604020202020204" pitchFamily="34" charset="0"/>
              </a:rPr>
              <a:t> </a:t>
            </a:r>
            <a:r>
              <a:rPr lang="en-US" sz="1100" dirty="0" smtClean="0">
                <a:effectLst/>
                <a:latin typeface="Calibri" panose="020F0502020204030204" pitchFamily="34" charset="0"/>
                <a:ea typeface="Calibri" panose="020F0502020204030204" pitchFamily="34" charset="0"/>
                <a:cs typeface="Arial" panose="020B0604020202020204" pitchFamily="34" charset="0"/>
              </a:rPr>
              <a:t>has been setup</a:t>
            </a:r>
            <a:r>
              <a:rPr lang="en-US" sz="1100" baseline="0" dirty="0" smtClean="0">
                <a:effectLst/>
                <a:latin typeface="Calibri" panose="020F0502020204030204" pitchFamily="34" charset="0"/>
                <a:ea typeface="Calibri" panose="020F0502020204030204" pitchFamily="34" charset="0"/>
                <a:cs typeface="Arial" panose="020B0604020202020204" pitchFamily="34" charset="0"/>
              </a:rPr>
              <a:t> </a:t>
            </a:r>
            <a:r>
              <a:rPr lang="en-US" sz="1100" dirty="0" smtClean="0">
                <a:effectLst/>
                <a:latin typeface="Calibri" panose="020F0502020204030204" pitchFamily="34" charset="0"/>
                <a:ea typeface="Calibri" panose="020F0502020204030204" pitchFamily="34" charset="0"/>
                <a:cs typeface="Arial" panose="020B0604020202020204" pitchFamily="34" charset="0"/>
              </a:rPr>
              <a:t>to revolutionize the market. The new IT Operations Management (ITOM) platform delivers a new micro service architecture that leverages Docker Containers along with Kubernetes advanced orchestration capabilities. This combined with pre-built out-of-the-box integrations, automation capabilities, open APIs and a choice in deployment options makes SMA the best choice on the market.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90000"/>
              </a:lnSpc>
              <a:buFont typeface="Arial" panose="020B0604020202020204" pitchFamily="34" charset="0"/>
              <a:buNone/>
            </a:pPr>
            <a:endParaRPr lang="en-US" sz="1100" kern="1200" dirty="0" smtClean="0">
              <a:solidFill>
                <a:schemeClr val="tx1"/>
              </a:solidFill>
              <a:effectLst/>
              <a:latin typeface="+mn-lt"/>
              <a:ea typeface="+mn-ea"/>
              <a:cs typeface="+mn-cs"/>
            </a:endParaRPr>
          </a:p>
          <a:p>
            <a:pPr marL="0" indent="0">
              <a:lnSpc>
                <a:spcPct val="90000"/>
              </a:lnSpc>
              <a:buFont typeface="Arial" panose="020B0604020202020204" pitchFamily="34" charset="0"/>
              <a:buNone/>
            </a:pPr>
            <a:r>
              <a:rPr lang="en-US" sz="1100" kern="1200" dirty="0" smtClean="0">
                <a:solidFill>
                  <a:schemeClr val="tx1"/>
                </a:solidFill>
                <a:effectLst/>
                <a:latin typeface="+mn-lt"/>
                <a:ea typeface="+mn-ea"/>
                <a:cs typeface="+mn-cs"/>
              </a:rPr>
              <a:t>Service Management Automation Suite is uniquely positioned to deliver a powerful set of Service Management capabilities without the typical cost and complexities associated with other SMA products on the market. Micro</a:t>
            </a:r>
            <a:r>
              <a:rPr lang="en-US" sz="1100" kern="1200" baseline="0" dirty="0" smtClean="0">
                <a:solidFill>
                  <a:schemeClr val="tx1"/>
                </a:solidFill>
                <a:effectLst/>
                <a:latin typeface="+mn-lt"/>
                <a:ea typeface="+mn-ea"/>
                <a:cs typeface="+mn-cs"/>
              </a:rPr>
              <a:t> Focus </a:t>
            </a:r>
            <a:r>
              <a:rPr lang="en-US" sz="1100" kern="1200" dirty="0" smtClean="0">
                <a:solidFill>
                  <a:schemeClr val="tx1"/>
                </a:solidFill>
                <a:effectLst/>
                <a:latin typeface="+mn-lt"/>
                <a:ea typeface="+mn-ea"/>
                <a:cs typeface="+mn-cs"/>
              </a:rPr>
              <a:t>delivers a suite of fully integrated Service Management capabilities to customers using agile methodologies. They allow to rapidly promote new capabilities to customers and significantly reduce the time to value realization period. This new delivery model leverages containers and micro services to further modularize the capabilities while dramatically lowering the cost and complexity of enabling Service Management capabilities for customers.  Since Service Management Automation is just one of several suites that will be delivered using the agile delivery model, suite to suite integration is also a key design element. </a:t>
            </a:r>
            <a:endParaRPr lang="en-US" dirty="0" smtClean="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830035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dirty="0" smtClean="0"/>
              <a:t>Built on an OEM-licensed version of IDOL, Big Data analytics</a:t>
            </a:r>
            <a:r>
              <a:rPr lang="en-US" baseline="0" dirty="0" smtClean="0"/>
              <a:t> and machine learning </a:t>
            </a:r>
            <a:r>
              <a:rPr lang="en-US" dirty="0" smtClean="0"/>
              <a:t>drive automation further into service</a:t>
            </a:r>
            <a:r>
              <a:rPr lang="en-US" baseline="0" dirty="0" smtClean="0"/>
              <a:t> management</a:t>
            </a:r>
            <a:r>
              <a:rPr lang="en-US" dirty="0" smtClean="0"/>
              <a:t> processes by mining unstructured data and by extracting information from different types of data to enable a smart service desk:</a:t>
            </a:r>
          </a:p>
          <a:p>
            <a:pPr marL="9144" indent="0">
              <a:buNone/>
            </a:pPr>
            <a:endParaRPr lang="en-US" dirty="0" smtClean="0"/>
          </a:p>
          <a:p>
            <a:pPr marL="171450" marR="0" lvl="0" indent="-17145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a:tabLst/>
              <a:defRPr/>
            </a:pPr>
            <a:r>
              <a:rPr lang="en-US" dirty="0" smtClean="0"/>
              <a:t>Improving the processes of Help Desk management, including </a:t>
            </a:r>
            <a:r>
              <a:rPr lang="en-US" baseline="0" dirty="0" smtClean="0"/>
              <a:t>ticket management</a:t>
            </a:r>
            <a:endParaRPr lang="en-US" dirty="0" smtClean="0"/>
          </a:p>
          <a:p>
            <a:pPr marL="171450" marR="0" lvl="0" indent="-17145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a:tabLst/>
              <a:defRPr/>
            </a:pPr>
            <a:r>
              <a:rPr lang="en-US" dirty="0" smtClean="0"/>
              <a:t>Improving search experience across a variety of internal and external content to find answers quickly</a:t>
            </a:r>
          </a:p>
          <a:p>
            <a:pPr marL="171450" marR="0" lvl="0" indent="-17145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a:tabLst/>
              <a:defRPr/>
            </a:pPr>
            <a:r>
              <a:rPr lang="en-US" dirty="0" smtClean="0"/>
              <a:t>Reducing the time and effort expended on interaction submittals by end users and IT professionals</a:t>
            </a:r>
          </a:p>
          <a:p>
            <a:pPr marL="171450" marR="0" lvl="0" indent="-17145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a:tabLst/>
              <a:defRPr/>
            </a:pPr>
            <a:r>
              <a:rPr lang="en-US" dirty="0" smtClean="0"/>
              <a:t>Provide 24x7 help desk support via email</a:t>
            </a:r>
            <a:r>
              <a:rPr lang="en-US" baseline="0" dirty="0" smtClean="0"/>
              <a:t> and bot chat</a:t>
            </a:r>
            <a:endParaRPr lang="en-US" dirty="0" smtClean="0"/>
          </a:p>
          <a:p>
            <a:pPr marL="171450" marR="0" lvl="0" indent="-17145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a:tabLst/>
              <a:defRPr/>
            </a:pPr>
            <a:r>
              <a:rPr lang="en-US" dirty="0" smtClean="0"/>
              <a:t>Accelerating the process of problem management</a:t>
            </a:r>
          </a:p>
          <a:p>
            <a:pPr defTabSz="573450">
              <a:buSzPct val="100000"/>
            </a:pPr>
            <a:endParaRPr lang="en-US" sz="1100" dirty="0" smtClean="0">
              <a:solidFill>
                <a:srgbClr val="000000"/>
              </a:solidFill>
              <a:cs typeface="Arial" panose="020B0604020202020204" pitchFamily="34" charset="0"/>
            </a:endParaRPr>
          </a:p>
          <a:p>
            <a:pPr defTabSz="573450">
              <a:buSzPct val="100000"/>
            </a:pPr>
            <a:r>
              <a:rPr lang="en-US" sz="1100" b="1" dirty="0" smtClean="0">
                <a:solidFill>
                  <a:srgbClr val="000000"/>
                </a:solidFill>
                <a:cs typeface="Arial" panose="020B0604020202020204" pitchFamily="34" charset="0"/>
              </a:rPr>
              <a:t>For</a:t>
            </a:r>
            <a:r>
              <a:rPr lang="en-US" sz="1100" b="1" baseline="0" dirty="0" smtClean="0">
                <a:solidFill>
                  <a:srgbClr val="000000"/>
                </a:solidFill>
                <a:cs typeface="Arial" panose="020B0604020202020204" pitchFamily="34" charset="0"/>
              </a:rPr>
              <a:t> end users:</a:t>
            </a:r>
          </a:p>
          <a:p>
            <a:pPr marL="171450" indent="-171450" defTabSz="573450">
              <a:buSzPct val="100000"/>
              <a:buFont typeface="Arial" panose="020B0604020202020204" pitchFamily="34" charset="0"/>
              <a:buChar char="•"/>
            </a:pPr>
            <a:r>
              <a:rPr lang="en-US" sz="1100" dirty="0" smtClean="0">
                <a:solidFill>
                  <a:srgbClr val="000000"/>
                </a:solidFill>
                <a:cs typeface="Arial" panose="020B0604020202020204" pitchFamily="34" charset="0"/>
              </a:rPr>
              <a:t>Simple and fast submission -&gt;</a:t>
            </a:r>
            <a:r>
              <a:rPr lang="en-AU" sz="1050" dirty="0" smtClean="0">
                <a:solidFill>
                  <a:srgbClr val="000000"/>
                </a:solidFill>
                <a:cs typeface="Arial" panose="020B0604020202020204" pitchFamily="34" charset="0"/>
              </a:rPr>
              <a:t>Improve user satisfaction</a:t>
            </a:r>
          </a:p>
          <a:p>
            <a:pPr marL="171450" indent="-171450" defTabSz="573450">
              <a:buSzPct val="100000"/>
              <a:buFont typeface="Arial" panose="020B0604020202020204" pitchFamily="34" charset="0"/>
              <a:buChar char="•"/>
            </a:pPr>
            <a:r>
              <a:rPr lang="en-AU" sz="1200" dirty="0" smtClean="0">
                <a:solidFill>
                  <a:srgbClr val="000000"/>
                </a:solidFill>
                <a:cs typeface="Arial" panose="020B0604020202020204" pitchFamily="34" charset="0"/>
              </a:rPr>
              <a:t>Find answers quickly -&gt; </a:t>
            </a:r>
            <a:r>
              <a:rPr lang="en-AU" sz="1100" dirty="0" smtClean="0">
                <a:solidFill>
                  <a:srgbClr val="000000"/>
                </a:solidFill>
                <a:cs typeface="Arial" panose="020B0604020202020204" pitchFamily="34" charset="0"/>
              </a:rPr>
              <a:t>Save effort and guess work</a:t>
            </a:r>
          </a:p>
          <a:p>
            <a:pPr marL="171450" indent="-171450" defTabSz="573450">
              <a:buSzPct val="100000"/>
              <a:buFont typeface="Arial" panose="020B0604020202020204" pitchFamily="34" charset="0"/>
              <a:buChar char="•"/>
            </a:pPr>
            <a:r>
              <a:rPr lang="en-AU" sz="1200" dirty="0" smtClean="0">
                <a:solidFill>
                  <a:srgbClr val="000000"/>
                </a:solidFill>
                <a:cs typeface="Arial" panose="020B0604020202020204" pitchFamily="34" charset="0"/>
              </a:rPr>
              <a:t>Self-sufficiency -&gt; </a:t>
            </a:r>
            <a:r>
              <a:rPr lang="en-AU" sz="1100" dirty="0" smtClean="0">
                <a:solidFill>
                  <a:srgbClr val="000000"/>
                </a:solidFill>
                <a:cs typeface="Arial" panose="020B0604020202020204" pitchFamily="34" charset="0"/>
              </a:rPr>
              <a:t>Always on: anytime – 24x7</a:t>
            </a:r>
          </a:p>
          <a:p>
            <a:pPr marL="171450" indent="-171450" defTabSz="573450">
              <a:buSzPct val="100000"/>
              <a:buFont typeface="Arial" panose="020B0604020202020204" pitchFamily="34" charset="0"/>
              <a:buChar char="•"/>
            </a:pPr>
            <a:r>
              <a:rPr lang="en-AU" sz="1200" dirty="0" smtClean="0">
                <a:solidFill>
                  <a:srgbClr val="000000"/>
                </a:solidFill>
                <a:cs typeface="Arial" panose="020B0604020202020204" pitchFamily="34" charset="0"/>
              </a:rPr>
              <a:t>Automatic </a:t>
            </a:r>
            <a:r>
              <a:rPr lang="en-AU" sz="1200" dirty="0" smtClean="0">
                <a:solidFill>
                  <a:prstClr val="black"/>
                </a:solidFill>
                <a:cs typeface="Arial" panose="020B0604020202020204" pitchFamily="34" charset="0"/>
              </a:rPr>
              <a:t>knowledge</a:t>
            </a:r>
            <a:r>
              <a:rPr lang="en-AU" sz="1200" dirty="0" smtClean="0">
                <a:solidFill>
                  <a:srgbClr val="C00000"/>
                </a:solidFill>
                <a:cs typeface="Arial" panose="020B0604020202020204" pitchFamily="34" charset="0"/>
              </a:rPr>
              <a:t> </a:t>
            </a:r>
            <a:r>
              <a:rPr lang="en-AU" sz="1200" dirty="0" smtClean="0">
                <a:solidFill>
                  <a:srgbClr val="000000"/>
                </a:solidFill>
                <a:cs typeface="Arial" panose="020B0604020202020204" pitchFamily="34" charset="0"/>
              </a:rPr>
              <a:t>delivery -&gt; </a:t>
            </a:r>
            <a:r>
              <a:rPr lang="en-AU" sz="1100" dirty="0" smtClean="0">
                <a:solidFill>
                  <a:srgbClr val="000000"/>
                </a:solidFill>
                <a:cs typeface="Arial" panose="020B0604020202020204" pitchFamily="34" charset="0"/>
              </a:rPr>
              <a:t>Increase user productivity</a:t>
            </a:r>
          </a:p>
          <a:p>
            <a:pPr defTabSz="573450">
              <a:buSzPct val="100000"/>
            </a:pPr>
            <a:endParaRPr lang="en-US" sz="1100" dirty="0" smtClean="0">
              <a:solidFill>
                <a:srgbClr val="000000"/>
              </a:solidFill>
              <a:cs typeface="Arial" panose="020B0604020202020204" pitchFamily="34" charset="0"/>
            </a:endParaRPr>
          </a:p>
          <a:p>
            <a:pPr defTabSz="573450">
              <a:buSzPct val="100000"/>
            </a:pPr>
            <a:r>
              <a:rPr lang="en-US" sz="1200" b="1" dirty="0" smtClean="0">
                <a:solidFill>
                  <a:srgbClr val="000000"/>
                </a:solidFill>
                <a:cs typeface="Arial" panose="020B0604020202020204" pitchFamily="34" charset="0"/>
              </a:rPr>
              <a:t>For IT Agents and Managers:</a:t>
            </a:r>
          </a:p>
          <a:p>
            <a:pPr marL="171450" indent="-171450" defTabSz="573450">
              <a:buSzPct val="100000"/>
              <a:buFont typeface="Arial" panose="020B0604020202020204" pitchFamily="34" charset="0"/>
              <a:buChar char="•"/>
            </a:pPr>
            <a:r>
              <a:rPr lang="en-US" sz="1200" dirty="0" smtClean="0">
                <a:solidFill>
                  <a:srgbClr val="000000"/>
                </a:solidFill>
                <a:cs typeface="Arial" panose="020B0604020202020204" pitchFamily="34" charset="0"/>
              </a:rPr>
              <a:t>Automatic ticket classification -&gt; Quick resolution times</a:t>
            </a:r>
          </a:p>
          <a:p>
            <a:pPr marL="171450" indent="-171450" defTabSz="573450">
              <a:buSzPct val="100000"/>
              <a:buFont typeface="Arial" panose="020B0604020202020204" pitchFamily="34" charset="0"/>
              <a:buChar char="•"/>
            </a:pPr>
            <a:r>
              <a:rPr lang="en-US" sz="1200" dirty="0" smtClean="0">
                <a:solidFill>
                  <a:srgbClr val="000000"/>
                </a:solidFill>
                <a:cs typeface="Arial" panose="020B0604020202020204" pitchFamily="34" charset="0"/>
              </a:rPr>
              <a:t>Intelligent knowledge delivery -&gt; Find answers quickly</a:t>
            </a:r>
          </a:p>
          <a:p>
            <a:pPr marL="171450" indent="-171450" defTabSz="573450">
              <a:buSzPct val="100000"/>
              <a:buFont typeface="Arial" panose="020B0604020202020204" pitchFamily="34" charset="0"/>
              <a:buChar char="•"/>
            </a:pPr>
            <a:r>
              <a:rPr lang="en-US" sz="1200" dirty="0" smtClean="0">
                <a:solidFill>
                  <a:srgbClr val="000000"/>
                </a:solidFill>
                <a:cs typeface="Arial" panose="020B0604020202020204" pitchFamily="34" charset="0"/>
              </a:rPr>
              <a:t>Automatic ticket routing -&gt; Fast and accurate assignment</a:t>
            </a:r>
          </a:p>
          <a:p>
            <a:pPr marL="171450" indent="-171450" defTabSz="573450">
              <a:buSzPct val="100000"/>
              <a:buFont typeface="Arial" panose="020B0604020202020204" pitchFamily="34" charset="0"/>
              <a:buChar char="•"/>
            </a:pPr>
            <a:r>
              <a:rPr lang="en-US" sz="1200" dirty="0" smtClean="0">
                <a:solidFill>
                  <a:srgbClr val="000000"/>
                </a:solidFill>
                <a:cs typeface="Arial" panose="020B0604020202020204" pitchFamily="34" charset="0"/>
              </a:rPr>
              <a:t>Turn data into actionable insights -&gt; Proactively spot hot topics Identify data trends</a:t>
            </a:r>
          </a:p>
          <a:p>
            <a:endParaRPr lang="en-GB" dirty="0"/>
          </a:p>
        </p:txBody>
      </p:sp>
      <p:sp>
        <p:nvSpPr>
          <p:cNvPr id="4" name="Slide Number Placeholder 3"/>
          <p:cNvSpPr>
            <a:spLocks noGrp="1"/>
          </p:cNvSpPr>
          <p:nvPr>
            <p:ph type="sldNum" sz="quarter" idx="10"/>
          </p:nvPr>
        </p:nvSpPr>
        <p:spPr/>
        <p:txBody>
          <a:bodyPr/>
          <a:lstStyle/>
          <a:p>
            <a:fld id="{EF956D5C-5EF9-4233-82C8-1D8C4F6E2EDC}" type="slidenum">
              <a:rPr lang="en-US" smtClean="0"/>
              <a:t>14</a:t>
            </a:fld>
            <a:endParaRPr lang="en-US"/>
          </a:p>
        </p:txBody>
      </p:sp>
    </p:spTree>
    <p:extLst>
      <p:ext uri="{BB962C8B-B14F-4D97-AF65-F5344CB8AC3E}">
        <p14:creationId xmlns:p14="http://schemas.microsoft.com/office/powerpoint/2010/main" val="307060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lstStyle/>
          <a:p>
            <a:r>
              <a:rPr lang="en-US" dirty="0" smtClean="0"/>
              <a:t>Here is a sample screenshot of one of the capabilities discussed</a:t>
            </a:r>
            <a:r>
              <a:rPr lang="en-US" baseline="0" dirty="0" smtClean="0"/>
              <a:t> before.</a:t>
            </a:r>
          </a:p>
          <a:p>
            <a:endParaRPr lang="en-US" baseline="0" dirty="0" smtClean="0"/>
          </a:p>
          <a:p>
            <a:r>
              <a:rPr lang="en-US" dirty="0" smtClean="0"/>
              <a:t>It</a:t>
            </a:r>
            <a:r>
              <a:rPr lang="en-US" baseline="0" dirty="0" smtClean="0"/>
              <a:t> shows Hot Topic Analytics, which intelligently searches for patterns and clusters in structured and unstructured data, within and outside the service desk if desired. The sample screenshot shows Hot Topic Analytics used with incident data to identify associated incidents to trigger problem management.</a:t>
            </a:r>
          </a:p>
          <a:p>
            <a:endParaRPr lang="en-US" baseline="0" dirty="0" smtClean="0"/>
          </a:p>
          <a:p>
            <a:pPr marL="9144" indent="0">
              <a:buNone/>
            </a:pPr>
            <a:r>
              <a:rPr lang="en-US" baseline="0" dirty="0" smtClean="0"/>
              <a:t>The same feature can be used to analyze other data, for example the content of user survey answers.</a:t>
            </a:r>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pPr/>
              <a:t>15</a:t>
            </a:fld>
            <a:endParaRPr lang="en-GB" dirty="0"/>
          </a:p>
        </p:txBody>
      </p:sp>
    </p:spTree>
    <p:extLst>
      <p:ext uri="{BB962C8B-B14F-4D97-AF65-F5344CB8AC3E}">
        <p14:creationId xmlns:p14="http://schemas.microsoft.com/office/powerpoint/2010/main" val="1110863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smtClean="0"/>
              <a:t>Name of Course</a:t>
            </a:r>
            <a:br>
              <a:rPr lang="en-US" dirty="0" smtClean="0"/>
            </a:br>
            <a:r>
              <a:rPr lang="en-US" sz="3600" dirty="0" smtClean="0"/>
              <a:t>Type of Training,</a:t>
            </a:r>
            <a:r>
              <a:rPr lang="en-US" sz="3600" baseline="0" dirty="0" smtClean="0"/>
              <a:t> Level ###</a:t>
            </a:r>
            <a:r>
              <a:rPr lang="en-US" sz="3600" dirty="0" smtClean="0"/>
              <a:t/>
            </a:r>
            <a:br>
              <a:rPr lang="en-US" sz="3600" dirty="0" smtClean="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Author</a:t>
            </a:r>
            <a:br>
              <a:rPr lang="en-US" dirty="0" smtClean="0"/>
            </a:br>
            <a:r>
              <a:rPr lang="en-US" dirty="0" smtClean="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light (28pt)</a:t>
            </a:r>
          </a:p>
        </p:txBody>
      </p:sp>
    </p:spTree>
    <p:extLst>
      <p:ext uri="{BB962C8B-B14F-4D97-AF65-F5344CB8AC3E}">
        <p14:creationId xmlns:p14="http://schemas.microsoft.com/office/powerpoint/2010/main" val="1611918075"/>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Date Placeholder 1"/>
          <p:cNvSpPr>
            <a:spLocks noGrp="1"/>
          </p:cNvSpPr>
          <p:nvPr>
            <p:ph type="dt" sz="half" idx="10"/>
          </p:nvPr>
        </p:nvSpPr>
        <p:spPr>
          <a:xfrm>
            <a:off x="5598212" y="6426104"/>
            <a:ext cx="995578" cy="210312"/>
          </a:xfrm>
          <a:prstGeom prst="rect">
            <a:avLst/>
          </a:prstGeom>
        </p:spPr>
        <p:txBody>
          <a:bodyPr/>
          <a:lstStyle/>
          <a:p>
            <a:pPr defTabSz="914400"/>
            <a:fld id="{ECF1CC87-9C4B-4D13-B529-5EAF641302E2}" type="datetime4">
              <a:rPr lang="en-US" smtClean="0">
                <a:solidFill>
                  <a:srgbClr val="212E35"/>
                </a:solidFill>
              </a:rPr>
              <a:pPr defTabSz="914400"/>
              <a:t>February 2, 2018</a:t>
            </a:fld>
            <a:endParaRPr>
              <a:solidFill>
                <a:srgbClr val="212E35"/>
              </a:solidFill>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pPr defTabSz="914400"/>
            <a:r>
              <a:rPr lang="en-US">
                <a:solidFill>
                  <a:srgbClr val="212E35"/>
                </a:solidFill>
              </a:rPr>
              <a:t>Private | Confidential | Internal Use Only </a:t>
            </a:r>
            <a:endParaRPr>
              <a:solidFill>
                <a:srgbClr val="212E35"/>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prstClr val="white">
                    <a:lumMod val="75000"/>
                  </a:prstClr>
                </a:solidFill>
              </a:rPr>
              <a:pPr/>
              <a:t>‹#›</a:t>
            </a:fld>
            <a:endParaRPr>
              <a:solidFill>
                <a:prstClr val="white">
                  <a:lumMod val="75000"/>
                </a:prstClr>
              </a:solidFill>
            </a:endParaRPr>
          </a:p>
        </p:txBody>
      </p:sp>
    </p:spTree>
    <p:extLst>
      <p:ext uri="{BB962C8B-B14F-4D97-AF65-F5344CB8AC3E}">
        <p14:creationId xmlns:p14="http://schemas.microsoft.com/office/powerpoint/2010/main" val="161529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Date Placeholder 1"/>
          <p:cNvSpPr>
            <a:spLocks noGrp="1"/>
          </p:cNvSpPr>
          <p:nvPr>
            <p:ph type="dt" sz="half" idx="10"/>
          </p:nvPr>
        </p:nvSpPr>
        <p:spPr>
          <a:xfrm>
            <a:off x="5598212" y="6426104"/>
            <a:ext cx="995578" cy="210312"/>
          </a:xfrm>
          <a:prstGeom prst="rect">
            <a:avLst/>
          </a:prstGeom>
        </p:spPr>
        <p:txBody>
          <a:bodyPr/>
          <a:lstStyle/>
          <a:p>
            <a:pPr defTabSz="914400"/>
            <a:fld id="{ECF1CC87-9C4B-4D13-B529-5EAF641302E2}" type="datetime4">
              <a:rPr lang="en-US" smtClean="0">
                <a:solidFill>
                  <a:srgbClr val="212E35"/>
                </a:solidFill>
              </a:rPr>
              <a:pPr defTabSz="914400"/>
              <a:t>February 2, 2018</a:t>
            </a:fld>
            <a:endParaRPr>
              <a:solidFill>
                <a:srgbClr val="212E35"/>
              </a:solidFill>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pPr defTabSz="914400"/>
            <a:r>
              <a:rPr lang="en-US">
                <a:solidFill>
                  <a:srgbClr val="212E35"/>
                </a:solidFill>
              </a:rPr>
              <a:t>Private | Confidential | Internal Use Only </a:t>
            </a:r>
            <a:endParaRPr>
              <a:solidFill>
                <a:srgbClr val="212E35"/>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prstClr val="white">
                    <a:lumMod val="75000"/>
                  </a:prstClr>
                </a:solidFill>
              </a:rPr>
              <a:pPr/>
              <a:t>‹#›</a:t>
            </a:fld>
            <a:endParaRPr>
              <a:solidFill>
                <a:prstClr val="white">
                  <a:lumMod val="75000"/>
                </a:prstClr>
              </a:solidFill>
            </a:endParaRPr>
          </a:p>
        </p:txBody>
      </p:sp>
    </p:spTree>
    <p:extLst>
      <p:ext uri="{BB962C8B-B14F-4D97-AF65-F5344CB8AC3E}">
        <p14:creationId xmlns:p14="http://schemas.microsoft.com/office/powerpoint/2010/main" val="4643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Date Placeholder 1"/>
          <p:cNvSpPr>
            <a:spLocks noGrp="1"/>
          </p:cNvSpPr>
          <p:nvPr>
            <p:ph type="dt" sz="half" idx="10"/>
          </p:nvPr>
        </p:nvSpPr>
        <p:spPr>
          <a:xfrm>
            <a:off x="5598212" y="6426104"/>
            <a:ext cx="995578" cy="210312"/>
          </a:xfrm>
          <a:prstGeom prst="rect">
            <a:avLst/>
          </a:prstGeom>
        </p:spPr>
        <p:txBody>
          <a:bodyPr/>
          <a:lstStyle/>
          <a:p>
            <a:pPr defTabSz="914400"/>
            <a:fld id="{ECF1CC87-9C4B-4D13-B529-5EAF641302E2}" type="datetime4">
              <a:rPr lang="en-US" smtClean="0">
                <a:solidFill>
                  <a:srgbClr val="212E35"/>
                </a:solidFill>
              </a:rPr>
              <a:pPr defTabSz="914400"/>
              <a:t>February 2, 2018</a:t>
            </a:fld>
            <a:endParaRPr>
              <a:solidFill>
                <a:srgbClr val="212E35"/>
              </a:solidFill>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pPr defTabSz="914400"/>
            <a:r>
              <a:rPr lang="en-US">
                <a:solidFill>
                  <a:srgbClr val="212E35"/>
                </a:solidFill>
              </a:rPr>
              <a:t>Private | Confidential | Internal Use Only </a:t>
            </a:r>
            <a:endParaRPr>
              <a:solidFill>
                <a:srgbClr val="212E35"/>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prstClr val="white">
                    <a:lumMod val="75000"/>
                  </a:prstClr>
                </a:solidFill>
              </a:rPr>
              <a:pPr/>
              <a:t>‹#›</a:t>
            </a:fld>
            <a:endParaRPr>
              <a:solidFill>
                <a:prstClr val="white">
                  <a:lumMod val="75000"/>
                </a:prstClr>
              </a:solidFill>
            </a:endParaRPr>
          </a:p>
        </p:txBody>
      </p:sp>
    </p:spTree>
    <p:extLst>
      <p:ext uri="{BB962C8B-B14F-4D97-AF65-F5344CB8AC3E}">
        <p14:creationId xmlns:p14="http://schemas.microsoft.com/office/powerpoint/2010/main" val="319463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Date Placeholder 1"/>
          <p:cNvSpPr>
            <a:spLocks noGrp="1"/>
          </p:cNvSpPr>
          <p:nvPr>
            <p:ph type="dt" sz="half" idx="10"/>
          </p:nvPr>
        </p:nvSpPr>
        <p:spPr>
          <a:xfrm>
            <a:off x="5598212" y="6426104"/>
            <a:ext cx="995578" cy="210312"/>
          </a:xfrm>
          <a:prstGeom prst="rect">
            <a:avLst/>
          </a:prstGeom>
        </p:spPr>
        <p:txBody>
          <a:bodyPr/>
          <a:lstStyle/>
          <a:p>
            <a:pPr defTabSz="914400"/>
            <a:fld id="{ECF1CC87-9C4B-4D13-B529-5EAF641302E2}" type="datetime4">
              <a:rPr lang="en-US" smtClean="0">
                <a:solidFill>
                  <a:srgbClr val="212E35"/>
                </a:solidFill>
              </a:rPr>
              <a:pPr defTabSz="914400"/>
              <a:t>February 2, 2018</a:t>
            </a:fld>
            <a:endParaRPr>
              <a:solidFill>
                <a:srgbClr val="212E35"/>
              </a:solidFill>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pPr defTabSz="914400"/>
            <a:r>
              <a:rPr lang="en-US">
                <a:solidFill>
                  <a:srgbClr val="212E35"/>
                </a:solidFill>
              </a:rPr>
              <a:t>Private | Confidential | Internal Use Only </a:t>
            </a:r>
            <a:endParaRPr>
              <a:solidFill>
                <a:srgbClr val="212E35"/>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prstClr val="white">
                    <a:lumMod val="75000"/>
                  </a:prstClr>
                </a:solidFill>
              </a:rPr>
              <a:pPr/>
              <a:t>‹#›</a:t>
            </a:fld>
            <a:endParaRPr>
              <a:solidFill>
                <a:prstClr val="white">
                  <a:lumMod val="75000"/>
                </a:prstClr>
              </a:solidFill>
            </a:endParaRPr>
          </a:p>
        </p:txBody>
      </p:sp>
    </p:spTree>
    <p:extLst>
      <p:ext uri="{BB962C8B-B14F-4D97-AF65-F5344CB8AC3E}">
        <p14:creationId xmlns:p14="http://schemas.microsoft.com/office/powerpoint/2010/main" val="366970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5598212" y="6426104"/>
            <a:ext cx="995578" cy="210312"/>
          </a:xfrm>
          <a:prstGeom prst="rect">
            <a:avLst/>
          </a:prstGeom>
        </p:spPr>
        <p:txBody>
          <a:bodyPr/>
          <a:lstStyle/>
          <a:p>
            <a:pPr defTabSz="914400"/>
            <a:fld id="{AEFA413A-E630-4377-B30C-3545E98CC867}" type="datetime4">
              <a:rPr lang="en-US" smtClean="0">
                <a:solidFill>
                  <a:srgbClr val="212E35"/>
                </a:solidFill>
              </a:rPr>
              <a:pPr defTabSz="914400"/>
              <a:t>February 2, 2018</a:t>
            </a:fld>
            <a:endParaRPr>
              <a:solidFill>
                <a:srgbClr val="212E35"/>
              </a:solidFill>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pPr defTabSz="914400"/>
            <a:r>
              <a:rPr lang="en-US">
                <a:solidFill>
                  <a:srgbClr val="212E35"/>
                </a:solidFill>
              </a:rPr>
              <a:t>Private | Confidential | Internal Use Only </a:t>
            </a:r>
            <a:endParaRPr>
              <a:solidFill>
                <a:srgbClr val="212E35"/>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prstClr val="white">
                    <a:lumMod val="75000"/>
                  </a:prstClr>
                </a:solidFill>
              </a:rPr>
              <a:pPr/>
              <a:t>‹#›</a:t>
            </a:fld>
            <a:endParaRPr>
              <a:solidFill>
                <a:prstClr val="white">
                  <a:lumMod val="75000"/>
                </a:prstClr>
              </a:solidFill>
            </a:endParaRPr>
          </a:p>
        </p:txBody>
      </p:sp>
    </p:spTree>
    <p:extLst>
      <p:ext uri="{BB962C8B-B14F-4D97-AF65-F5344CB8AC3E}">
        <p14:creationId xmlns:p14="http://schemas.microsoft.com/office/powerpoint/2010/main" val="162495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92385721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gratulatio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a:lvl1pPr>
          </a:lstStyle>
          <a:p>
            <a:r>
              <a:rPr lang="en-US" dirty="0" smtClean="0"/>
              <a:t>Congratulations!</a:t>
            </a:r>
            <a:endParaRPr lang="en-US" dirty="0"/>
          </a:p>
        </p:txBody>
      </p:sp>
    </p:spTree>
    <p:extLst>
      <p:ext uri="{BB962C8B-B14F-4D97-AF65-F5344CB8AC3E}">
        <p14:creationId xmlns:p14="http://schemas.microsoft.com/office/powerpoint/2010/main" val="376874169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16776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4" name="Content Placeholder 3"/>
          <p:cNvSpPr>
            <a:spLocks noGrp="1"/>
          </p:cNvSpPr>
          <p:nvPr>
            <p:ph sz="half" idx="2" hasCustomPrompt="1"/>
          </p:nvPr>
        </p:nvSpPr>
        <p:spPr>
          <a:xfrm>
            <a:off x="950976"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pt</a:t>
            </a:r>
          </a:p>
          <a:p>
            <a:pPr lvl="1"/>
            <a:r>
              <a:rPr lang="en-US" dirty="0" smtClean="0"/>
              <a:t>Second level 20 pt</a:t>
            </a:r>
            <a:endParaRPr lang="en-US" dirty="0"/>
          </a:p>
        </p:txBody>
      </p:sp>
      <p:sp>
        <p:nvSpPr>
          <p:cNvPr id="5" name="Text Placeholder 4"/>
          <p:cNvSpPr>
            <a:spLocks noGrp="1"/>
          </p:cNvSpPr>
          <p:nvPr>
            <p:ph type="body" sz="quarter" idx="3" hasCustomPrompt="1"/>
          </p:nvPr>
        </p:nvSpPr>
        <p:spPr>
          <a:xfrm>
            <a:off x="6222441" y="116776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6" name="Content Placeholder 5"/>
          <p:cNvSpPr>
            <a:spLocks noGrp="1"/>
          </p:cNvSpPr>
          <p:nvPr>
            <p:ph sz="quarter" idx="4" hasCustomPrompt="1"/>
          </p:nvPr>
        </p:nvSpPr>
        <p:spPr>
          <a:xfrm>
            <a:off x="6222441"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0" name="Title Placeholder"/>
          <p:cNvSpPr>
            <a:spLocks noGrp="1"/>
          </p:cNvSpPr>
          <p:nvPr>
            <p:ph type="title"/>
          </p:nvPr>
        </p:nvSpPr>
        <p:spPr>
          <a:xfrm>
            <a:off x="939876" y="307353"/>
            <a:ext cx="10311765" cy="586727"/>
          </a:xfrm>
          <a:prstGeom prst="rect">
            <a:avLst/>
          </a:prstGeom>
        </p:spPr>
        <p:txBody>
          <a:bodyPr vert="horz" lIns="0" tIns="45720" rIns="9144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71803365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079EF"/>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 </a:t>
            </a:r>
            <a:r>
              <a:rPr lang="en-US" dirty="0" err="1" smtClean="0"/>
              <a:t>pt</a:t>
            </a:r>
            <a:r>
              <a:rPr lang="en-US" dirty="0" smtClean="0"/>
              <a:t>)</a:t>
            </a:r>
          </a:p>
        </p:txBody>
      </p:sp>
    </p:spTree>
    <p:extLst>
      <p:ext uri="{BB962C8B-B14F-4D97-AF65-F5344CB8AC3E}">
        <p14:creationId xmlns:p14="http://schemas.microsoft.com/office/powerpoint/2010/main" val="249806143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a:t>
            </a:r>
            <a:endParaRPr lang="en-US" dirty="0"/>
          </a:p>
        </p:txBody>
      </p:sp>
    </p:spTree>
    <p:extLst>
      <p:ext uri="{BB962C8B-B14F-4D97-AF65-F5344CB8AC3E}">
        <p14:creationId xmlns:p14="http://schemas.microsoft.com/office/powerpoint/2010/main" val="117334022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20 pt</a:t>
            </a:r>
          </a:p>
          <a:p>
            <a:pPr lvl="1"/>
            <a:r>
              <a:rPr lang="en-US" dirty="0" smtClean="0"/>
              <a:t>Second level 20 </a:t>
            </a:r>
            <a:r>
              <a:rPr lang="en-US" dirty="0" err="1" smtClean="0"/>
              <a:t>pt</a:t>
            </a:r>
            <a:endParaRPr lang="en-US" dirty="0" smtClean="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22 pt</a:t>
            </a:r>
          </a:p>
          <a:p>
            <a:pPr lvl="1"/>
            <a:r>
              <a:rPr lang="en-US" dirty="0" smtClean="0"/>
              <a:t>Second level 22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96EB3"/>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399489195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a:t>
            </a:r>
            <a:endParaRPr lang="en-US" dirty="0"/>
          </a:p>
        </p:txBody>
      </p:sp>
    </p:spTree>
    <p:extLst>
      <p:ext uri="{BB962C8B-B14F-4D97-AF65-F5344CB8AC3E}">
        <p14:creationId xmlns:p14="http://schemas.microsoft.com/office/powerpoint/2010/main" val="70926519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182333866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8447024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Divider_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371" name="Picture 58" descr="Picture 58"/>
          <p:cNvPicPr>
            <a:picLocks noChangeAspect="1"/>
          </p:cNvPicPr>
          <p:nvPr userDrawn="1"/>
        </p:nvPicPr>
        <p:blipFill>
          <a:blip r:embed="rId2">
            <a:alphaModFix amt="28000"/>
            <a:extLst/>
          </a:blip>
          <a:stretch>
            <a:fillRect/>
          </a:stretch>
        </p:blipFill>
        <p:spPr>
          <a:xfrm>
            <a:off x="0" y="0"/>
            <a:ext cx="12166600" cy="6858000"/>
          </a:xfrm>
          <a:prstGeom prst="rect">
            <a:avLst/>
          </a:prstGeom>
          <a:ln w="12700">
            <a:miter lim="400000"/>
          </a:ln>
        </p:spPr>
      </p:pic>
      <p:sp>
        <p:nvSpPr>
          <p:cNvPr id="372" name="Rectangle 95"/>
          <p:cNvSpPr/>
          <p:nvPr userDrawn="1"/>
        </p:nvSpPr>
        <p:spPr>
          <a:xfrm>
            <a:off x="0"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cs typeface="Calibri"/>
              <a:sym typeface="Calibri"/>
            </a:endParaRPr>
          </a:p>
        </p:txBody>
      </p:sp>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grpSp>
      <p:sp>
        <p:nvSpPr>
          <p:cNvPr id="3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0" name="Title 1"/>
          <p:cNvSpPr>
            <a:spLocks noGrp="1"/>
          </p:cNvSpPr>
          <p:nvPr>
            <p:ph type="title" hasCustomPrompt="1"/>
          </p:nvPr>
        </p:nvSpPr>
        <p:spPr>
          <a:xfrm>
            <a:off x="946405" y="86960"/>
            <a:ext cx="8713814" cy="1313174"/>
          </a:xfrm>
        </p:spPr>
        <p:txBody>
          <a:bodyPr lIns="91440" tIns="45720" rIns="91440" bIns="45720" anchor="ctr">
            <a:normAutofit/>
          </a:bodyPr>
          <a:lstStyle>
            <a:lvl1pPr>
              <a:defRPr sz="4000">
                <a:solidFill>
                  <a:srgbClr val="FFFFFF"/>
                </a:solidFill>
              </a:defRPr>
            </a:lvl1pPr>
          </a:lstStyle>
          <a:p>
            <a:r>
              <a:rPr lang="en-US" dirty="0" smtClean="0"/>
              <a:t>Section Title Text</a:t>
            </a:r>
            <a:endParaRPr lang="en-US" dirty="0"/>
          </a:p>
        </p:txBody>
      </p:sp>
      <p:sp>
        <p:nvSpPr>
          <p:cNvPr id="21"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23" name="Content Placeholder"/>
          <p:cNvSpPr>
            <a:spLocks noGrp="1"/>
          </p:cNvSpPr>
          <p:nvPr>
            <p:ph idx="1" hasCustomPrompt="1"/>
          </p:nvPr>
        </p:nvSpPr>
        <p:spPr>
          <a:xfrm>
            <a:off x="605790" y="1349758"/>
            <a:ext cx="5080115" cy="5235505"/>
          </a:xfrm>
        </p:spPr>
        <p:txBody>
          <a:bodyPr/>
          <a:lstStyle>
            <a:lvl1pPr>
              <a:buSzPct val="80000"/>
              <a:defRPr sz="3200">
                <a:solidFill>
                  <a:srgbClr val="FFFFFF"/>
                </a:solidFill>
              </a:defRPr>
            </a:lvl1pPr>
            <a:lvl2pPr>
              <a:defRPr sz="2400"/>
            </a:lvl2pPr>
            <a:lvl3pPr>
              <a:defRPr/>
            </a:lvl3pPr>
            <a:lvl4pPr>
              <a:defRPr/>
            </a:lvl4pPr>
            <a:lvl5pPr>
              <a:defRPr/>
            </a:lvl5pPr>
          </a:lstStyle>
          <a:p>
            <a:pPr lvl="0"/>
            <a:r>
              <a:rPr lang="en-US" dirty="0" smtClean="0"/>
              <a:t>First level 24 </a:t>
            </a:r>
            <a:r>
              <a:rPr lang="en-US" dirty="0" err="1" smtClean="0"/>
              <a:t>pt</a:t>
            </a:r>
            <a:endParaRPr lang="en-US" dirty="0" smtClean="0"/>
          </a:p>
        </p:txBody>
      </p:sp>
    </p:spTree>
    <p:extLst>
      <p:ext uri="{BB962C8B-B14F-4D97-AF65-F5344CB8AC3E}">
        <p14:creationId xmlns:p14="http://schemas.microsoft.com/office/powerpoint/2010/main" val="838865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200"/>
            </a:lvl1pPr>
            <a:lvl2pPr marL="346075" indent="0">
              <a:spcAft>
                <a:spcPts val="600"/>
              </a:spcAft>
              <a:buNone/>
              <a:defRPr sz="22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r>
              <a:rPr lang="en-US" dirty="0" smtClean="0"/>
              <a:t> </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98950635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457200" indent="-457200">
              <a:spcAft>
                <a:spcPts val="600"/>
              </a:spcAft>
              <a:buSzPct val="100000"/>
              <a:buFont typeface="+mj-lt"/>
              <a:buAutoNum type="arabicPeriod"/>
              <a:defRPr sz="22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22 </a:t>
            </a:r>
            <a:r>
              <a:rPr lang="en-US" dirty="0" err="1" smtClean="0"/>
              <a:t>pt</a:t>
            </a:r>
            <a:endParaRPr lang="en-US" dirty="0" smtClean="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657846"/>
          </a:xfrm>
          <a:prstGeom prst="rect">
            <a:avLst/>
          </a:prstGeom>
        </p:spPr>
        <p:txBody>
          <a:bodyPr vert="horz" lIns="0" tIns="45720" rIns="91440" bIns="45720" rtlCol="0" anchor="t">
            <a:noAutofit/>
          </a:bodyPr>
          <a:lstStyle/>
          <a:p>
            <a:r>
              <a:rPr lang="en-US" dirty="0" smtClean="0"/>
              <a:t>Click to edit Master title style</a:t>
            </a:r>
            <a:endParaRPr lang="en-US" dirty="0"/>
          </a:p>
        </p:txBody>
      </p:sp>
      <p:sp>
        <p:nvSpPr>
          <p:cNvPr id="10" name="subtitle"/>
          <p:cNvSpPr>
            <a:spLocks noGrp="1"/>
          </p:cNvSpPr>
          <p:nvPr>
            <p:ph type="body" sz="quarter" idx="13" hasCustomPrompt="1"/>
          </p:nvPr>
        </p:nvSpPr>
        <p:spPr>
          <a:xfrm>
            <a:off x="950976" y="1176570"/>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103125847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200"/>
            </a:lvl1pPr>
            <a:lvl2pPr marL="346075" indent="0">
              <a:spcAft>
                <a:spcPts val="1200"/>
              </a:spcAft>
              <a:buNone/>
              <a:defRPr sz="2200"/>
            </a:lvl2pPr>
            <a:lvl3pPr marL="574675" indent="0">
              <a:spcAft>
                <a:spcPts val="1200"/>
              </a:spcAft>
              <a:buNone/>
              <a:defRPr sz="2400"/>
            </a:lvl3pPr>
            <a:lvl4pPr marL="744538" indent="0">
              <a:spcAft>
                <a:spcPts val="1200"/>
              </a:spcAft>
              <a:buNone/>
              <a:defRPr sz="2400"/>
            </a:lvl4pPr>
            <a:lvl5pPr marL="922337" indent="0">
              <a:spcAft>
                <a:spcPts val="1200"/>
              </a:spcAft>
              <a:buNone/>
              <a:defRPr sz="2400"/>
            </a:lvl5pPr>
          </a:lstStyle>
          <a:p>
            <a:pPr lvl="0"/>
            <a:r>
              <a:rPr lang="en-US" dirty="0" smtClean="0"/>
              <a:t>First level 22 pt</a:t>
            </a:r>
          </a:p>
          <a:p>
            <a:pPr lvl="1"/>
            <a:r>
              <a:rPr lang="en-US" dirty="0" smtClean="0"/>
              <a:t>Second level 22 pt</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5189166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200"/>
            </a:lvl1pPr>
            <a:lvl2pPr>
              <a:spcAft>
                <a:spcPts val="1200"/>
              </a:spcAft>
              <a:defRPr sz="2000"/>
            </a:lvl2pPr>
            <a:lvl3pPr>
              <a:spcAft>
                <a:spcPts val="1200"/>
              </a:spcAft>
              <a:defRPr sz="1800"/>
            </a:lvl3pPr>
            <a:lvl4pPr>
              <a:spcAft>
                <a:spcPts val="1200"/>
              </a:spcAft>
              <a:defRPr sz="1600"/>
            </a:lvl4pPr>
            <a:lvl5pPr>
              <a:spcAft>
                <a:spcPts val="1200"/>
              </a:spcAft>
              <a:defRPr sz="1600"/>
            </a:lvl5pPr>
          </a:lstStyle>
          <a:p>
            <a:pPr lvl="0"/>
            <a:r>
              <a:rPr lang="en-US" dirty="0" smtClean="0"/>
              <a:t>First level 22 pt</a:t>
            </a:r>
          </a:p>
          <a:p>
            <a:pPr lvl="1"/>
            <a:r>
              <a:rPr lang="en-US" dirty="0" smtClean="0"/>
              <a:t>Second level 20 pt</a:t>
            </a:r>
          </a:p>
          <a:p>
            <a:pPr lvl="2"/>
            <a:r>
              <a:rPr lang="en-US" dirty="0" smtClean="0"/>
              <a:t>Third level 18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38361812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1598784"/>
            <a:ext cx="4383499" cy="3936380"/>
          </a:xfrm>
        </p:spPr>
        <p:txBody>
          <a:bodyPr/>
          <a:lstStyle>
            <a:lvl1pPr>
              <a:defRPr sz="2200" baseline="0"/>
            </a:lvl1pPr>
          </a:lstStyle>
          <a:p>
            <a:r>
              <a:rPr lang="en-US" dirty="0" smtClean="0"/>
              <a:t>Right-hand half-screen image</a:t>
            </a:r>
            <a:br>
              <a:rPr lang="en-US" dirty="0" smtClean="0"/>
            </a:br>
            <a:r>
              <a:rPr lang="en-US" dirty="0" smtClean="0"/>
              <a:t/>
            </a:r>
            <a:br>
              <a:rPr lang="en-US" dirty="0" smtClean="0"/>
            </a:br>
            <a:r>
              <a:rPr lang="en-US" dirty="0" smtClean="0"/>
              <a:t>22 pt text on left</a:t>
            </a:r>
            <a:endParaRPr lang="en-US" dirty="0"/>
          </a:p>
        </p:txBody>
      </p:sp>
      <p:sp>
        <p:nvSpPr>
          <p:cNvPr id="4" name="Picture Placeholder 2"/>
          <p:cNvSpPr>
            <a:spLocks noGrp="1"/>
          </p:cNvSpPr>
          <p:nvPr>
            <p:ph type="pic" idx="11"/>
          </p:nvPr>
        </p:nvSpPr>
        <p:spPr bwMode="ltGray">
          <a:xfrm>
            <a:off x="619125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Drag picture to placeholder or click icon to add</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54446740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sz="2200"/>
            </a:lvl1pPr>
          </a:lstStyle>
          <a:p>
            <a:r>
              <a:rPr lang="en-US" dirty="0" smtClean="0"/>
              <a:t>Left-hand half-screen image</a:t>
            </a:r>
            <a:br>
              <a:rPr lang="en-US" dirty="0" smtClean="0"/>
            </a:br>
            <a:r>
              <a:rPr lang="en-US" dirty="0" smtClean="0"/>
              <a:t/>
            </a:r>
            <a:br>
              <a:rPr lang="en-US" dirty="0" smtClean="0"/>
            </a:br>
            <a:r>
              <a:rPr lang="en-US" dirty="0" smtClean="0"/>
              <a:t>22 pt text on right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5"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16878193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dirty="0" smtClean="0"/>
              <a:t>Drag picture to placeholder or click icon to add</a:t>
            </a:r>
            <a:endParaRPr lang="en-US" dirty="0"/>
          </a:p>
        </p:txBody>
      </p:sp>
      <p:sp>
        <p:nvSpPr>
          <p:cNvPr id="26" name="Content Placeholder"/>
          <p:cNvSpPr>
            <a:spLocks noGrp="1"/>
          </p:cNvSpPr>
          <p:nvPr>
            <p:ph idx="12" hasCustomPrompt="1"/>
          </p:nvPr>
        </p:nvSpPr>
        <p:spPr>
          <a:xfrm>
            <a:off x="918317" y="1770983"/>
            <a:ext cx="8376290" cy="3134504"/>
          </a:xfrm>
          <a:effectLst>
            <a:outerShdw blurRad="50800" dist="38100" dir="2700000" algn="tl" rotWithShape="0">
              <a:prstClr val="black">
                <a:alpha val="40000"/>
              </a:prstClr>
            </a:outerShdw>
          </a:effectLst>
        </p:spPr>
        <p:txBody>
          <a:bodyPr/>
          <a:lstStyle>
            <a:lvl1pPr marL="0" indent="0">
              <a:buSzPct val="80000"/>
              <a:buFont typeface="Wingdings" panose="05000000000000000000" pitchFamily="2" charset="2"/>
              <a:buNone/>
              <a:defRPr sz="2800" b="1">
                <a:solidFill>
                  <a:srgbClr val="FFFFFF"/>
                </a:solidFill>
              </a:defRPr>
            </a:lvl1pPr>
            <a:lvl2pPr>
              <a:defRPr sz="2400">
                <a:solidFill>
                  <a:srgbClr val="FFFFFF"/>
                </a:solidFill>
              </a:defRPr>
            </a:lvl2pPr>
            <a:lvl3pPr>
              <a:defRPr/>
            </a:lvl3pPr>
            <a:lvl4pPr>
              <a:defRPr/>
            </a:lvl4pPr>
            <a:lvl5pPr>
              <a:defRPr/>
            </a:lvl5pPr>
          </a:lstStyle>
          <a:p>
            <a:pPr lvl="0"/>
            <a:r>
              <a:rPr lang="en-US" dirty="0" smtClean="0"/>
              <a:t>Here’s a quick summary of what you learned:</a:t>
            </a:r>
          </a:p>
          <a:p>
            <a:pPr lvl="1"/>
            <a:r>
              <a:rPr lang="en-US" dirty="0" smtClean="0"/>
              <a:t>Summary point</a:t>
            </a:r>
          </a:p>
          <a:p>
            <a:pPr lvl="1"/>
            <a:r>
              <a:rPr lang="en-US" dirty="0" smtClean="0"/>
              <a:t>Summary point</a:t>
            </a:r>
          </a:p>
          <a:p>
            <a:pPr lvl="1"/>
            <a:r>
              <a:rPr lang="en-US" dirty="0" smtClean="0"/>
              <a:t>Summary point</a:t>
            </a:r>
          </a:p>
        </p:txBody>
      </p:sp>
      <p:sp>
        <p:nvSpPr>
          <p:cNvPr id="7" name="Title Text"/>
          <p:cNvSpPr txBox="1">
            <a:spLocks noGrp="1"/>
          </p:cNvSpPr>
          <p:nvPr>
            <p:ph type="title" hasCustomPrompt="1"/>
          </p:nvPr>
        </p:nvSpPr>
        <p:spPr>
          <a:xfrm>
            <a:off x="946785" y="429272"/>
            <a:ext cx="10311766" cy="1076223"/>
          </a:xfrm>
          <a:prstGeom prst="rect">
            <a:avLst/>
          </a:prstGeom>
          <a:effectLst>
            <a:outerShdw blurRad="50800" dist="38100" dir="2700000" algn="tl" rotWithShape="0">
              <a:prstClr val="black">
                <a:alpha val="40000"/>
              </a:prstClr>
            </a:outerShdw>
          </a:effectLst>
        </p:spPr>
        <p:txBody>
          <a:bodyPr/>
          <a:lstStyle>
            <a:lvl1pPr>
              <a:defRPr sz="3600" b="1" kern="1200" dirty="0">
                <a:solidFill>
                  <a:srgbClr val="FFFFFF"/>
                </a:solidFill>
                <a:latin typeface="+mn-lt"/>
                <a:ea typeface="+mn-ea"/>
                <a:cs typeface="+mn-cs"/>
              </a:defRPr>
            </a:lvl1pPr>
          </a:lstStyle>
          <a:p>
            <a:pPr marL="0" lv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pPr>
            <a:r>
              <a:rPr lang="en-US" dirty="0" smtClean="0"/>
              <a:t>Summary</a:t>
            </a:r>
            <a:endParaRPr dirty="0"/>
          </a:p>
        </p:txBody>
      </p:sp>
      <p:sp>
        <p:nvSpPr>
          <p:cNvPr id="6"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297764128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a:xfrm>
            <a:off x="5598212" y="6426104"/>
            <a:ext cx="995579" cy="210312"/>
          </a:xfrm>
          <a:prstGeom prst="rect">
            <a:avLst/>
          </a:prstGeom>
        </p:spPr>
        <p:txBody>
          <a:bodyPr/>
          <a:lstStyle/>
          <a:p>
            <a:endParaRPr/>
          </a:p>
        </p:txBody>
      </p:sp>
      <p:sp>
        <p:nvSpPr>
          <p:cNvPr id="8" name="Footer Placeholder 7"/>
          <p:cNvSpPr>
            <a:spLocks noGrp="1"/>
          </p:cNvSpPr>
          <p:nvPr>
            <p:ph type="ftr" sz="quarter" idx="11"/>
          </p:nvPr>
        </p:nvSpPr>
        <p:spPr>
          <a:xfrm>
            <a:off x="6934201" y="6426104"/>
            <a:ext cx="4025199" cy="210312"/>
          </a:xfrm>
          <a:prstGeom prst="rect">
            <a:avLst/>
          </a:prstGeom>
        </p:spPr>
        <p:txBody>
          <a:bodyPr/>
          <a:lstStyle/>
          <a:p>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187648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grpSp>
        <p:nvGrpSpPr>
          <p:cNvPr id="8" name="Group 7"/>
          <p:cNvGrpSpPr/>
          <p:nvPr/>
        </p:nvGrpSpPr>
        <p:grpSpPr>
          <a:xfrm>
            <a:off x="610274" y="6248402"/>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Tree>
    <p:extLst>
      <p:ext uri="{BB962C8B-B14F-4D97-AF65-F5344CB8AC3E}">
        <p14:creationId xmlns:p14="http://schemas.microsoft.com/office/powerpoint/2010/main" val="364530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4" name="Text Placeholder 7"/>
          <p:cNvSpPr>
            <a:spLocks noGrp="1"/>
          </p:cNvSpPr>
          <p:nvPr>
            <p:ph type="body" sz="quarter" idx="13" hasCustomPrompt="1"/>
          </p:nvPr>
        </p:nvSpPr>
        <p:spPr>
          <a:xfrm>
            <a:off x="946785" y="916603"/>
            <a:ext cx="10314432"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Tree>
    <p:extLst>
      <p:ext uri="{BB962C8B-B14F-4D97-AF65-F5344CB8AC3E}">
        <p14:creationId xmlns:p14="http://schemas.microsoft.com/office/powerpoint/2010/main" val="26910322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Divider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Video Title Text</a:t>
            </a:r>
            <a:endParaRPr lang="en-US" dirty="0"/>
          </a:p>
        </p:txBody>
      </p:sp>
      <p:sp>
        <p:nvSpPr>
          <p:cNvPr id="17" name="Content Placeholder"/>
          <p:cNvSpPr>
            <a:spLocks noGrp="1"/>
          </p:cNvSpPr>
          <p:nvPr>
            <p:ph idx="1" hasCustomPrompt="1"/>
          </p:nvPr>
        </p:nvSpPr>
        <p:spPr>
          <a:xfrm>
            <a:off x="6233024" y="3149153"/>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11"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pic>
        <p:nvPicPr>
          <p:cNvPr id="6" name="Picture 2" descr="Film, Cinema, Movie, Vide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8346" y="1918194"/>
            <a:ext cx="498157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00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p:cTn id="12"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 w Separate Subhead">
    <p:spTree>
      <p:nvGrpSpPr>
        <p:cNvPr id="1" name=""/>
        <p:cNvGrpSpPr/>
        <p:nvPr/>
      </p:nvGrpSpPr>
      <p:grpSpPr>
        <a:xfrm>
          <a:off x="0" y="0"/>
          <a:ext cx="0" cy="0"/>
          <a:chOff x="0" y="0"/>
          <a:chExt cx="0" cy="0"/>
        </a:xfrm>
      </p:grpSpPr>
      <p:sp>
        <p:nvSpPr>
          <p:cNvPr id="2" name="Title 1"/>
          <p:cNvSpPr>
            <a:spLocks noGrp="1"/>
          </p:cNvSpPr>
          <p:nvPr>
            <p:ph type="title"/>
          </p:nvPr>
        </p:nvSpPr>
        <p:spPr>
          <a:xfrm>
            <a:off x="946785" y="429272"/>
            <a:ext cx="10311765" cy="1076223"/>
          </a:xfrm>
        </p:spPr>
        <p:txBody>
          <a:bodyPr/>
          <a:lstStyle/>
          <a:p>
            <a:r>
              <a:rPr lang="en-US" smtClean="0"/>
              <a:t>Click to edit Master title style</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5"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0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Click to edit subhead text (20pt)</a:t>
            </a:r>
          </a:p>
        </p:txBody>
      </p:sp>
      <p:sp>
        <p:nvSpPr>
          <p:cNvPr id="6" name="Content Placeholder 2"/>
          <p:cNvSpPr>
            <a:spLocks noGrp="1"/>
          </p:cNvSpPr>
          <p:nvPr>
            <p:ph idx="1"/>
          </p:nvPr>
        </p:nvSpPr>
        <p:spPr>
          <a:xfrm>
            <a:off x="946785" y="2043605"/>
            <a:ext cx="10311765" cy="41333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3292650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67402025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41960" y="915790"/>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mn-lt"/>
                <a:cs typeface="HP Simplified"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2"/>
            <a:ext cx="10826496" cy="4305300"/>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79835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0"/>
            <a:ext cx="10823872" cy="4293024"/>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2473786"/>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ColorGrandient_Slide">
    <p:bg>
      <p:bgPr>
        <a:gradFill>
          <a:gsLst>
            <a:gs pos="0">
              <a:schemeClr val="accent4">
                <a:lumMod val="20000"/>
                <a:lumOff val="80000"/>
              </a:schemeClr>
            </a:gs>
            <a:gs pos="51000">
              <a:schemeClr val="accent3">
                <a:lumMod val="40000"/>
                <a:lumOff val="60000"/>
              </a:schemeClr>
            </a:gs>
            <a:gs pos="100000">
              <a:schemeClr val="accent1">
                <a:lumMod val="20000"/>
                <a:lumOff val="80000"/>
              </a:schemeClr>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0465" y="0"/>
            <a:ext cx="11916181" cy="6858001"/>
          </a:xfrm>
          <a:prstGeom prst="rect">
            <a:avLst/>
          </a:prstGeom>
        </p:spPr>
      </p:pic>
      <p:sp>
        <p:nvSpPr>
          <p:cNvPr id="22" name="Rectangle 21"/>
          <p:cNvSpPr/>
          <p:nvPr userDrawn="1"/>
        </p:nvSpPr>
        <p:spPr>
          <a:xfrm>
            <a:off x="0" y="-1"/>
            <a:ext cx="12192000" cy="6857999"/>
          </a:xfrm>
          <a:prstGeom prst="rect">
            <a:avLst/>
          </a:prstGeom>
          <a:gradFill flip="none" rotWithShape="1">
            <a:gsLst>
              <a:gs pos="0">
                <a:srgbClr val="0AD1E4">
                  <a:alpha val="87000"/>
                </a:srgbClr>
              </a:gs>
              <a:gs pos="43000">
                <a:schemeClr val="tx2">
                  <a:alpha val="39000"/>
                </a:schemeClr>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2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6" name="Content Placeholder"/>
          <p:cNvSpPr>
            <a:spLocks noGrp="1"/>
          </p:cNvSpPr>
          <p:nvPr>
            <p:ph idx="1" hasCustomPrompt="1"/>
          </p:nvPr>
        </p:nvSpPr>
        <p:spPr>
          <a:xfrm>
            <a:off x="946786" y="1905800"/>
            <a:ext cx="10311765" cy="4452138"/>
          </a:xfrm>
        </p:spPr>
        <p:txBody>
          <a:bodyPr/>
          <a:lstStyle>
            <a:lvl1pPr marL="0" indent="0">
              <a:buSzPct val="80000"/>
              <a:buFont typeface="Wingdings" panose="05000000000000000000" pitchFamily="2" charset="2"/>
              <a:buNone/>
              <a:defRPr sz="2800" b="1">
                <a:solidFill>
                  <a:schemeClr val="bg1"/>
                </a:solidFill>
              </a:defRPr>
            </a:lvl1pPr>
            <a:lvl2pPr marL="688975" indent="-342900">
              <a:buFont typeface="Wingdings" panose="05000000000000000000" pitchFamily="2" charset="2"/>
              <a:buChar char="§"/>
              <a:defRPr sz="2800" b="1">
                <a:solidFill>
                  <a:schemeClr val="bg1"/>
                </a:solidFill>
              </a:defRPr>
            </a:lvl2pPr>
            <a:lvl3pPr>
              <a:defRPr/>
            </a:lvl3pPr>
            <a:lvl4pPr>
              <a:defRPr/>
            </a:lvl4pPr>
            <a:lvl5pPr>
              <a:defRPr/>
            </a:lvl5pPr>
          </a:lstStyle>
          <a:p>
            <a:pPr lvl="0"/>
            <a:r>
              <a:rPr lang="en-US" dirty="0" smtClean="0"/>
              <a:t>First level 28 pt</a:t>
            </a:r>
          </a:p>
          <a:p>
            <a:pPr lvl="1"/>
            <a:r>
              <a:rPr lang="en-US" dirty="0" smtClean="0"/>
              <a:t>Second level 28 pt</a:t>
            </a:r>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lvl1pPr>
              <a:defRPr sz="4400">
                <a:solidFill>
                  <a:schemeClr val="bg1"/>
                </a:solidFill>
              </a:defRPr>
            </a:lvl1p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62889064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_Color Texture">
    <p:bg>
      <p:bgPr>
        <a:gradFill>
          <a:gsLst>
            <a:gs pos="0">
              <a:srgbClr val="2694FF"/>
            </a:gs>
            <a:gs pos="43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grpSp>
        <p:nvGrpSpPr>
          <p:cNvPr id="15" name="Group 14"/>
          <p:cNvGrpSpPr/>
          <p:nvPr/>
        </p:nvGrpSpPr>
        <p:grpSpPr>
          <a:xfrm>
            <a:off x="955643" y="4240362"/>
            <a:ext cx="869950" cy="869950"/>
            <a:chOff x="3513138" y="642938"/>
            <a:chExt cx="869950" cy="869950"/>
          </a:xfrm>
          <a:solidFill>
            <a:schemeClr val="bg1">
              <a:alpha val="7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99748157"/>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5293307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0988265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08873409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udioDivider_Slide">
    <p:bg>
      <p:bgPr>
        <a:gradFill>
          <a:gsLst>
            <a:gs pos="0">
              <a:srgbClr val="425569"/>
            </a:gs>
            <a:gs pos="100000">
              <a:srgbClr val="3470E9"/>
            </a:gs>
          </a:gsLst>
          <a:lin ang="2700000" scaled="0"/>
        </a:gradFill>
        <a:effectLst/>
      </p:bgPr>
    </p:bg>
    <p:spTree>
      <p:nvGrpSpPr>
        <p:cNvPr id="1" name=""/>
        <p:cNvGrpSpPr/>
        <p:nvPr/>
      </p:nvGrpSpPr>
      <p:grpSpPr>
        <a:xfrm>
          <a:off x="0" y="0"/>
          <a:ext cx="0" cy="0"/>
          <a:chOff x="0" y="0"/>
          <a:chExt cx="0" cy="0"/>
        </a:xfrm>
      </p:grpSpPr>
      <p:sp>
        <p:nvSpPr>
          <p:cNvPr id="4"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sp>
        <p:nvSpPr>
          <p:cNvPr id="5"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Audio Title Text</a:t>
            </a:r>
            <a:endParaRPr lang="en-US" dirty="0"/>
          </a:p>
        </p:txBody>
      </p:sp>
      <p:sp>
        <p:nvSpPr>
          <p:cNvPr id="6" name="Content Placeholder"/>
          <p:cNvSpPr>
            <a:spLocks noGrp="1"/>
          </p:cNvSpPr>
          <p:nvPr>
            <p:ph idx="1" hasCustomPrompt="1"/>
          </p:nvPr>
        </p:nvSpPr>
        <p:spPr>
          <a:xfrm>
            <a:off x="5792757" y="2868685"/>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grpSp>
        <p:nvGrpSpPr>
          <p:cNvPr id="9" name="Group 8"/>
          <p:cNvGrpSpPr/>
          <p:nvPr userDrawn="1"/>
        </p:nvGrpSpPr>
        <p:grpSpPr>
          <a:xfrm>
            <a:off x="960017" y="2874158"/>
            <a:ext cx="2823883" cy="1515520"/>
            <a:chOff x="1062318" y="1640541"/>
            <a:chExt cx="2823883" cy="1515520"/>
          </a:xfrm>
        </p:grpSpPr>
        <p:sp>
          <p:nvSpPr>
            <p:cNvPr id="10" name="Rounded Rectangle 9"/>
            <p:cNvSpPr/>
            <p:nvPr/>
          </p:nvSpPr>
          <p:spPr>
            <a:xfrm>
              <a:off x="1062318" y="1640541"/>
              <a:ext cx="2823883" cy="15155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76"/>
            <p:cNvSpPr>
              <a:spLocks noChangeArrowheads="1"/>
            </p:cNvSpPr>
            <p:nvPr/>
          </p:nvSpPr>
          <p:spPr bwMode="auto">
            <a:xfrm>
              <a:off x="2561197" y="1910510"/>
              <a:ext cx="827461" cy="1000525"/>
            </a:xfrm>
            <a:custGeom>
              <a:avLst/>
              <a:gdLst>
                <a:gd name="T0" fmla="*/ 4635 w 576"/>
                <a:gd name="T1" fmla="*/ 290196 h 695"/>
                <a:gd name="T2" fmla="*/ 4635 w 576"/>
                <a:gd name="T3" fmla="*/ 290196 h 695"/>
                <a:gd name="T4" fmla="*/ 9691 w 576"/>
                <a:gd name="T5" fmla="*/ 285142 h 695"/>
                <a:gd name="T6" fmla="*/ 58147 w 576"/>
                <a:gd name="T7" fmla="*/ 235863 h 695"/>
                <a:gd name="T8" fmla="*/ 93119 w 576"/>
                <a:gd name="T9" fmla="*/ 235863 h 695"/>
                <a:gd name="T10" fmla="*/ 97754 w 576"/>
                <a:gd name="T11" fmla="*/ 230809 h 695"/>
                <a:gd name="T12" fmla="*/ 97754 w 576"/>
                <a:gd name="T13" fmla="*/ 206380 h 695"/>
                <a:gd name="T14" fmla="*/ 118401 w 576"/>
                <a:gd name="T15" fmla="*/ 212277 h 695"/>
                <a:gd name="T16" fmla="*/ 147053 w 576"/>
                <a:gd name="T17" fmla="*/ 203011 h 695"/>
                <a:gd name="T18" fmla="*/ 147053 w 576"/>
                <a:gd name="T19" fmla="*/ 230809 h 695"/>
                <a:gd name="T20" fmla="*/ 151688 w 576"/>
                <a:gd name="T21" fmla="*/ 235863 h 695"/>
                <a:gd name="T22" fmla="*/ 181182 w 576"/>
                <a:gd name="T23" fmla="*/ 235863 h 695"/>
                <a:gd name="T24" fmla="*/ 232588 w 576"/>
                <a:gd name="T25" fmla="*/ 286826 h 695"/>
                <a:gd name="T26" fmla="*/ 237222 w 576"/>
                <a:gd name="T27" fmla="*/ 292302 h 695"/>
                <a:gd name="T28" fmla="*/ 242279 w 576"/>
                <a:gd name="T29" fmla="*/ 286826 h 695"/>
                <a:gd name="T30" fmla="*/ 227110 w 576"/>
                <a:gd name="T31" fmla="*/ 245129 h 695"/>
                <a:gd name="T32" fmla="*/ 227110 w 576"/>
                <a:gd name="T33" fmla="*/ 241339 h 695"/>
                <a:gd name="T34" fmla="*/ 218683 w 576"/>
                <a:gd name="T35" fmla="*/ 157523 h 695"/>
                <a:gd name="T36" fmla="*/ 192138 w 576"/>
                <a:gd name="T37" fmla="*/ 26113 h 695"/>
                <a:gd name="T38" fmla="*/ 117558 w 576"/>
                <a:gd name="T39" fmla="*/ 0 h 695"/>
                <a:gd name="T40" fmla="*/ 57726 w 576"/>
                <a:gd name="T41" fmla="*/ 23586 h 695"/>
                <a:gd name="T42" fmla="*/ 32866 w 576"/>
                <a:gd name="T43" fmla="*/ 177740 h 695"/>
                <a:gd name="T44" fmla="*/ 31180 w 576"/>
                <a:gd name="T45" fmla="*/ 230809 h 695"/>
                <a:gd name="T46" fmla="*/ 31180 w 576"/>
                <a:gd name="T47" fmla="*/ 231230 h 695"/>
                <a:gd name="T48" fmla="*/ 0 w 576"/>
                <a:gd name="T49" fmla="*/ 285142 h 695"/>
                <a:gd name="T50" fmla="*/ 4635 w 576"/>
                <a:gd name="T51" fmla="*/ 290196 h 695"/>
                <a:gd name="T52" fmla="*/ 96911 w 576"/>
                <a:gd name="T53" fmla="*/ 194587 h 695"/>
                <a:gd name="T54" fmla="*/ 96911 w 576"/>
                <a:gd name="T55" fmla="*/ 194587 h 695"/>
                <a:gd name="T56" fmla="*/ 93541 w 576"/>
                <a:gd name="T57" fmla="*/ 191218 h 695"/>
                <a:gd name="T58" fmla="*/ 63203 w 576"/>
                <a:gd name="T59" fmla="*/ 133515 h 695"/>
                <a:gd name="T60" fmla="*/ 63203 w 576"/>
                <a:gd name="T61" fmla="*/ 133515 h 695"/>
                <a:gd name="T62" fmla="*/ 120507 w 576"/>
                <a:gd name="T63" fmla="*/ 63178 h 695"/>
                <a:gd name="T64" fmla="*/ 149159 w 576"/>
                <a:gd name="T65" fmla="*/ 55596 h 695"/>
                <a:gd name="T66" fmla="*/ 149159 w 576"/>
                <a:gd name="T67" fmla="*/ 56017 h 695"/>
                <a:gd name="T68" fmla="*/ 175705 w 576"/>
                <a:gd name="T69" fmla="*/ 133515 h 695"/>
                <a:gd name="T70" fmla="*/ 118401 w 576"/>
                <a:gd name="T71" fmla="*/ 202168 h 695"/>
                <a:gd name="T72" fmla="*/ 96911 w 576"/>
                <a:gd name="T73" fmla="*/ 194587 h 695"/>
                <a:gd name="T74" fmla="*/ 42557 w 576"/>
                <a:gd name="T75" fmla="*/ 176897 h 695"/>
                <a:gd name="T76" fmla="*/ 42557 w 576"/>
                <a:gd name="T77" fmla="*/ 176897 h 695"/>
                <a:gd name="T78" fmla="*/ 64889 w 576"/>
                <a:gd name="T79" fmla="*/ 29904 h 695"/>
                <a:gd name="T80" fmla="*/ 117558 w 576"/>
                <a:gd name="T81" fmla="*/ 10108 h 695"/>
                <a:gd name="T82" fmla="*/ 184553 w 576"/>
                <a:gd name="T83" fmla="*/ 32852 h 695"/>
                <a:gd name="T84" fmla="*/ 209413 w 576"/>
                <a:gd name="T85" fmla="*/ 157523 h 695"/>
                <a:gd name="T86" fmla="*/ 214048 w 576"/>
                <a:gd name="T87" fmla="*/ 233757 h 695"/>
                <a:gd name="T88" fmla="*/ 181182 w 576"/>
                <a:gd name="T89" fmla="*/ 225755 h 695"/>
                <a:gd name="T90" fmla="*/ 156744 w 576"/>
                <a:gd name="T91" fmla="*/ 225755 h 695"/>
                <a:gd name="T92" fmla="*/ 156744 w 576"/>
                <a:gd name="T93" fmla="*/ 196272 h 695"/>
                <a:gd name="T94" fmla="*/ 156744 w 576"/>
                <a:gd name="T95" fmla="*/ 196272 h 695"/>
                <a:gd name="T96" fmla="*/ 185817 w 576"/>
                <a:gd name="T97" fmla="*/ 133515 h 695"/>
                <a:gd name="T98" fmla="*/ 185817 w 576"/>
                <a:gd name="T99" fmla="*/ 133515 h 695"/>
                <a:gd name="T100" fmla="*/ 185817 w 576"/>
                <a:gd name="T101" fmla="*/ 133094 h 695"/>
                <a:gd name="T102" fmla="*/ 158008 w 576"/>
                <a:gd name="T103" fmla="*/ 50963 h 695"/>
                <a:gd name="T104" fmla="*/ 154637 w 576"/>
                <a:gd name="T105" fmla="*/ 45909 h 695"/>
                <a:gd name="T106" fmla="*/ 151266 w 576"/>
                <a:gd name="T107" fmla="*/ 43382 h 695"/>
                <a:gd name="T108" fmla="*/ 147053 w 576"/>
                <a:gd name="T109" fmla="*/ 45067 h 695"/>
                <a:gd name="T110" fmla="*/ 118822 w 576"/>
                <a:gd name="T111" fmla="*/ 53490 h 695"/>
                <a:gd name="T112" fmla="*/ 53512 w 576"/>
                <a:gd name="T113" fmla="*/ 135621 h 695"/>
                <a:gd name="T114" fmla="*/ 53512 w 576"/>
                <a:gd name="T115" fmla="*/ 136042 h 695"/>
                <a:gd name="T116" fmla="*/ 88063 w 576"/>
                <a:gd name="T117" fmla="*/ 199220 h 695"/>
                <a:gd name="T118" fmla="*/ 88063 w 576"/>
                <a:gd name="T119" fmla="*/ 225755 h 695"/>
                <a:gd name="T120" fmla="*/ 58147 w 576"/>
                <a:gd name="T121" fmla="*/ 225755 h 695"/>
                <a:gd name="T122" fmla="*/ 42978 w 576"/>
                <a:gd name="T123" fmla="*/ 227439 h 695"/>
                <a:gd name="T124" fmla="*/ 42557 w 576"/>
                <a:gd name="T125" fmla="*/ 176897 h 6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76" h="695">
                  <a:moveTo>
                    <a:pt x="11" y="689"/>
                  </a:moveTo>
                  <a:lnTo>
                    <a:pt x="11" y="689"/>
                  </a:lnTo>
                  <a:cubicBezTo>
                    <a:pt x="18" y="689"/>
                    <a:pt x="23" y="683"/>
                    <a:pt x="23" y="677"/>
                  </a:cubicBezTo>
                  <a:cubicBezTo>
                    <a:pt x="23" y="602"/>
                    <a:pt x="66" y="560"/>
                    <a:pt x="138" y="560"/>
                  </a:cubicBezTo>
                  <a:cubicBezTo>
                    <a:pt x="221" y="560"/>
                    <a:pt x="221" y="560"/>
                    <a:pt x="221" y="560"/>
                  </a:cubicBezTo>
                  <a:cubicBezTo>
                    <a:pt x="227" y="560"/>
                    <a:pt x="232" y="554"/>
                    <a:pt x="232" y="548"/>
                  </a:cubicBezTo>
                  <a:cubicBezTo>
                    <a:pt x="232" y="490"/>
                    <a:pt x="232" y="490"/>
                    <a:pt x="232" y="490"/>
                  </a:cubicBezTo>
                  <a:cubicBezTo>
                    <a:pt x="248" y="498"/>
                    <a:pt x="264" y="504"/>
                    <a:pt x="281" y="504"/>
                  </a:cubicBezTo>
                  <a:cubicBezTo>
                    <a:pt x="305" y="504"/>
                    <a:pt x="328" y="496"/>
                    <a:pt x="349" y="482"/>
                  </a:cubicBezTo>
                  <a:cubicBezTo>
                    <a:pt x="349" y="548"/>
                    <a:pt x="349" y="548"/>
                    <a:pt x="349" y="548"/>
                  </a:cubicBezTo>
                  <a:cubicBezTo>
                    <a:pt x="349" y="554"/>
                    <a:pt x="354" y="560"/>
                    <a:pt x="360" y="560"/>
                  </a:cubicBezTo>
                  <a:cubicBezTo>
                    <a:pt x="430" y="560"/>
                    <a:pt x="430" y="560"/>
                    <a:pt x="430" y="560"/>
                  </a:cubicBezTo>
                  <a:cubicBezTo>
                    <a:pt x="504" y="560"/>
                    <a:pt x="552" y="607"/>
                    <a:pt x="552" y="681"/>
                  </a:cubicBezTo>
                  <a:cubicBezTo>
                    <a:pt x="552" y="689"/>
                    <a:pt x="557" y="694"/>
                    <a:pt x="563" y="694"/>
                  </a:cubicBezTo>
                  <a:cubicBezTo>
                    <a:pt x="569" y="694"/>
                    <a:pt x="575" y="689"/>
                    <a:pt x="575" y="681"/>
                  </a:cubicBezTo>
                  <a:cubicBezTo>
                    <a:pt x="575" y="641"/>
                    <a:pt x="562" y="607"/>
                    <a:pt x="539" y="582"/>
                  </a:cubicBezTo>
                  <a:cubicBezTo>
                    <a:pt x="540" y="579"/>
                    <a:pt x="540" y="575"/>
                    <a:pt x="539" y="573"/>
                  </a:cubicBezTo>
                  <a:cubicBezTo>
                    <a:pt x="515" y="528"/>
                    <a:pt x="517" y="454"/>
                    <a:pt x="519" y="374"/>
                  </a:cubicBezTo>
                  <a:cubicBezTo>
                    <a:pt x="523" y="263"/>
                    <a:pt x="527" y="135"/>
                    <a:pt x="456" y="62"/>
                  </a:cubicBezTo>
                  <a:cubicBezTo>
                    <a:pt x="415" y="20"/>
                    <a:pt x="358" y="0"/>
                    <a:pt x="279" y="0"/>
                  </a:cubicBezTo>
                  <a:cubicBezTo>
                    <a:pt x="220" y="0"/>
                    <a:pt x="172" y="19"/>
                    <a:pt x="137" y="56"/>
                  </a:cubicBezTo>
                  <a:cubicBezTo>
                    <a:pt x="58" y="140"/>
                    <a:pt x="70" y="302"/>
                    <a:pt x="78" y="422"/>
                  </a:cubicBezTo>
                  <a:cubicBezTo>
                    <a:pt x="81" y="475"/>
                    <a:pt x="85" y="542"/>
                    <a:pt x="74" y="548"/>
                  </a:cubicBezTo>
                  <a:cubicBezTo>
                    <a:pt x="74" y="549"/>
                    <a:pt x="74" y="549"/>
                    <a:pt x="74" y="549"/>
                  </a:cubicBezTo>
                  <a:cubicBezTo>
                    <a:pt x="27" y="569"/>
                    <a:pt x="0" y="614"/>
                    <a:pt x="0" y="677"/>
                  </a:cubicBezTo>
                  <a:cubicBezTo>
                    <a:pt x="0" y="683"/>
                    <a:pt x="5" y="689"/>
                    <a:pt x="11" y="689"/>
                  </a:cubicBezTo>
                  <a:close/>
                  <a:moveTo>
                    <a:pt x="230" y="462"/>
                  </a:moveTo>
                  <a:lnTo>
                    <a:pt x="230" y="462"/>
                  </a:lnTo>
                  <a:cubicBezTo>
                    <a:pt x="228" y="457"/>
                    <a:pt x="226" y="455"/>
                    <a:pt x="222" y="454"/>
                  </a:cubicBezTo>
                  <a:cubicBezTo>
                    <a:pt x="182" y="421"/>
                    <a:pt x="150" y="362"/>
                    <a:pt x="150" y="317"/>
                  </a:cubicBezTo>
                  <a:cubicBezTo>
                    <a:pt x="145" y="172"/>
                    <a:pt x="217" y="161"/>
                    <a:pt x="286" y="150"/>
                  </a:cubicBezTo>
                  <a:cubicBezTo>
                    <a:pt x="311" y="147"/>
                    <a:pt x="336" y="143"/>
                    <a:pt x="354" y="132"/>
                  </a:cubicBezTo>
                  <a:cubicBezTo>
                    <a:pt x="354" y="133"/>
                    <a:pt x="354" y="133"/>
                    <a:pt x="354" y="133"/>
                  </a:cubicBezTo>
                  <a:cubicBezTo>
                    <a:pt x="373" y="165"/>
                    <a:pt x="411" y="233"/>
                    <a:pt x="417" y="317"/>
                  </a:cubicBezTo>
                  <a:cubicBezTo>
                    <a:pt x="417" y="391"/>
                    <a:pt x="354" y="480"/>
                    <a:pt x="281" y="480"/>
                  </a:cubicBezTo>
                  <a:cubicBezTo>
                    <a:pt x="263" y="480"/>
                    <a:pt x="247" y="473"/>
                    <a:pt x="230" y="462"/>
                  </a:cubicBezTo>
                  <a:close/>
                  <a:moveTo>
                    <a:pt x="101" y="420"/>
                  </a:moveTo>
                  <a:lnTo>
                    <a:pt x="101" y="420"/>
                  </a:lnTo>
                  <a:cubicBezTo>
                    <a:pt x="94" y="306"/>
                    <a:pt x="82" y="148"/>
                    <a:pt x="154" y="71"/>
                  </a:cubicBezTo>
                  <a:cubicBezTo>
                    <a:pt x="184" y="40"/>
                    <a:pt x="225" y="24"/>
                    <a:pt x="279" y="24"/>
                  </a:cubicBezTo>
                  <a:cubicBezTo>
                    <a:pt x="352" y="24"/>
                    <a:pt x="404" y="42"/>
                    <a:pt x="438" y="78"/>
                  </a:cubicBezTo>
                  <a:cubicBezTo>
                    <a:pt x="503" y="144"/>
                    <a:pt x="500" y="266"/>
                    <a:pt x="497" y="374"/>
                  </a:cubicBezTo>
                  <a:cubicBezTo>
                    <a:pt x="495" y="443"/>
                    <a:pt x="492" y="507"/>
                    <a:pt x="508" y="555"/>
                  </a:cubicBezTo>
                  <a:cubicBezTo>
                    <a:pt x="486" y="543"/>
                    <a:pt x="460" y="536"/>
                    <a:pt x="430" y="536"/>
                  </a:cubicBezTo>
                  <a:cubicBezTo>
                    <a:pt x="372" y="536"/>
                    <a:pt x="372" y="536"/>
                    <a:pt x="372" y="536"/>
                  </a:cubicBezTo>
                  <a:cubicBezTo>
                    <a:pt x="372" y="466"/>
                    <a:pt x="372" y="466"/>
                    <a:pt x="372" y="466"/>
                  </a:cubicBezTo>
                  <a:cubicBezTo>
                    <a:pt x="413" y="428"/>
                    <a:pt x="441" y="369"/>
                    <a:pt x="441" y="317"/>
                  </a:cubicBezTo>
                  <a:lnTo>
                    <a:pt x="441" y="316"/>
                  </a:lnTo>
                  <a:cubicBezTo>
                    <a:pt x="435" y="226"/>
                    <a:pt x="395" y="156"/>
                    <a:pt x="375" y="121"/>
                  </a:cubicBezTo>
                  <a:cubicBezTo>
                    <a:pt x="372" y="116"/>
                    <a:pt x="370" y="112"/>
                    <a:pt x="367" y="109"/>
                  </a:cubicBezTo>
                  <a:cubicBezTo>
                    <a:pt x="366" y="106"/>
                    <a:pt x="362" y="104"/>
                    <a:pt x="359" y="103"/>
                  </a:cubicBezTo>
                  <a:cubicBezTo>
                    <a:pt x="355" y="103"/>
                    <a:pt x="351" y="104"/>
                    <a:pt x="349" y="107"/>
                  </a:cubicBezTo>
                  <a:cubicBezTo>
                    <a:pt x="336" y="119"/>
                    <a:pt x="311" y="123"/>
                    <a:pt x="282" y="127"/>
                  </a:cubicBezTo>
                  <a:cubicBezTo>
                    <a:pt x="213" y="138"/>
                    <a:pt x="119" y="151"/>
                    <a:pt x="127" y="322"/>
                  </a:cubicBezTo>
                  <a:cubicBezTo>
                    <a:pt x="127" y="322"/>
                    <a:pt x="127" y="322"/>
                    <a:pt x="127" y="323"/>
                  </a:cubicBezTo>
                  <a:cubicBezTo>
                    <a:pt x="130" y="374"/>
                    <a:pt x="164" y="437"/>
                    <a:pt x="209" y="473"/>
                  </a:cubicBezTo>
                  <a:cubicBezTo>
                    <a:pt x="209" y="536"/>
                    <a:pt x="209" y="536"/>
                    <a:pt x="209" y="536"/>
                  </a:cubicBezTo>
                  <a:cubicBezTo>
                    <a:pt x="138" y="536"/>
                    <a:pt x="138" y="536"/>
                    <a:pt x="138" y="536"/>
                  </a:cubicBezTo>
                  <a:cubicBezTo>
                    <a:pt x="126" y="536"/>
                    <a:pt x="113" y="538"/>
                    <a:pt x="102" y="540"/>
                  </a:cubicBezTo>
                  <a:cubicBezTo>
                    <a:pt x="107" y="516"/>
                    <a:pt x="105" y="477"/>
                    <a:pt x="101" y="420"/>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12" name="Freeform 79"/>
            <p:cNvSpPr>
              <a:spLocks noChangeArrowheads="1"/>
            </p:cNvSpPr>
            <p:nvPr/>
          </p:nvSpPr>
          <p:spPr bwMode="auto">
            <a:xfrm>
              <a:off x="1390650" y="1863819"/>
              <a:ext cx="903180" cy="1027568"/>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gr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53" presetClass="entr" presetSubtype="16"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5856065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9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6251446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3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50437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smtClean="0"/>
              <a:t>Name of Course</a:t>
            </a:r>
            <a:br>
              <a:rPr lang="en-US" dirty="0" smtClean="0"/>
            </a:br>
            <a:r>
              <a:rPr lang="en-US" sz="3600" dirty="0" smtClean="0"/>
              <a:t>Type of Training,</a:t>
            </a:r>
            <a:r>
              <a:rPr lang="en-US" sz="3600" baseline="0" dirty="0" smtClean="0"/>
              <a:t> Level ###</a:t>
            </a:r>
            <a:r>
              <a:rPr lang="en-US" sz="3600" dirty="0" smtClean="0"/>
              <a:t/>
            </a:r>
            <a:br>
              <a:rPr lang="en-US" sz="3600" dirty="0" smtClean="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Author</a:t>
            </a:r>
            <a:br>
              <a:rPr lang="en-US" dirty="0" smtClean="0"/>
            </a:br>
            <a:r>
              <a:rPr lang="en-US" dirty="0" smtClean="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11382407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SectionDivider_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371" name="Picture 58" descr="Picture 58"/>
          <p:cNvPicPr>
            <a:picLocks noChangeAspect="1"/>
          </p:cNvPicPr>
          <p:nvPr userDrawn="1"/>
        </p:nvPicPr>
        <p:blipFill>
          <a:blip r:embed="rId2">
            <a:alphaModFix amt="28000"/>
            <a:extLst/>
          </a:blip>
          <a:stretch>
            <a:fillRect/>
          </a:stretch>
        </p:blipFill>
        <p:spPr>
          <a:xfrm>
            <a:off x="0" y="0"/>
            <a:ext cx="12166600" cy="6858000"/>
          </a:xfrm>
          <a:prstGeom prst="rect">
            <a:avLst/>
          </a:prstGeom>
          <a:ln w="12700">
            <a:miter lim="400000"/>
          </a:ln>
        </p:spPr>
      </p:pic>
      <p:sp>
        <p:nvSpPr>
          <p:cNvPr id="372" name="Rectangle 95"/>
          <p:cNvSpPr/>
          <p:nvPr userDrawn="1"/>
        </p:nvSpPr>
        <p:spPr>
          <a:xfrm>
            <a:off x="0"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cs typeface="Calibri"/>
              <a:sym typeface="Calibri"/>
            </a:endParaRPr>
          </a:p>
        </p:txBody>
      </p:sp>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grpSp>
      <p:sp>
        <p:nvSpPr>
          <p:cNvPr id="3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0" name="Title 1"/>
          <p:cNvSpPr>
            <a:spLocks noGrp="1"/>
          </p:cNvSpPr>
          <p:nvPr>
            <p:ph type="title" hasCustomPrompt="1"/>
          </p:nvPr>
        </p:nvSpPr>
        <p:spPr>
          <a:xfrm>
            <a:off x="946405" y="86960"/>
            <a:ext cx="8713814" cy="1313174"/>
          </a:xfrm>
        </p:spPr>
        <p:txBody>
          <a:bodyPr lIns="91440" tIns="45720" rIns="91440" bIns="45720" anchor="ctr">
            <a:normAutofit/>
          </a:bodyPr>
          <a:lstStyle>
            <a:lvl1pPr>
              <a:defRPr sz="4000">
                <a:solidFill>
                  <a:srgbClr val="FFFFFF"/>
                </a:solidFill>
              </a:defRPr>
            </a:lvl1pPr>
          </a:lstStyle>
          <a:p>
            <a:r>
              <a:rPr lang="en-US" dirty="0" smtClean="0"/>
              <a:t>Section Title Text</a:t>
            </a:r>
            <a:endParaRPr lang="en-US" dirty="0"/>
          </a:p>
        </p:txBody>
      </p:sp>
      <p:sp>
        <p:nvSpPr>
          <p:cNvPr id="21"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FFFFFF"/>
                </a:solidFill>
              </a:rPr>
              <a:pPr/>
              <a:t>‹#›</a:t>
            </a:fld>
            <a:endParaRPr lang="en-US" dirty="0">
              <a:solidFill>
                <a:srgbClr val="FFFFFF"/>
              </a:solidFill>
            </a:endParaRPr>
          </a:p>
        </p:txBody>
      </p:sp>
      <p:sp>
        <p:nvSpPr>
          <p:cNvPr id="23" name="Content Placeholder"/>
          <p:cNvSpPr>
            <a:spLocks noGrp="1"/>
          </p:cNvSpPr>
          <p:nvPr>
            <p:ph idx="1" hasCustomPrompt="1"/>
          </p:nvPr>
        </p:nvSpPr>
        <p:spPr>
          <a:xfrm>
            <a:off x="605790" y="1349758"/>
            <a:ext cx="5080115" cy="5235505"/>
          </a:xfrm>
        </p:spPr>
        <p:txBody>
          <a:bodyPr/>
          <a:lstStyle>
            <a:lvl1pPr>
              <a:buSzPct val="80000"/>
              <a:defRPr sz="3200">
                <a:solidFill>
                  <a:srgbClr val="FFFFFF"/>
                </a:solidFill>
              </a:defRPr>
            </a:lvl1pPr>
            <a:lvl2pPr>
              <a:defRPr sz="2400"/>
            </a:lvl2pPr>
            <a:lvl3pPr>
              <a:defRPr/>
            </a:lvl3pPr>
            <a:lvl4pPr>
              <a:defRPr/>
            </a:lvl4pPr>
            <a:lvl5pPr>
              <a:defRPr/>
            </a:lvl5pPr>
          </a:lstStyle>
          <a:p>
            <a:pPr lvl="0"/>
            <a:r>
              <a:rPr lang="en-US" dirty="0" smtClean="0"/>
              <a:t>First level 24 </a:t>
            </a:r>
            <a:r>
              <a:rPr lang="en-US" dirty="0" err="1" smtClean="0"/>
              <a:t>pt</a:t>
            </a:r>
            <a:endParaRPr lang="en-US" dirty="0" smtClean="0"/>
          </a:p>
        </p:txBody>
      </p:sp>
    </p:spTree>
    <p:extLst>
      <p:ext uri="{BB962C8B-B14F-4D97-AF65-F5344CB8AC3E}">
        <p14:creationId xmlns:p14="http://schemas.microsoft.com/office/powerpoint/2010/main" val="3440041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VideoDivider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8"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Video Title Text</a:t>
            </a:r>
            <a:endParaRPr lang="en-US" dirty="0"/>
          </a:p>
        </p:txBody>
      </p:sp>
      <p:sp>
        <p:nvSpPr>
          <p:cNvPr id="17" name="Content Placeholder"/>
          <p:cNvSpPr>
            <a:spLocks noGrp="1"/>
          </p:cNvSpPr>
          <p:nvPr>
            <p:ph idx="1" hasCustomPrompt="1"/>
          </p:nvPr>
        </p:nvSpPr>
        <p:spPr>
          <a:xfrm>
            <a:off x="6233024" y="3149153"/>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11"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solidFill>
                  <a:srgbClr val="FFFFFF"/>
                </a:solidFill>
              </a:rPr>
              <a:pPr/>
              <a:t>‹#›</a:t>
            </a:fld>
            <a:endParaRPr lang="en-US" dirty="0">
              <a:solidFill>
                <a:srgbClr val="FFFFFF"/>
              </a:solidFill>
            </a:endParaRPr>
          </a:p>
        </p:txBody>
      </p:sp>
      <p:pic>
        <p:nvPicPr>
          <p:cNvPr id="6" name="Picture 2" descr="Film, Cinema, Movie, Vide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8346" y="1918194"/>
            <a:ext cx="498157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48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p:cTn id="12"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AudioDivider_Slide">
    <p:bg>
      <p:bgPr>
        <a:gradFill>
          <a:gsLst>
            <a:gs pos="0">
              <a:srgbClr val="425569"/>
            </a:gs>
            <a:gs pos="100000">
              <a:srgbClr val="3470E9"/>
            </a:gs>
          </a:gsLst>
          <a:lin ang="2700000" scaled="0"/>
        </a:gradFill>
        <a:effectLst/>
      </p:bgPr>
    </p:bg>
    <p:spTree>
      <p:nvGrpSpPr>
        <p:cNvPr id="1" name=""/>
        <p:cNvGrpSpPr/>
        <p:nvPr/>
      </p:nvGrpSpPr>
      <p:grpSpPr>
        <a:xfrm>
          <a:off x="0" y="0"/>
          <a:ext cx="0" cy="0"/>
          <a:chOff x="0" y="0"/>
          <a:chExt cx="0" cy="0"/>
        </a:xfrm>
      </p:grpSpPr>
      <p:sp>
        <p:nvSpPr>
          <p:cNvPr id="4"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solidFill>
                  <a:srgbClr val="FFFFFF"/>
                </a:solidFill>
              </a:rPr>
              <a:pPr/>
              <a:t>‹#›</a:t>
            </a:fld>
            <a:endParaRPr lang="en-US" dirty="0">
              <a:solidFill>
                <a:srgbClr val="FFFFFF"/>
              </a:solidFill>
            </a:endParaRPr>
          </a:p>
        </p:txBody>
      </p:sp>
      <p:sp>
        <p:nvSpPr>
          <p:cNvPr id="5"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Audio Title Text</a:t>
            </a:r>
            <a:endParaRPr lang="en-US" dirty="0"/>
          </a:p>
        </p:txBody>
      </p:sp>
      <p:sp>
        <p:nvSpPr>
          <p:cNvPr id="6" name="Content Placeholder"/>
          <p:cNvSpPr>
            <a:spLocks noGrp="1"/>
          </p:cNvSpPr>
          <p:nvPr>
            <p:ph idx="1" hasCustomPrompt="1"/>
          </p:nvPr>
        </p:nvSpPr>
        <p:spPr>
          <a:xfrm>
            <a:off x="5792757" y="2868685"/>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grpSp>
        <p:nvGrpSpPr>
          <p:cNvPr id="9" name="Group 8"/>
          <p:cNvGrpSpPr/>
          <p:nvPr userDrawn="1"/>
        </p:nvGrpSpPr>
        <p:grpSpPr>
          <a:xfrm>
            <a:off x="960017" y="2874158"/>
            <a:ext cx="2823883" cy="1515520"/>
            <a:chOff x="1062318" y="1640541"/>
            <a:chExt cx="2823883" cy="1515520"/>
          </a:xfrm>
        </p:grpSpPr>
        <p:sp>
          <p:nvSpPr>
            <p:cNvPr id="10" name="Rounded Rectangle 9"/>
            <p:cNvSpPr/>
            <p:nvPr/>
          </p:nvSpPr>
          <p:spPr>
            <a:xfrm>
              <a:off x="1062318" y="1640541"/>
              <a:ext cx="2823883" cy="15155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Freeform 76"/>
            <p:cNvSpPr>
              <a:spLocks noChangeArrowheads="1"/>
            </p:cNvSpPr>
            <p:nvPr/>
          </p:nvSpPr>
          <p:spPr bwMode="auto">
            <a:xfrm>
              <a:off x="2561197" y="1910510"/>
              <a:ext cx="827461" cy="1000525"/>
            </a:xfrm>
            <a:custGeom>
              <a:avLst/>
              <a:gdLst>
                <a:gd name="T0" fmla="*/ 4635 w 576"/>
                <a:gd name="T1" fmla="*/ 290196 h 695"/>
                <a:gd name="T2" fmla="*/ 4635 w 576"/>
                <a:gd name="T3" fmla="*/ 290196 h 695"/>
                <a:gd name="T4" fmla="*/ 9691 w 576"/>
                <a:gd name="T5" fmla="*/ 285142 h 695"/>
                <a:gd name="T6" fmla="*/ 58147 w 576"/>
                <a:gd name="T7" fmla="*/ 235863 h 695"/>
                <a:gd name="T8" fmla="*/ 93119 w 576"/>
                <a:gd name="T9" fmla="*/ 235863 h 695"/>
                <a:gd name="T10" fmla="*/ 97754 w 576"/>
                <a:gd name="T11" fmla="*/ 230809 h 695"/>
                <a:gd name="T12" fmla="*/ 97754 w 576"/>
                <a:gd name="T13" fmla="*/ 206380 h 695"/>
                <a:gd name="T14" fmla="*/ 118401 w 576"/>
                <a:gd name="T15" fmla="*/ 212277 h 695"/>
                <a:gd name="T16" fmla="*/ 147053 w 576"/>
                <a:gd name="T17" fmla="*/ 203011 h 695"/>
                <a:gd name="T18" fmla="*/ 147053 w 576"/>
                <a:gd name="T19" fmla="*/ 230809 h 695"/>
                <a:gd name="T20" fmla="*/ 151688 w 576"/>
                <a:gd name="T21" fmla="*/ 235863 h 695"/>
                <a:gd name="T22" fmla="*/ 181182 w 576"/>
                <a:gd name="T23" fmla="*/ 235863 h 695"/>
                <a:gd name="T24" fmla="*/ 232588 w 576"/>
                <a:gd name="T25" fmla="*/ 286826 h 695"/>
                <a:gd name="T26" fmla="*/ 237222 w 576"/>
                <a:gd name="T27" fmla="*/ 292302 h 695"/>
                <a:gd name="T28" fmla="*/ 242279 w 576"/>
                <a:gd name="T29" fmla="*/ 286826 h 695"/>
                <a:gd name="T30" fmla="*/ 227110 w 576"/>
                <a:gd name="T31" fmla="*/ 245129 h 695"/>
                <a:gd name="T32" fmla="*/ 227110 w 576"/>
                <a:gd name="T33" fmla="*/ 241339 h 695"/>
                <a:gd name="T34" fmla="*/ 218683 w 576"/>
                <a:gd name="T35" fmla="*/ 157523 h 695"/>
                <a:gd name="T36" fmla="*/ 192138 w 576"/>
                <a:gd name="T37" fmla="*/ 26113 h 695"/>
                <a:gd name="T38" fmla="*/ 117558 w 576"/>
                <a:gd name="T39" fmla="*/ 0 h 695"/>
                <a:gd name="T40" fmla="*/ 57726 w 576"/>
                <a:gd name="T41" fmla="*/ 23586 h 695"/>
                <a:gd name="T42" fmla="*/ 32866 w 576"/>
                <a:gd name="T43" fmla="*/ 177740 h 695"/>
                <a:gd name="T44" fmla="*/ 31180 w 576"/>
                <a:gd name="T45" fmla="*/ 230809 h 695"/>
                <a:gd name="T46" fmla="*/ 31180 w 576"/>
                <a:gd name="T47" fmla="*/ 231230 h 695"/>
                <a:gd name="T48" fmla="*/ 0 w 576"/>
                <a:gd name="T49" fmla="*/ 285142 h 695"/>
                <a:gd name="T50" fmla="*/ 4635 w 576"/>
                <a:gd name="T51" fmla="*/ 290196 h 695"/>
                <a:gd name="T52" fmla="*/ 96911 w 576"/>
                <a:gd name="T53" fmla="*/ 194587 h 695"/>
                <a:gd name="T54" fmla="*/ 96911 w 576"/>
                <a:gd name="T55" fmla="*/ 194587 h 695"/>
                <a:gd name="T56" fmla="*/ 93541 w 576"/>
                <a:gd name="T57" fmla="*/ 191218 h 695"/>
                <a:gd name="T58" fmla="*/ 63203 w 576"/>
                <a:gd name="T59" fmla="*/ 133515 h 695"/>
                <a:gd name="T60" fmla="*/ 63203 w 576"/>
                <a:gd name="T61" fmla="*/ 133515 h 695"/>
                <a:gd name="T62" fmla="*/ 120507 w 576"/>
                <a:gd name="T63" fmla="*/ 63178 h 695"/>
                <a:gd name="T64" fmla="*/ 149159 w 576"/>
                <a:gd name="T65" fmla="*/ 55596 h 695"/>
                <a:gd name="T66" fmla="*/ 149159 w 576"/>
                <a:gd name="T67" fmla="*/ 56017 h 695"/>
                <a:gd name="T68" fmla="*/ 175705 w 576"/>
                <a:gd name="T69" fmla="*/ 133515 h 695"/>
                <a:gd name="T70" fmla="*/ 118401 w 576"/>
                <a:gd name="T71" fmla="*/ 202168 h 695"/>
                <a:gd name="T72" fmla="*/ 96911 w 576"/>
                <a:gd name="T73" fmla="*/ 194587 h 695"/>
                <a:gd name="T74" fmla="*/ 42557 w 576"/>
                <a:gd name="T75" fmla="*/ 176897 h 695"/>
                <a:gd name="T76" fmla="*/ 42557 w 576"/>
                <a:gd name="T77" fmla="*/ 176897 h 695"/>
                <a:gd name="T78" fmla="*/ 64889 w 576"/>
                <a:gd name="T79" fmla="*/ 29904 h 695"/>
                <a:gd name="T80" fmla="*/ 117558 w 576"/>
                <a:gd name="T81" fmla="*/ 10108 h 695"/>
                <a:gd name="T82" fmla="*/ 184553 w 576"/>
                <a:gd name="T83" fmla="*/ 32852 h 695"/>
                <a:gd name="T84" fmla="*/ 209413 w 576"/>
                <a:gd name="T85" fmla="*/ 157523 h 695"/>
                <a:gd name="T86" fmla="*/ 214048 w 576"/>
                <a:gd name="T87" fmla="*/ 233757 h 695"/>
                <a:gd name="T88" fmla="*/ 181182 w 576"/>
                <a:gd name="T89" fmla="*/ 225755 h 695"/>
                <a:gd name="T90" fmla="*/ 156744 w 576"/>
                <a:gd name="T91" fmla="*/ 225755 h 695"/>
                <a:gd name="T92" fmla="*/ 156744 w 576"/>
                <a:gd name="T93" fmla="*/ 196272 h 695"/>
                <a:gd name="T94" fmla="*/ 156744 w 576"/>
                <a:gd name="T95" fmla="*/ 196272 h 695"/>
                <a:gd name="T96" fmla="*/ 185817 w 576"/>
                <a:gd name="T97" fmla="*/ 133515 h 695"/>
                <a:gd name="T98" fmla="*/ 185817 w 576"/>
                <a:gd name="T99" fmla="*/ 133515 h 695"/>
                <a:gd name="T100" fmla="*/ 185817 w 576"/>
                <a:gd name="T101" fmla="*/ 133094 h 695"/>
                <a:gd name="T102" fmla="*/ 158008 w 576"/>
                <a:gd name="T103" fmla="*/ 50963 h 695"/>
                <a:gd name="T104" fmla="*/ 154637 w 576"/>
                <a:gd name="T105" fmla="*/ 45909 h 695"/>
                <a:gd name="T106" fmla="*/ 151266 w 576"/>
                <a:gd name="T107" fmla="*/ 43382 h 695"/>
                <a:gd name="T108" fmla="*/ 147053 w 576"/>
                <a:gd name="T109" fmla="*/ 45067 h 695"/>
                <a:gd name="T110" fmla="*/ 118822 w 576"/>
                <a:gd name="T111" fmla="*/ 53490 h 695"/>
                <a:gd name="T112" fmla="*/ 53512 w 576"/>
                <a:gd name="T113" fmla="*/ 135621 h 695"/>
                <a:gd name="T114" fmla="*/ 53512 w 576"/>
                <a:gd name="T115" fmla="*/ 136042 h 695"/>
                <a:gd name="T116" fmla="*/ 88063 w 576"/>
                <a:gd name="T117" fmla="*/ 199220 h 695"/>
                <a:gd name="T118" fmla="*/ 88063 w 576"/>
                <a:gd name="T119" fmla="*/ 225755 h 695"/>
                <a:gd name="T120" fmla="*/ 58147 w 576"/>
                <a:gd name="T121" fmla="*/ 225755 h 695"/>
                <a:gd name="T122" fmla="*/ 42978 w 576"/>
                <a:gd name="T123" fmla="*/ 227439 h 695"/>
                <a:gd name="T124" fmla="*/ 42557 w 576"/>
                <a:gd name="T125" fmla="*/ 176897 h 6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76" h="695">
                  <a:moveTo>
                    <a:pt x="11" y="689"/>
                  </a:moveTo>
                  <a:lnTo>
                    <a:pt x="11" y="689"/>
                  </a:lnTo>
                  <a:cubicBezTo>
                    <a:pt x="18" y="689"/>
                    <a:pt x="23" y="683"/>
                    <a:pt x="23" y="677"/>
                  </a:cubicBezTo>
                  <a:cubicBezTo>
                    <a:pt x="23" y="602"/>
                    <a:pt x="66" y="560"/>
                    <a:pt x="138" y="560"/>
                  </a:cubicBezTo>
                  <a:cubicBezTo>
                    <a:pt x="221" y="560"/>
                    <a:pt x="221" y="560"/>
                    <a:pt x="221" y="560"/>
                  </a:cubicBezTo>
                  <a:cubicBezTo>
                    <a:pt x="227" y="560"/>
                    <a:pt x="232" y="554"/>
                    <a:pt x="232" y="548"/>
                  </a:cubicBezTo>
                  <a:cubicBezTo>
                    <a:pt x="232" y="490"/>
                    <a:pt x="232" y="490"/>
                    <a:pt x="232" y="490"/>
                  </a:cubicBezTo>
                  <a:cubicBezTo>
                    <a:pt x="248" y="498"/>
                    <a:pt x="264" y="504"/>
                    <a:pt x="281" y="504"/>
                  </a:cubicBezTo>
                  <a:cubicBezTo>
                    <a:pt x="305" y="504"/>
                    <a:pt x="328" y="496"/>
                    <a:pt x="349" y="482"/>
                  </a:cubicBezTo>
                  <a:cubicBezTo>
                    <a:pt x="349" y="548"/>
                    <a:pt x="349" y="548"/>
                    <a:pt x="349" y="548"/>
                  </a:cubicBezTo>
                  <a:cubicBezTo>
                    <a:pt x="349" y="554"/>
                    <a:pt x="354" y="560"/>
                    <a:pt x="360" y="560"/>
                  </a:cubicBezTo>
                  <a:cubicBezTo>
                    <a:pt x="430" y="560"/>
                    <a:pt x="430" y="560"/>
                    <a:pt x="430" y="560"/>
                  </a:cubicBezTo>
                  <a:cubicBezTo>
                    <a:pt x="504" y="560"/>
                    <a:pt x="552" y="607"/>
                    <a:pt x="552" y="681"/>
                  </a:cubicBezTo>
                  <a:cubicBezTo>
                    <a:pt x="552" y="689"/>
                    <a:pt x="557" y="694"/>
                    <a:pt x="563" y="694"/>
                  </a:cubicBezTo>
                  <a:cubicBezTo>
                    <a:pt x="569" y="694"/>
                    <a:pt x="575" y="689"/>
                    <a:pt x="575" y="681"/>
                  </a:cubicBezTo>
                  <a:cubicBezTo>
                    <a:pt x="575" y="641"/>
                    <a:pt x="562" y="607"/>
                    <a:pt x="539" y="582"/>
                  </a:cubicBezTo>
                  <a:cubicBezTo>
                    <a:pt x="540" y="579"/>
                    <a:pt x="540" y="575"/>
                    <a:pt x="539" y="573"/>
                  </a:cubicBezTo>
                  <a:cubicBezTo>
                    <a:pt x="515" y="528"/>
                    <a:pt x="517" y="454"/>
                    <a:pt x="519" y="374"/>
                  </a:cubicBezTo>
                  <a:cubicBezTo>
                    <a:pt x="523" y="263"/>
                    <a:pt x="527" y="135"/>
                    <a:pt x="456" y="62"/>
                  </a:cubicBezTo>
                  <a:cubicBezTo>
                    <a:pt x="415" y="20"/>
                    <a:pt x="358" y="0"/>
                    <a:pt x="279" y="0"/>
                  </a:cubicBezTo>
                  <a:cubicBezTo>
                    <a:pt x="220" y="0"/>
                    <a:pt x="172" y="19"/>
                    <a:pt x="137" y="56"/>
                  </a:cubicBezTo>
                  <a:cubicBezTo>
                    <a:pt x="58" y="140"/>
                    <a:pt x="70" y="302"/>
                    <a:pt x="78" y="422"/>
                  </a:cubicBezTo>
                  <a:cubicBezTo>
                    <a:pt x="81" y="475"/>
                    <a:pt x="85" y="542"/>
                    <a:pt x="74" y="548"/>
                  </a:cubicBezTo>
                  <a:cubicBezTo>
                    <a:pt x="74" y="549"/>
                    <a:pt x="74" y="549"/>
                    <a:pt x="74" y="549"/>
                  </a:cubicBezTo>
                  <a:cubicBezTo>
                    <a:pt x="27" y="569"/>
                    <a:pt x="0" y="614"/>
                    <a:pt x="0" y="677"/>
                  </a:cubicBezTo>
                  <a:cubicBezTo>
                    <a:pt x="0" y="683"/>
                    <a:pt x="5" y="689"/>
                    <a:pt x="11" y="689"/>
                  </a:cubicBezTo>
                  <a:close/>
                  <a:moveTo>
                    <a:pt x="230" y="462"/>
                  </a:moveTo>
                  <a:lnTo>
                    <a:pt x="230" y="462"/>
                  </a:lnTo>
                  <a:cubicBezTo>
                    <a:pt x="228" y="457"/>
                    <a:pt x="226" y="455"/>
                    <a:pt x="222" y="454"/>
                  </a:cubicBezTo>
                  <a:cubicBezTo>
                    <a:pt x="182" y="421"/>
                    <a:pt x="150" y="362"/>
                    <a:pt x="150" y="317"/>
                  </a:cubicBezTo>
                  <a:cubicBezTo>
                    <a:pt x="145" y="172"/>
                    <a:pt x="217" y="161"/>
                    <a:pt x="286" y="150"/>
                  </a:cubicBezTo>
                  <a:cubicBezTo>
                    <a:pt x="311" y="147"/>
                    <a:pt x="336" y="143"/>
                    <a:pt x="354" y="132"/>
                  </a:cubicBezTo>
                  <a:cubicBezTo>
                    <a:pt x="354" y="133"/>
                    <a:pt x="354" y="133"/>
                    <a:pt x="354" y="133"/>
                  </a:cubicBezTo>
                  <a:cubicBezTo>
                    <a:pt x="373" y="165"/>
                    <a:pt x="411" y="233"/>
                    <a:pt x="417" y="317"/>
                  </a:cubicBezTo>
                  <a:cubicBezTo>
                    <a:pt x="417" y="391"/>
                    <a:pt x="354" y="480"/>
                    <a:pt x="281" y="480"/>
                  </a:cubicBezTo>
                  <a:cubicBezTo>
                    <a:pt x="263" y="480"/>
                    <a:pt x="247" y="473"/>
                    <a:pt x="230" y="462"/>
                  </a:cubicBezTo>
                  <a:close/>
                  <a:moveTo>
                    <a:pt x="101" y="420"/>
                  </a:moveTo>
                  <a:lnTo>
                    <a:pt x="101" y="420"/>
                  </a:lnTo>
                  <a:cubicBezTo>
                    <a:pt x="94" y="306"/>
                    <a:pt x="82" y="148"/>
                    <a:pt x="154" y="71"/>
                  </a:cubicBezTo>
                  <a:cubicBezTo>
                    <a:pt x="184" y="40"/>
                    <a:pt x="225" y="24"/>
                    <a:pt x="279" y="24"/>
                  </a:cubicBezTo>
                  <a:cubicBezTo>
                    <a:pt x="352" y="24"/>
                    <a:pt x="404" y="42"/>
                    <a:pt x="438" y="78"/>
                  </a:cubicBezTo>
                  <a:cubicBezTo>
                    <a:pt x="503" y="144"/>
                    <a:pt x="500" y="266"/>
                    <a:pt x="497" y="374"/>
                  </a:cubicBezTo>
                  <a:cubicBezTo>
                    <a:pt x="495" y="443"/>
                    <a:pt x="492" y="507"/>
                    <a:pt x="508" y="555"/>
                  </a:cubicBezTo>
                  <a:cubicBezTo>
                    <a:pt x="486" y="543"/>
                    <a:pt x="460" y="536"/>
                    <a:pt x="430" y="536"/>
                  </a:cubicBezTo>
                  <a:cubicBezTo>
                    <a:pt x="372" y="536"/>
                    <a:pt x="372" y="536"/>
                    <a:pt x="372" y="536"/>
                  </a:cubicBezTo>
                  <a:cubicBezTo>
                    <a:pt x="372" y="466"/>
                    <a:pt x="372" y="466"/>
                    <a:pt x="372" y="466"/>
                  </a:cubicBezTo>
                  <a:cubicBezTo>
                    <a:pt x="413" y="428"/>
                    <a:pt x="441" y="369"/>
                    <a:pt x="441" y="317"/>
                  </a:cubicBezTo>
                  <a:lnTo>
                    <a:pt x="441" y="316"/>
                  </a:lnTo>
                  <a:cubicBezTo>
                    <a:pt x="435" y="226"/>
                    <a:pt x="395" y="156"/>
                    <a:pt x="375" y="121"/>
                  </a:cubicBezTo>
                  <a:cubicBezTo>
                    <a:pt x="372" y="116"/>
                    <a:pt x="370" y="112"/>
                    <a:pt x="367" y="109"/>
                  </a:cubicBezTo>
                  <a:cubicBezTo>
                    <a:pt x="366" y="106"/>
                    <a:pt x="362" y="104"/>
                    <a:pt x="359" y="103"/>
                  </a:cubicBezTo>
                  <a:cubicBezTo>
                    <a:pt x="355" y="103"/>
                    <a:pt x="351" y="104"/>
                    <a:pt x="349" y="107"/>
                  </a:cubicBezTo>
                  <a:cubicBezTo>
                    <a:pt x="336" y="119"/>
                    <a:pt x="311" y="123"/>
                    <a:pt x="282" y="127"/>
                  </a:cubicBezTo>
                  <a:cubicBezTo>
                    <a:pt x="213" y="138"/>
                    <a:pt x="119" y="151"/>
                    <a:pt x="127" y="322"/>
                  </a:cubicBezTo>
                  <a:cubicBezTo>
                    <a:pt x="127" y="322"/>
                    <a:pt x="127" y="322"/>
                    <a:pt x="127" y="323"/>
                  </a:cubicBezTo>
                  <a:cubicBezTo>
                    <a:pt x="130" y="374"/>
                    <a:pt x="164" y="437"/>
                    <a:pt x="209" y="473"/>
                  </a:cubicBezTo>
                  <a:cubicBezTo>
                    <a:pt x="209" y="536"/>
                    <a:pt x="209" y="536"/>
                    <a:pt x="209" y="536"/>
                  </a:cubicBezTo>
                  <a:cubicBezTo>
                    <a:pt x="138" y="536"/>
                    <a:pt x="138" y="536"/>
                    <a:pt x="138" y="536"/>
                  </a:cubicBezTo>
                  <a:cubicBezTo>
                    <a:pt x="126" y="536"/>
                    <a:pt x="113" y="538"/>
                    <a:pt x="102" y="540"/>
                  </a:cubicBezTo>
                  <a:cubicBezTo>
                    <a:pt x="107" y="516"/>
                    <a:pt x="105" y="477"/>
                    <a:pt x="101" y="420"/>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rgbClr val="212E35"/>
                </a:solidFill>
              </a:endParaRPr>
            </a:p>
          </p:txBody>
        </p:sp>
        <p:sp>
          <p:nvSpPr>
            <p:cNvPr id="12" name="Freeform 79"/>
            <p:cNvSpPr>
              <a:spLocks noChangeArrowheads="1"/>
            </p:cNvSpPr>
            <p:nvPr/>
          </p:nvSpPr>
          <p:spPr bwMode="auto">
            <a:xfrm>
              <a:off x="1390650" y="1863819"/>
              <a:ext cx="903180" cy="1027568"/>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rgbClr val="212E35"/>
                </a:solidFill>
              </a:endParaRPr>
            </a:p>
          </p:txBody>
        </p:sp>
      </p:grpSp>
    </p:spTree>
    <p:extLst>
      <p:ext uri="{BB962C8B-B14F-4D97-AF65-F5344CB8AC3E}">
        <p14:creationId xmlns:p14="http://schemas.microsoft.com/office/powerpoint/2010/main" val="93338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53" presetClass="entr" presetSubtype="16"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QuickQuizDivider_Slide">
    <p:bg>
      <p:bgPr>
        <a:gradFill>
          <a:gsLst>
            <a:gs pos="0">
              <a:srgbClr val="3470E9"/>
            </a:gs>
            <a:gs pos="37000">
              <a:srgbClr val="0C90EA"/>
            </a:gs>
            <a:gs pos="100000">
              <a:srgbClr val="231CA5"/>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0" name="Title 1"/>
          <p:cNvSpPr>
            <a:spLocks noGrp="1"/>
          </p:cNvSpPr>
          <p:nvPr>
            <p:ph type="title" hasCustomPrompt="1"/>
          </p:nvPr>
        </p:nvSpPr>
        <p:spPr>
          <a:xfrm>
            <a:off x="2645868" y="904016"/>
            <a:ext cx="8713814" cy="1313174"/>
          </a:xfrm>
        </p:spPr>
        <p:txBody>
          <a:bodyPr lIns="91440" tIns="45720" rIns="91440" bIns="45720" anchor="ctr">
            <a:normAutofit/>
          </a:bodyPr>
          <a:lstStyle>
            <a:lvl1pPr>
              <a:defRPr sz="4000">
                <a:solidFill>
                  <a:srgbClr val="FFFFFF"/>
                </a:solidFill>
              </a:defRPr>
            </a:lvl1pPr>
          </a:lstStyle>
          <a:p>
            <a:r>
              <a:rPr lang="en-US" dirty="0" smtClean="0"/>
              <a:t>Quick Quiz #</a:t>
            </a:r>
            <a:endParaRPr lang="en-US" dirty="0"/>
          </a:p>
        </p:txBody>
      </p:sp>
      <p:sp>
        <p:nvSpPr>
          <p:cNvPr id="31" name="Content Placeholder"/>
          <p:cNvSpPr>
            <a:spLocks noGrp="1"/>
          </p:cNvSpPr>
          <p:nvPr>
            <p:ph idx="1" hasCustomPrompt="1"/>
          </p:nvPr>
        </p:nvSpPr>
        <p:spPr>
          <a:xfrm>
            <a:off x="2688899" y="2377218"/>
            <a:ext cx="7347985"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354654558"/>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ingleQuote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 name="Slide Number"/>
          <p:cNvSpPr txBox="1">
            <a:spLocks/>
          </p:cNvSpPr>
          <p:nvPr userDrawn="1"/>
        </p:nvSpPr>
        <p:spPr>
          <a:xfrm>
            <a:off x="231632" y="6403998"/>
            <a:ext cx="259043" cy="261610"/>
          </a:xfrm>
          <a:prstGeom prst="rect">
            <a:avLst/>
          </a:prstGeom>
        </p:spPr>
        <p:txBody>
          <a:bodyPr wrap="none" anchor="ctr"/>
          <a:lstStyle>
            <a:defPPr>
              <a:defRPr lang="en-US"/>
            </a:defPPr>
            <a:lvl1pPr marL="0" algn="l" defTabSz="914377" rtl="0" eaLnBrk="1" latinLnBrk="0" hangingPunct="1">
              <a:defRPr sz="11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2C84D205-261D-4C5B-9652-CCAC3F23D0BE}"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200430995"/>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22 pt tex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sz="2200"/>
            </a:lvl1pPr>
            <a:lvl2pPr>
              <a:defRPr sz="2200"/>
            </a:lvl2pPr>
            <a:lvl3pPr>
              <a:defRPr/>
            </a:lvl3pPr>
            <a:lvl4pPr>
              <a:defRPr/>
            </a:lvl4pPr>
            <a:lvl5pPr>
              <a:defRPr/>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387649773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ickQuizDivider_Slide">
    <p:bg>
      <p:bgPr>
        <a:gradFill>
          <a:gsLst>
            <a:gs pos="0">
              <a:srgbClr val="3470E9"/>
            </a:gs>
            <a:gs pos="37000">
              <a:srgbClr val="0C90EA"/>
            </a:gs>
            <a:gs pos="100000">
              <a:srgbClr val="231CA5"/>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30" name="Title 1"/>
          <p:cNvSpPr>
            <a:spLocks noGrp="1"/>
          </p:cNvSpPr>
          <p:nvPr>
            <p:ph type="title" hasCustomPrompt="1"/>
          </p:nvPr>
        </p:nvSpPr>
        <p:spPr>
          <a:xfrm>
            <a:off x="2645868" y="904016"/>
            <a:ext cx="8713814" cy="1313174"/>
          </a:xfrm>
        </p:spPr>
        <p:txBody>
          <a:bodyPr lIns="91440" tIns="45720" rIns="91440" bIns="45720" anchor="ctr">
            <a:normAutofit/>
          </a:bodyPr>
          <a:lstStyle>
            <a:lvl1pPr>
              <a:defRPr sz="4000">
                <a:solidFill>
                  <a:srgbClr val="FFFFFF"/>
                </a:solidFill>
              </a:defRPr>
            </a:lvl1pPr>
          </a:lstStyle>
          <a:p>
            <a:r>
              <a:rPr lang="en-US" dirty="0" smtClean="0"/>
              <a:t>Quick Quiz #</a:t>
            </a:r>
            <a:endParaRPr lang="en-US" dirty="0"/>
          </a:p>
        </p:txBody>
      </p:sp>
      <p:sp>
        <p:nvSpPr>
          <p:cNvPr id="31" name="Content Placeholder"/>
          <p:cNvSpPr>
            <a:spLocks noGrp="1"/>
          </p:cNvSpPr>
          <p:nvPr>
            <p:ph idx="1" hasCustomPrompt="1"/>
          </p:nvPr>
        </p:nvSpPr>
        <p:spPr>
          <a:xfrm>
            <a:off x="2688899" y="2377218"/>
            <a:ext cx="7347985"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ext Placeholder 2"/>
          <p:cNvSpPr>
            <a:spLocks noGrp="1"/>
          </p:cNvSpPr>
          <p:nvPr>
            <p:ph idx="1" hasCustomPrompt="1"/>
          </p:nvPr>
        </p:nvSpPr>
        <p:spPr>
          <a:xfrm>
            <a:off x="946786" y="1728000"/>
            <a:ext cx="10311765" cy="4452138"/>
          </a:xfrm>
          <a:prstGeom prst="rect">
            <a:avLst/>
          </a:prstGeom>
        </p:spPr>
        <p:txBody>
          <a:bodyPr vert="horz" lIns="91440" tIns="45720" rIns="91440" bIns="45720" rtlCol="0">
            <a:noAutofit/>
          </a:bodyPr>
          <a:lstStyle>
            <a:lvl1pPr>
              <a:defRPr sz="2200"/>
            </a:lvl1pPr>
            <a:lvl2pPr>
              <a:defRPr sz="2200"/>
            </a:lvl2pPr>
          </a:lstStyle>
          <a:p>
            <a:pPr lvl="0"/>
            <a:r>
              <a:rPr lang="en-US" dirty="0" smtClean="0"/>
              <a:t>Click to edit Master text styles (22 </a:t>
            </a:r>
            <a:r>
              <a:rPr lang="en-US" dirty="0" err="1" smtClean="0"/>
              <a:t>pt</a:t>
            </a:r>
            <a:r>
              <a:rPr lang="en-US" dirty="0" smtClean="0"/>
              <a:t>)</a:t>
            </a:r>
          </a:p>
          <a:p>
            <a:pPr lvl="1"/>
            <a:r>
              <a:rPr lang="en-US" dirty="0" smtClean="0"/>
              <a:t>Second level (22 pt)</a:t>
            </a:r>
          </a:p>
        </p:txBody>
      </p:sp>
    </p:spTree>
    <p:extLst>
      <p:ext uri="{BB962C8B-B14F-4D97-AF65-F5344CB8AC3E}">
        <p14:creationId xmlns:p14="http://schemas.microsoft.com/office/powerpoint/2010/main" val="269584675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Placeholder"/>
          <p:cNvSpPr>
            <a:spLocks noGrp="1"/>
          </p:cNvSpPr>
          <p:nvPr>
            <p:ph type="title"/>
          </p:nvPr>
        </p:nvSpPr>
        <p:spPr>
          <a:xfrm>
            <a:off x="946786" y="4419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617011160"/>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light (28pt)</a:t>
            </a:r>
          </a:p>
        </p:txBody>
      </p:sp>
    </p:spTree>
    <p:extLst>
      <p:ext uri="{BB962C8B-B14F-4D97-AF65-F5344CB8AC3E}">
        <p14:creationId xmlns:p14="http://schemas.microsoft.com/office/powerpoint/2010/main" val="4119523254"/>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1028494141"/>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gratulatio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a:lvl1pPr>
          </a:lstStyle>
          <a:p>
            <a:r>
              <a:rPr lang="en-US" dirty="0" smtClean="0"/>
              <a:t>Congratulations!</a:t>
            </a:r>
            <a:endParaRPr lang="en-US" dirty="0"/>
          </a:p>
        </p:txBody>
      </p:sp>
    </p:spTree>
    <p:extLst>
      <p:ext uri="{BB962C8B-B14F-4D97-AF65-F5344CB8AC3E}">
        <p14:creationId xmlns:p14="http://schemas.microsoft.com/office/powerpoint/2010/main" val="2716846772"/>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16776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4" name="Content Placeholder 3"/>
          <p:cNvSpPr>
            <a:spLocks noGrp="1"/>
          </p:cNvSpPr>
          <p:nvPr>
            <p:ph sz="half" idx="2" hasCustomPrompt="1"/>
          </p:nvPr>
        </p:nvSpPr>
        <p:spPr>
          <a:xfrm>
            <a:off x="950976"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pt</a:t>
            </a:r>
          </a:p>
          <a:p>
            <a:pPr lvl="1"/>
            <a:r>
              <a:rPr lang="en-US" dirty="0" smtClean="0"/>
              <a:t>Second level 20 pt</a:t>
            </a:r>
            <a:endParaRPr lang="en-US" dirty="0"/>
          </a:p>
        </p:txBody>
      </p:sp>
      <p:sp>
        <p:nvSpPr>
          <p:cNvPr id="5" name="Text Placeholder 4"/>
          <p:cNvSpPr>
            <a:spLocks noGrp="1"/>
          </p:cNvSpPr>
          <p:nvPr>
            <p:ph type="body" sz="quarter" idx="3" hasCustomPrompt="1"/>
          </p:nvPr>
        </p:nvSpPr>
        <p:spPr>
          <a:xfrm>
            <a:off x="6222441" y="116776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6" name="Content Placeholder 5"/>
          <p:cNvSpPr>
            <a:spLocks noGrp="1"/>
          </p:cNvSpPr>
          <p:nvPr>
            <p:ph sz="quarter" idx="4" hasCustomPrompt="1"/>
          </p:nvPr>
        </p:nvSpPr>
        <p:spPr>
          <a:xfrm>
            <a:off x="6222441"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0" name="Title Placeholder"/>
          <p:cNvSpPr>
            <a:spLocks noGrp="1"/>
          </p:cNvSpPr>
          <p:nvPr>
            <p:ph type="title"/>
          </p:nvPr>
        </p:nvSpPr>
        <p:spPr>
          <a:xfrm>
            <a:off x="939876" y="307353"/>
            <a:ext cx="10311765" cy="586727"/>
          </a:xfrm>
          <a:prstGeom prst="rect">
            <a:avLst/>
          </a:prstGeom>
        </p:spPr>
        <p:txBody>
          <a:bodyPr vert="horz" lIns="0" tIns="45720" rIns="9144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38936090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079EF"/>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 </a:t>
            </a:r>
            <a:r>
              <a:rPr lang="en-US" dirty="0" err="1" smtClean="0"/>
              <a:t>pt</a:t>
            </a:r>
            <a:r>
              <a:rPr lang="en-US" dirty="0" smtClean="0"/>
              <a:t>)</a:t>
            </a:r>
          </a:p>
        </p:txBody>
      </p:sp>
    </p:spTree>
    <p:extLst>
      <p:ext uri="{BB962C8B-B14F-4D97-AF65-F5344CB8AC3E}">
        <p14:creationId xmlns:p14="http://schemas.microsoft.com/office/powerpoint/2010/main" val="270124901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a:t>
            </a:r>
            <a:endParaRPr lang="en-US" dirty="0"/>
          </a:p>
        </p:txBody>
      </p:sp>
    </p:spTree>
    <p:extLst>
      <p:ext uri="{BB962C8B-B14F-4D97-AF65-F5344CB8AC3E}">
        <p14:creationId xmlns:p14="http://schemas.microsoft.com/office/powerpoint/2010/main" val="3680094634"/>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20 pt</a:t>
            </a:r>
          </a:p>
          <a:p>
            <a:pPr lvl="1"/>
            <a:r>
              <a:rPr lang="en-US" dirty="0" smtClean="0"/>
              <a:t>Second level 20 </a:t>
            </a:r>
            <a:r>
              <a:rPr lang="en-US" dirty="0" err="1" smtClean="0"/>
              <a:t>pt</a:t>
            </a:r>
            <a:endParaRPr lang="en-US" dirty="0" smtClean="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22 pt</a:t>
            </a:r>
          </a:p>
          <a:p>
            <a:pPr lvl="1"/>
            <a:r>
              <a:rPr lang="en-US" dirty="0" smtClean="0"/>
              <a:t>Second level 22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96EB3"/>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1268548814"/>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a:t>
            </a:r>
            <a:endParaRPr lang="en-US" dirty="0"/>
          </a:p>
        </p:txBody>
      </p:sp>
    </p:spTree>
    <p:extLst>
      <p:ext uri="{BB962C8B-B14F-4D97-AF65-F5344CB8AC3E}">
        <p14:creationId xmlns:p14="http://schemas.microsoft.com/office/powerpoint/2010/main" val="301936243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ngleQuote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 name="Slide Number"/>
          <p:cNvSpPr txBox="1">
            <a:spLocks/>
          </p:cNvSpPr>
          <p:nvPr userDrawn="1"/>
        </p:nvSpPr>
        <p:spPr>
          <a:xfrm>
            <a:off x="231632" y="6403998"/>
            <a:ext cx="259043" cy="261610"/>
          </a:xfrm>
          <a:prstGeom prst="rect">
            <a:avLst/>
          </a:prstGeom>
        </p:spPr>
        <p:txBody>
          <a:bodyPr wrap="none" anchor="ctr"/>
          <a:lstStyle>
            <a:defPPr>
              <a:defRPr lang="en-US"/>
            </a:defPPr>
            <a:lvl1pPr marL="0" algn="l" defTabSz="914377" rtl="0" eaLnBrk="1" latinLnBrk="0" hangingPunct="1">
              <a:defRPr sz="11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2C84D205-261D-4C5B-9652-CCAC3F23D0BE}" type="slidenum">
              <a:rPr lang="en-US" smtClean="0"/>
              <a:pPr/>
              <a:t>‹#›</a:t>
            </a:fld>
            <a:endParaRPr lang="en-US" dirty="0"/>
          </a:p>
        </p:txBody>
      </p:sp>
    </p:spTree>
    <p:extLst>
      <p:ext uri="{BB962C8B-B14F-4D97-AF65-F5344CB8AC3E}">
        <p14:creationId xmlns:p14="http://schemas.microsoft.com/office/powerpoint/2010/main" val="2359215958"/>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668877142"/>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34932990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200"/>
            </a:lvl1pPr>
            <a:lvl2pPr marL="346075" indent="0">
              <a:spcAft>
                <a:spcPts val="600"/>
              </a:spcAft>
              <a:buNone/>
              <a:defRPr sz="22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r>
              <a:rPr lang="en-US" dirty="0" smtClean="0"/>
              <a:t> </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1823385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457200" indent="-457200">
              <a:spcAft>
                <a:spcPts val="600"/>
              </a:spcAft>
              <a:buSzPct val="100000"/>
              <a:buFont typeface="+mj-lt"/>
              <a:buAutoNum type="arabicPeriod"/>
              <a:defRPr sz="22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22 </a:t>
            </a:r>
            <a:r>
              <a:rPr lang="en-US" dirty="0" err="1" smtClean="0"/>
              <a:t>pt</a:t>
            </a:r>
            <a:endParaRPr lang="en-US" dirty="0" smtClean="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p:nvPr>
        </p:nvSpPr>
        <p:spPr>
          <a:xfrm>
            <a:off x="946786" y="429273"/>
            <a:ext cx="10311765" cy="657846"/>
          </a:xfrm>
          <a:prstGeom prst="rect">
            <a:avLst/>
          </a:prstGeom>
        </p:spPr>
        <p:txBody>
          <a:bodyPr vert="horz" lIns="0" tIns="45720" rIns="91440" bIns="45720" rtlCol="0" anchor="t">
            <a:noAutofit/>
          </a:bodyPr>
          <a:lstStyle/>
          <a:p>
            <a:r>
              <a:rPr lang="en-US" dirty="0" smtClean="0"/>
              <a:t>Click to edit Master title style</a:t>
            </a:r>
            <a:endParaRPr lang="en-US" dirty="0"/>
          </a:p>
        </p:txBody>
      </p:sp>
      <p:sp>
        <p:nvSpPr>
          <p:cNvPr id="10" name="subtitle"/>
          <p:cNvSpPr>
            <a:spLocks noGrp="1"/>
          </p:cNvSpPr>
          <p:nvPr>
            <p:ph type="body" sz="quarter" idx="13" hasCustomPrompt="1"/>
          </p:nvPr>
        </p:nvSpPr>
        <p:spPr>
          <a:xfrm>
            <a:off x="950976" y="1176570"/>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1843328006"/>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200"/>
            </a:lvl1pPr>
            <a:lvl2pPr marL="346075" indent="0">
              <a:spcAft>
                <a:spcPts val="1200"/>
              </a:spcAft>
              <a:buNone/>
              <a:defRPr sz="2200"/>
            </a:lvl2pPr>
            <a:lvl3pPr marL="574675" indent="0">
              <a:spcAft>
                <a:spcPts val="1200"/>
              </a:spcAft>
              <a:buNone/>
              <a:defRPr sz="2400"/>
            </a:lvl3pPr>
            <a:lvl4pPr marL="744538" indent="0">
              <a:spcAft>
                <a:spcPts val="1200"/>
              </a:spcAft>
              <a:buNone/>
              <a:defRPr sz="2400"/>
            </a:lvl4pPr>
            <a:lvl5pPr marL="922337" indent="0">
              <a:spcAft>
                <a:spcPts val="1200"/>
              </a:spcAft>
              <a:buNone/>
              <a:defRPr sz="2400"/>
            </a:lvl5pPr>
          </a:lstStyle>
          <a:p>
            <a:pPr lvl="0"/>
            <a:r>
              <a:rPr lang="en-US" dirty="0" smtClean="0"/>
              <a:t>First level 22 pt</a:t>
            </a:r>
          </a:p>
          <a:p>
            <a:pPr lvl="1"/>
            <a:r>
              <a:rPr lang="en-US" dirty="0" smtClean="0"/>
              <a:t>Second level 22 pt</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3989449765"/>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200"/>
            </a:lvl1pPr>
            <a:lvl2pPr>
              <a:spcAft>
                <a:spcPts val="1200"/>
              </a:spcAft>
              <a:defRPr sz="2000"/>
            </a:lvl2pPr>
            <a:lvl3pPr>
              <a:spcAft>
                <a:spcPts val="1200"/>
              </a:spcAft>
              <a:defRPr sz="1800"/>
            </a:lvl3pPr>
            <a:lvl4pPr>
              <a:spcAft>
                <a:spcPts val="1200"/>
              </a:spcAft>
              <a:defRPr sz="1600"/>
            </a:lvl4pPr>
            <a:lvl5pPr>
              <a:spcAft>
                <a:spcPts val="1200"/>
              </a:spcAft>
              <a:defRPr sz="1600"/>
            </a:lvl5pPr>
          </a:lstStyle>
          <a:p>
            <a:pPr lvl="0"/>
            <a:r>
              <a:rPr lang="en-US" dirty="0" smtClean="0"/>
              <a:t>First level 22 pt</a:t>
            </a:r>
          </a:p>
          <a:p>
            <a:pPr lvl="1"/>
            <a:r>
              <a:rPr lang="en-US" dirty="0" smtClean="0"/>
              <a:t>Second level 20 pt</a:t>
            </a:r>
          </a:p>
          <a:p>
            <a:pPr lvl="2"/>
            <a:r>
              <a:rPr lang="en-US" dirty="0" smtClean="0"/>
              <a:t>Third level 18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431131356"/>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1598784"/>
            <a:ext cx="4383499" cy="3936380"/>
          </a:xfrm>
        </p:spPr>
        <p:txBody>
          <a:bodyPr/>
          <a:lstStyle>
            <a:lvl1pPr>
              <a:defRPr sz="2200" baseline="0"/>
            </a:lvl1pPr>
          </a:lstStyle>
          <a:p>
            <a:r>
              <a:rPr lang="en-US" dirty="0" smtClean="0"/>
              <a:t>Right-hand half-screen image</a:t>
            </a:r>
            <a:br>
              <a:rPr lang="en-US" dirty="0" smtClean="0"/>
            </a:br>
            <a:r>
              <a:rPr lang="en-US" dirty="0" smtClean="0"/>
              <a:t/>
            </a:r>
            <a:br>
              <a:rPr lang="en-US" dirty="0" smtClean="0"/>
            </a:br>
            <a:r>
              <a:rPr lang="en-US" dirty="0" smtClean="0"/>
              <a:t>22 pt text on left</a:t>
            </a:r>
            <a:endParaRPr lang="en-US" dirty="0"/>
          </a:p>
        </p:txBody>
      </p:sp>
      <p:sp>
        <p:nvSpPr>
          <p:cNvPr id="4" name="Picture Placeholder 2"/>
          <p:cNvSpPr>
            <a:spLocks noGrp="1"/>
          </p:cNvSpPr>
          <p:nvPr>
            <p:ph type="pic" idx="11"/>
          </p:nvPr>
        </p:nvSpPr>
        <p:spPr bwMode="ltGray">
          <a:xfrm>
            <a:off x="619125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Drag picture to placeholder or click icon to add</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2055720942"/>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sz="2200"/>
            </a:lvl1pPr>
          </a:lstStyle>
          <a:p>
            <a:r>
              <a:rPr lang="en-US" dirty="0" smtClean="0"/>
              <a:t>Left-hand half-screen image</a:t>
            </a:r>
            <a:br>
              <a:rPr lang="en-US" dirty="0" smtClean="0"/>
            </a:br>
            <a:r>
              <a:rPr lang="en-US" dirty="0" smtClean="0"/>
              <a:t/>
            </a:r>
            <a:br>
              <a:rPr lang="en-US" dirty="0" smtClean="0"/>
            </a:br>
            <a:r>
              <a:rPr lang="en-US" dirty="0" smtClean="0"/>
              <a:t>22 pt text on right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5"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solidFill>
                  <a:srgbClr val="FFFFFF">
                    <a:lumMod val="75000"/>
                  </a:srgbClr>
                </a:solidFill>
              </a:rPr>
              <a:pPr/>
              <a:t>‹#›</a:t>
            </a:fld>
            <a:endParaRPr lang="en-US">
              <a:solidFill>
                <a:srgbClr val="FFFFFF">
                  <a:lumMod val="75000"/>
                </a:srgbClr>
              </a:solidFill>
            </a:endParaRPr>
          </a:p>
        </p:txBody>
      </p:sp>
    </p:spTree>
    <p:extLst>
      <p:ext uri="{BB962C8B-B14F-4D97-AF65-F5344CB8AC3E}">
        <p14:creationId xmlns:p14="http://schemas.microsoft.com/office/powerpoint/2010/main" val="2347079501"/>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dirty="0" smtClean="0"/>
              <a:t>Drag picture to placeholder or click icon to add</a:t>
            </a:r>
            <a:endParaRPr lang="en-US" dirty="0"/>
          </a:p>
        </p:txBody>
      </p:sp>
      <p:sp>
        <p:nvSpPr>
          <p:cNvPr id="26" name="Content Placeholder"/>
          <p:cNvSpPr>
            <a:spLocks noGrp="1"/>
          </p:cNvSpPr>
          <p:nvPr>
            <p:ph idx="12" hasCustomPrompt="1"/>
          </p:nvPr>
        </p:nvSpPr>
        <p:spPr>
          <a:xfrm>
            <a:off x="918317" y="1770983"/>
            <a:ext cx="8376290" cy="3134504"/>
          </a:xfrm>
          <a:effectLst>
            <a:outerShdw blurRad="50800" dist="38100" dir="2700000" algn="tl" rotWithShape="0">
              <a:prstClr val="black">
                <a:alpha val="40000"/>
              </a:prstClr>
            </a:outerShdw>
          </a:effectLst>
        </p:spPr>
        <p:txBody>
          <a:bodyPr/>
          <a:lstStyle>
            <a:lvl1pPr marL="0" indent="0">
              <a:buSzPct val="80000"/>
              <a:buFont typeface="Wingdings" panose="05000000000000000000" pitchFamily="2" charset="2"/>
              <a:buNone/>
              <a:defRPr sz="2800" b="1">
                <a:solidFill>
                  <a:srgbClr val="FFFFFF"/>
                </a:solidFill>
              </a:defRPr>
            </a:lvl1pPr>
            <a:lvl2pPr>
              <a:defRPr sz="2400">
                <a:solidFill>
                  <a:srgbClr val="FFFFFF"/>
                </a:solidFill>
              </a:defRPr>
            </a:lvl2pPr>
            <a:lvl3pPr>
              <a:defRPr/>
            </a:lvl3pPr>
            <a:lvl4pPr>
              <a:defRPr/>
            </a:lvl4pPr>
            <a:lvl5pPr>
              <a:defRPr/>
            </a:lvl5pPr>
          </a:lstStyle>
          <a:p>
            <a:pPr lvl="0"/>
            <a:r>
              <a:rPr lang="en-US" dirty="0" smtClean="0"/>
              <a:t>Here’s a quick summary of what you learned:</a:t>
            </a:r>
          </a:p>
          <a:p>
            <a:pPr lvl="1"/>
            <a:r>
              <a:rPr lang="en-US" dirty="0" smtClean="0"/>
              <a:t>Summary point</a:t>
            </a:r>
          </a:p>
          <a:p>
            <a:pPr lvl="1"/>
            <a:r>
              <a:rPr lang="en-US" dirty="0" smtClean="0"/>
              <a:t>Summary point</a:t>
            </a:r>
          </a:p>
          <a:p>
            <a:pPr lvl="1"/>
            <a:r>
              <a:rPr lang="en-US" dirty="0" smtClean="0"/>
              <a:t>Summary point</a:t>
            </a:r>
          </a:p>
        </p:txBody>
      </p:sp>
      <p:sp>
        <p:nvSpPr>
          <p:cNvPr id="7" name="Title Text"/>
          <p:cNvSpPr txBox="1">
            <a:spLocks noGrp="1"/>
          </p:cNvSpPr>
          <p:nvPr>
            <p:ph type="title" hasCustomPrompt="1"/>
          </p:nvPr>
        </p:nvSpPr>
        <p:spPr>
          <a:xfrm>
            <a:off x="946785" y="429272"/>
            <a:ext cx="10311766" cy="1076223"/>
          </a:xfrm>
          <a:prstGeom prst="rect">
            <a:avLst/>
          </a:prstGeom>
          <a:effectLst>
            <a:outerShdw blurRad="50800" dist="38100" dir="2700000" algn="tl" rotWithShape="0">
              <a:prstClr val="black">
                <a:alpha val="40000"/>
              </a:prstClr>
            </a:outerShdw>
          </a:effectLst>
        </p:spPr>
        <p:txBody>
          <a:bodyPr/>
          <a:lstStyle>
            <a:lvl1pPr>
              <a:defRPr sz="3600" b="1" kern="1200" dirty="0">
                <a:solidFill>
                  <a:srgbClr val="FFFFFF"/>
                </a:solidFill>
                <a:latin typeface="+mn-lt"/>
                <a:ea typeface="+mn-ea"/>
                <a:cs typeface="+mn-cs"/>
              </a:defRPr>
            </a:lvl1pPr>
          </a:lstStyle>
          <a:p>
            <a:pPr marL="0" lv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pPr>
            <a:r>
              <a:rPr lang="en-US" dirty="0" smtClean="0"/>
              <a:t>Summary</a:t>
            </a:r>
            <a:endParaRPr dirty="0"/>
          </a:p>
        </p:txBody>
      </p:sp>
      <p:sp>
        <p:nvSpPr>
          <p:cNvPr id="6"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solidFill>
                  <a:srgbClr val="FFFFFF">
                    <a:lumMod val="75000"/>
                  </a:srgbClr>
                </a:solidFill>
              </a:rPr>
              <a:pPr/>
              <a:t>‹#›</a:t>
            </a:fld>
            <a:endParaRPr lang="en-US">
              <a:solidFill>
                <a:srgbClr val="FFFFFF">
                  <a:lumMod val="75000"/>
                </a:srgbClr>
              </a:solidFill>
            </a:endParaRPr>
          </a:p>
        </p:txBody>
      </p:sp>
    </p:spTree>
    <p:extLst>
      <p:ext uri="{BB962C8B-B14F-4D97-AF65-F5344CB8AC3E}">
        <p14:creationId xmlns:p14="http://schemas.microsoft.com/office/powerpoint/2010/main" val="4158112598"/>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solidFill>
                <a:srgbClr val="212E35"/>
              </a:solidFill>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solidFill>
                <a:srgbClr val="212E35"/>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FFFFFF">
                    <a:lumMod val="75000"/>
                  </a:srgbClr>
                </a:solidFill>
              </a:rPr>
              <a:pPr/>
              <a:t>‹#›</a:t>
            </a:fld>
            <a:endParaRPr>
              <a:solidFill>
                <a:srgbClr val="FFFFFF">
                  <a:lumMod val="75000"/>
                </a:srgbClr>
              </a:solidFill>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srgbClr val="FFFFFF"/>
              </a:solidFill>
            </a:endParaRPr>
          </a:p>
        </p:txBody>
      </p:sp>
      <p:grpSp>
        <p:nvGrpSpPr>
          <p:cNvPr id="8" name="Group 7"/>
          <p:cNvGrpSpPr/>
          <p:nvPr/>
        </p:nvGrpSpPr>
        <p:grpSpPr>
          <a:xfrm>
            <a:off x="610274" y="6248402"/>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212E35"/>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212E35"/>
                </a:solidFill>
              </a:endParaRPr>
            </a:p>
          </p:txBody>
        </p:sp>
      </p:grpSp>
    </p:spTree>
    <p:extLst>
      <p:ext uri="{BB962C8B-B14F-4D97-AF65-F5344CB8AC3E}">
        <p14:creationId xmlns:p14="http://schemas.microsoft.com/office/powerpoint/2010/main" val="223017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2 pt tex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sz="2200"/>
            </a:lvl1pPr>
            <a:lvl2pPr>
              <a:defRPr sz="2200"/>
            </a:lvl2pPr>
            <a:lvl3pPr>
              <a:defRPr/>
            </a:lvl3pPr>
            <a:lvl4pPr>
              <a:defRPr/>
            </a:lvl4pPr>
            <a:lvl5pPr>
              <a:defRPr/>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40529344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solidFill>
                <a:srgbClr val="212E35"/>
              </a:solidFill>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solidFill>
                <a:srgbClr val="212E35"/>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FFFFFF">
                    <a:lumMod val="75000"/>
                  </a:srgbClr>
                </a:solidFill>
              </a:rPr>
              <a:pPr/>
              <a:t>‹#›</a:t>
            </a:fld>
            <a:endParaRPr>
              <a:solidFill>
                <a:srgbClr val="FFFFFF">
                  <a:lumMod val="75000"/>
                </a:srgbClr>
              </a:solidFill>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srgbClr val="FFFFFF"/>
              </a:solidFill>
            </a:endParaRPr>
          </a:p>
        </p:txBody>
      </p:sp>
      <p:grpSp>
        <p:nvGrpSpPr>
          <p:cNvPr id="12" name="Group 11"/>
          <p:cNvGrpSpPr/>
          <p:nvPr/>
        </p:nvGrpSpPr>
        <p:grpSpPr>
          <a:xfrm>
            <a:off x="610274" y="6248402"/>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212E35"/>
                </a:solidFill>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212E35"/>
                </a:solidFill>
              </a:endParaRPr>
            </a:p>
          </p:txBody>
        </p:sp>
      </p:grpSp>
    </p:spTree>
    <p:extLst>
      <p:ext uri="{BB962C8B-B14F-4D97-AF65-F5344CB8AC3E}">
        <p14:creationId xmlns:p14="http://schemas.microsoft.com/office/powerpoint/2010/main" val="35788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2"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2"/>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5598212" y="6426104"/>
            <a:ext cx="995579" cy="210312"/>
          </a:xfrm>
          <a:prstGeom prst="rect">
            <a:avLst/>
          </a:prstGeom>
        </p:spPr>
        <p:txBody>
          <a:bodyPr/>
          <a:lstStyle/>
          <a:p>
            <a:endParaRPr>
              <a:solidFill>
                <a:srgbClr val="212E35"/>
              </a:solidFill>
            </a:endParaRPr>
          </a:p>
        </p:txBody>
      </p:sp>
      <p:sp>
        <p:nvSpPr>
          <p:cNvPr id="5" name="Footer Placeholder 4"/>
          <p:cNvSpPr>
            <a:spLocks noGrp="1"/>
          </p:cNvSpPr>
          <p:nvPr>
            <p:ph type="ftr" sz="quarter" idx="11"/>
          </p:nvPr>
        </p:nvSpPr>
        <p:spPr>
          <a:xfrm>
            <a:off x="6934201" y="6426104"/>
            <a:ext cx="4025199" cy="210312"/>
          </a:xfrm>
          <a:prstGeom prst="rect">
            <a:avLst/>
          </a:prstGeom>
        </p:spPr>
        <p:txBody>
          <a:bodyPr/>
          <a:lstStyle/>
          <a:p>
            <a:endParaRPr>
              <a:solidFill>
                <a:srgbClr val="212E35"/>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FFFFFF">
                    <a:lumMod val="75000"/>
                  </a:srgbClr>
                </a:solidFill>
              </a:rPr>
              <a:pPr/>
              <a:t>‹#›</a:t>
            </a:fld>
            <a:endParaRPr>
              <a:solidFill>
                <a:srgbClr val="FFFFFF">
                  <a:lumMod val="75000"/>
                </a:srgbClr>
              </a:solidFill>
            </a:endParaRPr>
          </a:p>
        </p:txBody>
      </p:sp>
    </p:spTree>
    <p:extLst>
      <p:ext uri="{BB962C8B-B14F-4D97-AF65-F5344CB8AC3E}">
        <p14:creationId xmlns:p14="http://schemas.microsoft.com/office/powerpoint/2010/main" val="227488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41960" y="1001854"/>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HP Simplified" pitchFamily="34" charset="0"/>
                <a:cs typeface="HP Simplified"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2"/>
            <a:ext cx="10826496" cy="4305300"/>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6576619"/>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0"/>
            <a:ext cx="10823872" cy="4293024"/>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140859"/>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with 2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441960" y="313419"/>
            <a:ext cx="10822941" cy="498598"/>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438151" y="1584961"/>
            <a:ext cx="5374216" cy="42930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6091767" y="1581152"/>
            <a:ext cx="5171019"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3824808"/>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4" y="6248402"/>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FFFFFF"/>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FFFFFF"/>
                </a:solidFill>
              </a:endParaRPr>
            </a:p>
          </p:txBody>
        </p:sp>
      </p:grpSp>
      <p:sp>
        <p:nvSpPr>
          <p:cNvPr id="3" name="Date Placeholder 2"/>
          <p:cNvSpPr>
            <a:spLocks noGrp="1"/>
          </p:cNvSpPr>
          <p:nvPr>
            <p:ph type="dt" sz="half" idx="10"/>
          </p:nvPr>
        </p:nvSpPr>
        <p:spPr>
          <a:xfrm>
            <a:off x="5598212" y="6426104"/>
            <a:ext cx="995579" cy="210312"/>
          </a:xfrm>
          <a:prstGeom prst="rect">
            <a:avLst/>
          </a:prstGeom>
        </p:spPr>
        <p:txBody>
          <a:bodyPr/>
          <a:lstStyle/>
          <a:p>
            <a:endParaRPr>
              <a:solidFill>
                <a:srgbClr val="FFFFFF"/>
              </a:solidFill>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solidFill>
                <a:srgbClr val="FFFFFF"/>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srgbClr val="FFFFFF"/>
                </a:solidFill>
              </a:rPr>
              <a:pPr/>
              <a:t>‹#›</a:t>
            </a:fld>
            <a:endParaRPr>
              <a:solidFill>
                <a:srgbClr val="FFFFFF"/>
              </a:solidFill>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srgbClr val="FFFFFF"/>
              </a:solidFill>
            </a:endParaRPr>
          </a:p>
        </p:txBody>
      </p:sp>
    </p:spTree>
    <p:extLst>
      <p:ext uri="{BB962C8B-B14F-4D97-AF65-F5344CB8AC3E}">
        <p14:creationId xmlns:p14="http://schemas.microsoft.com/office/powerpoint/2010/main" val="569776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Blue 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a:solidFill>
                <a:prstClr val="white"/>
              </a:solidFill>
            </a:endParaRPr>
          </a:p>
        </p:txBody>
      </p:sp>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grpSp>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6854477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2"/>
            <a:ext cx="12191996" cy="6857998"/>
          </a:xfrm>
          <a:prstGeom prst="rect">
            <a:avLst/>
          </a:prstGeom>
        </p:spPr>
      </p:pic>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grpSp>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7529266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3">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2"/>
            <a:ext cx="12191996" cy="6857998"/>
          </a:xfrm>
          <a:prstGeom prst="rect">
            <a:avLst/>
          </a:prstGeom>
        </p:spPr>
      </p:pic>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grpSp>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19082243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384096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ext Placeholder 2"/>
          <p:cNvSpPr>
            <a:spLocks noGrp="1"/>
          </p:cNvSpPr>
          <p:nvPr>
            <p:ph idx="1" hasCustomPrompt="1"/>
          </p:nvPr>
        </p:nvSpPr>
        <p:spPr>
          <a:xfrm>
            <a:off x="946786" y="1728000"/>
            <a:ext cx="10311765" cy="4452138"/>
          </a:xfrm>
          <a:prstGeom prst="rect">
            <a:avLst/>
          </a:prstGeom>
        </p:spPr>
        <p:txBody>
          <a:bodyPr vert="horz" lIns="91440" tIns="45720" rIns="91440" bIns="45720" rtlCol="0">
            <a:noAutofit/>
          </a:bodyPr>
          <a:lstStyle>
            <a:lvl1pPr>
              <a:defRPr sz="2200"/>
            </a:lvl1pPr>
            <a:lvl2pPr>
              <a:defRPr sz="2200"/>
            </a:lvl2pPr>
          </a:lstStyle>
          <a:p>
            <a:pPr lvl="0"/>
            <a:r>
              <a:rPr lang="en-US" dirty="0" smtClean="0"/>
              <a:t>Click to edit Master text styles (22 </a:t>
            </a:r>
            <a:r>
              <a:rPr lang="en-US" dirty="0" err="1" smtClean="0"/>
              <a:t>pt</a:t>
            </a:r>
            <a:r>
              <a:rPr lang="en-US" dirty="0" smtClean="0"/>
              <a:t>)</a:t>
            </a:r>
          </a:p>
          <a:p>
            <a:pPr lvl="1"/>
            <a:r>
              <a:rPr lang="en-US" dirty="0" smtClean="0"/>
              <a:t>Second level (22 pt)</a:t>
            </a:r>
          </a:p>
        </p:txBody>
      </p:sp>
    </p:spTree>
    <p:extLst>
      <p:ext uri="{BB962C8B-B14F-4D97-AF65-F5344CB8AC3E}">
        <p14:creationId xmlns:p14="http://schemas.microsoft.com/office/powerpoint/2010/main" val="200081625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 Separate Subhead">
    <p:spTree>
      <p:nvGrpSpPr>
        <p:cNvPr id="1" name=""/>
        <p:cNvGrpSpPr/>
        <p:nvPr/>
      </p:nvGrpSpPr>
      <p:grpSpPr>
        <a:xfrm>
          <a:off x="0" y="0"/>
          <a:ext cx="0" cy="0"/>
          <a:chOff x="0" y="0"/>
          <a:chExt cx="0" cy="0"/>
        </a:xfrm>
      </p:grpSpPr>
      <p:sp>
        <p:nvSpPr>
          <p:cNvPr id="2" name="Title 1"/>
          <p:cNvSpPr>
            <a:spLocks noGrp="1"/>
          </p:cNvSpPr>
          <p:nvPr>
            <p:ph type="title"/>
          </p:nvPr>
        </p:nvSpPr>
        <p:spPr>
          <a:xfrm>
            <a:off x="946785" y="429272"/>
            <a:ext cx="10311765" cy="1076223"/>
          </a:xfrm>
        </p:spPr>
        <p:txBody>
          <a:bodyPr/>
          <a:lstStyle/>
          <a:p>
            <a:r>
              <a:rPr lang="en-US"/>
              <a:t>Click to edit Master title style</a:t>
            </a:r>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
        <p:nvSpPr>
          <p:cNvPr id="5"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0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Click to edit subhead text (20pt)</a:t>
            </a:r>
          </a:p>
        </p:txBody>
      </p:sp>
      <p:sp>
        <p:nvSpPr>
          <p:cNvPr id="6" name="Content Placeholder 2"/>
          <p:cNvSpPr>
            <a:spLocks noGrp="1"/>
          </p:cNvSpPr>
          <p:nvPr>
            <p:ph idx="1"/>
          </p:nvPr>
        </p:nvSpPr>
        <p:spPr>
          <a:xfrm>
            <a:off x="946785" y="2043605"/>
            <a:ext cx="10311765" cy="4133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486862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46150" y="2497873"/>
            <a:ext cx="10312400" cy="3679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946150" y="1993265"/>
            <a:ext cx="10312400" cy="384175"/>
          </a:xfrm>
        </p:spPr>
        <p:txBody>
          <a:bodyPr/>
          <a:lstStyle>
            <a:lvl1pPr marL="0" indent="0">
              <a:buNone/>
              <a:defRPr b="1"/>
            </a:lvl1pPr>
            <a:lvl2pPr marL="228600" indent="0">
              <a:buNone/>
              <a:defRPr b="1"/>
            </a:lvl2pPr>
            <a:lvl3pPr marL="400050" indent="0">
              <a:buNone/>
              <a:defRPr b="1"/>
            </a:lvl3pPr>
            <a:lvl4pPr marL="571500" indent="0">
              <a:buNone/>
              <a:defRPr b="1"/>
            </a:lvl4pPr>
            <a:lvl5pPr marL="742950" indent="0">
              <a:buNone/>
              <a:defRPr b="1"/>
            </a:lvl5pPr>
          </a:lstStyle>
          <a:p>
            <a:pPr lvl="0"/>
            <a:r>
              <a:rPr lang="en-US"/>
              <a:t>Click to edit Heading text styles</a:t>
            </a:r>
          </a:p>
        </p:txBody>
      </p:sp>
      <p:sp>
        <p:nvSpPr>
          <p:cNvPr id="7"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3074916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Header (Blu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grpSp>
        <p:nvGrpSpPr>
          <p:cNvPr id="9" name="Group 8">
            <a:extLst>
              <a:ext uri="{FF2B5EF4-FFF2-40B4-BE49-F238E27FC236}">
                <a16:creationId xmlns:a16="http://schemas.microsoft.com/office/drawing/2014/main" xmlns="" id="{95875EC2-73DC-4ADE-800B-1FB9E0C0DC01}"/>
              </a:ext>
            </a:extLst>
          </p:cNvPr>
          <p:cNvGrpSpPr/>
          <p:nvPr userDrawn="1"/>
        </p:nvGrpSpPr>
        <p:grpSpPr>
          <a:xfrm>
            <a:off x="0" y="0"/>
            <a:ext cx="12293598" cy="6961943"/>
            <a:chOff x="0" y="0"/>
            <a:chExt cx="12293598" cy="6961943"/>
          </a:xfrm>
          <a:solidFill>
            <a:schemeClr val="tx2"/>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a:solidFill>
                  <a:prstClr val="white"/>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Tree>
    <p:extLst>
      <p:ext uri="{BB962C8B-B14F-4D97-AF65-F5344CB8AC3E}">
        <p14:creationId xmlns:p14="http://schemas.microsoft.com/office/powerpoint/2010/main" val="25379815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Header (Purpl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grpSp>
        <p:nvGrpSpPr>
          <p:cNvPr id="9" name="Group 8">
            <a:extLst>
              <a:ext uri="{FF2B5EF4-FFF2-40B4-BE49-F238E27FC236}">
                <a16:creationId xmlns:a16="http://schemas.microsoft.com/office/drawing/2014/main" xmlns="" id="{95875EC2-73DC-4ADE-800B-1FB9E0C0DC01}"/>
              </a:ext>
            </a:extLst>
          </p:cNvPr>
          <p:cNvGrpSpPr/>
          <p:nvPr userDrawn="1"/>
        </p:nvGrpSpPr>
        <p:grpSpPr>
          <a:xfrm>
            <a:off x="0" y="0"/>
            <a:ext cx="12293598" cy="6961943"/>
            <a:chOff x="0" y="0"/>
            <a:chExt cx="12293598" cy="6961943"/>
          </a:xfrm>
          <a:solidFill>
            <a:schemeClr val="accent1"/>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a:solidFill>
                  <a:prstClr val="white"/>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Tree>
    <p:extLst>
      <p:ext uri="{BB962C8B-B14F-4D97-AF65-F5344CB8AC3E}">
        <p14:creationId xmlns:p14="http://schemas.microsoft.com/office/powerpoint/2010/main" val="310383980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Header (Indigo)">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grpSp>
        <p:nvGrpSpPr>
          <p:cNvPr id="9" name="Group 8">
            <a:extLst>
              <a:ext uri="{FF2B5EF4-FFF2-40B4-BE49-F238E27FC236}">
                <a16:creationId xmlns:a16="http://schemas.microsoft.com/office/drawing/2014/main" xmlns="" id="{95875EC2-73DC-4ADE-800B-1FB9E0C0DC01}"/>
              </a:ext>
            </a:extLst>
          </p:cNvPr>
          <p:cNvGrpSpPr/>
          <p:nvPr userDrawn="1"/>
        </p:nvGrpSpPr>
        <p:grpSpPr>
          <a:xfrm>
            <a:off x="0" y="0"/>
            <a:ext cx="12293598" cy="6961943"/>
            <a:chOff x="0" y="0"/>
            <a:chExt cx="12293598" cy="6961943"/>
          </a:xfrm>
          <a:solidFill>
            <a:schemeClr val="accent2"/>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a:solidFill>
                  <a:prstClr val="white"/>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Tree>
    <p:extLst>
      <p:ext uri="{BB962C8B-B14F-4D97-AF65-F5344CB8AC3E}">
        <p14:creationId xmlns:p14="http://schemas.microsoft.com/office/powerpoint/2010/main" val="176465388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Header (Dk Blu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grpSp>
        <p:nvGrpSpPr>
          <p:cNvPr id="9" name="Group 8">
            <a:extLst>
              <a:ext uri="{FF2B5EF4-FFF2-40B4-BE49-F238E27FC236}">
                <a16:creationId xmlns:a16="http://schemas.microsoft.com/office/drawing/2014/main" xmlns="" id="{95875EC2-73DC-4ADE-800B-1FB9E0C0DC01}"/>
              </a:ext>
            </a:extLst>
          </p:cNvPr>
          <p:cNvGrpSpPr/>
          <p:nvPr userDrawn="1"/>
        </p:nvGrpSpPr>
        <p:grpSpPr>
          <a:xfrm>
            <a:off x="0" y="0"/>
            <a:ext cx="12293598" cy="6961943"/>
            <a:chOff x="0" y="0"/>
            <a:chExt cx="12293598" cy="6961943"/>
          </a:xfrm>
          <a:solidFill>
            <a:schemeClr val="accent3"/>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a:solidFill>
                  <a:prstClr val="white"/>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Tree>
    <p:extLst>
      <p:ext uri="{BB962C8B-B14F-4D97-AF65-F5344CB8AC3E}">
        <p14:creationId xmlns:p14="http://schemas.microsoft.com/office/powerpoint/2010/main" val="8363828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Header (Aquamarine)">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grpSp>
        <p:nvGrpSpPr>
          <p:cNvPr id="9" name="Group 8">
            <a:extLst>
              <a:ext uri="{FF2B5EF4-FFF2-40B4-BE49-F238E27FC236}">
                <a16:creationId xmlns:a16="http://schemas.microsoft.com/office/drawing/2014/main" xmlns="" id="{95875EC2-73DC-4ADE-800B-1FB9E0C0DC01}"/>
              </a:ext>
            </a:extLst>
          </p:cNvPr>
          <p:cNvGrpSpPr/>
          <p:nvPr userDrawn="1"/>
        </p:nvGrpSpPr>
        <p:grpSpPr>
          <a:xfrm>
            <a:off x="0" y="0"/>
            <a:ext cx="12293598" cy="6961943"/>
            <a:chOff x="0" y="0"/>
            <a:chExt cx="12293598" cy="6961943"/>
          </a:xfrm>
          <a:solidFill>
            <a:schemeClr val="accent6"/>
          </a:solidFill>
        </p:grpSpPr>
        <p:sp>
          <p:nvSpPr>
            <p:cNvPr id="10" name="Rectangle 9"/>
            <p:cNvSpPr/>
            <p:nvPr/>
          </p:nvSpPr>
          <p:spPr>
            <a:xfrm>
              <a:off x="0" y="0"/>
              <a:ext cx="85471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a:solidFill>
                  <a:prstClr val="white"/>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3" name="Oval 12"/>
              <p:cNvSpPr/>
              <p:nvPr/>
            </p:nvSpPr>
            <p:spPr>
              <a:xfrm>
                <a:off x="10617200" y="4492625"/>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4" name="Oval 13"/>
              <p:cNvSpPr/>
              <p:nvPr/>
            </p:nvSpPr>
            <p:spPr>
              <a:xfrm>
                <a:off x="10617200" y="4064000"/>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5" name="Oval 14"/>
              <p:cNvSpPr/>
              <p:nvPr/>
            </p:nvSpPr>
            <p:spPr>
              <a:xfrm>
                <a:off x="10626726"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6" name="Oval 15"/>
              <p:cNvSpPr/>
              <p:nvPr/>
            </p:nvSpPr>
            <p:spPr>
              <a:xfrm>
                <a:off x="10193338"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7" name="Oval 16"/>
              <p:cNvSpPr/>
              <p:nvPr/>
            </p:nvSpPr>
            <p:spPr>
              <a:xfrm>
                <a:off x="9759950" y="4925943"/>
                <a:ext cx="184150" cy="184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8" name="Pie 17"/>
              <p:cNvSpPr/>
              <p:nvPr/>
            </p:nvSpPr>
            <p:spPr>
              <a:xfrm rot="5400000">
                <a:off x="9750425"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19" name="Pie 18"/>
              <p:cNvSpPr/>
              <p:nvPr/>
            </p:nvSpPr>
            <p:spPr>
              <a:xfrm rot="5400000">
                <a:off x="10174113"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0" name="Pie 19"/>
              <p:cNvSpPr/>
              <p:nvPr/>
            </p:nvSpPr>
            <p:spPr>
              <a:xfrm rot="5400000">
                <a:off x="10607676"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1" name="Pie 20"/>
              <p:cNvSpPr/>
              <p:nvPr/>
            </p:nvSpPr>
            <p:spPr>
              <a:xfrm rot="5400000">
                <a:off x="11060113" y="5373580"/>
                <a:ext cx="193674" cy="193674"/>
              </a:xfrm>
              <a:prstGeom prst="pie">
                <a:avLst>
                  <a:gd name="adj1" fmla="val 5400000"/>
                  <a:gd name="adj2" fmla="val 107508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2" name="Pie 21"/>
              <p:cNvSpPr/>
              <p:nvPr/>
            </p:nvSpPr>
            <p:spPr>
              <a:xfrm rot="5400000">
                <a:off x="9313687" y="5373580"/>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3" name="Pie 22"/>
              <p:cNvSpPr/>
              <p:nvPr/>
            </p:nvSpPr>
            <p:spPr>
              <a:xfrm>
                <a:off x="11060113" y="4484443"/>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4" name="Pie 23"/>
              <p:cNvSpPr/>
              <p:nvPr/>
            </p:nvSpPr>
            <p:spPr>
              <a:xfrm>
                <a:off x="11060113" y="4060755"/>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5" name="Pie 24"/>
              <p:cNvSpPr/>
              <p:nvPr/>
            </p:nvSpPr>
            <p:spPr>
              <a:xfrm>
                <a:off x="11060113" y="3627192"/>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6" name="Pie 25"/>
              <p:cNvSpPr/>
              <p:nvPr/>
            </p:nvSpPr>
            <p:spPr>
              <a:xfrm>
                <a:off x="11060113" y="4921181"/>
                <a:ext cx="193674" cy="193674"/>
              </a:xfrm>
              <a:prstGeom prst="pie">
                <a:avLst>
                  <a:gd name="adj1" fmla="val 5400000"/>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Tree>
    <p:extLst>
      <p:ext uri="{BB962C8B-B14F-4D97-AF65-F5344CB8AC3E}">
        <p14:creationId xmlns:p14="http://schemas.microsoft.com/office/powerpoint/2010/main" val="24011725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Header (Gray)">
    <p:spTree>
      <p:nvGrpSpPr>
        <p:cNvPr id="1" name=""/>
        <p:cNvGrpSpPr/>
        <p:nvPr/>
      </p:nvGrpSpPr>
      <p:grpSpPr>
        <a:xfrm>
          <a:off x="0" y="0"/>
          <a:ext cx="0" cy="0"/>
          <a:chOff x="0" y="0"/>
          <a:chExt cx="0" cy="0"/>
        </a:xfrm>
      </p:grpSpPr>
      <p:sp>
        <p:nvSpPr>
          <p:cNvPr id="8" name="Rectangle 7"/>
          <p:cNvSpPr/>
          <p:nvPr userDrawn="1"/>
        </p:nvSpPr>
        <p:spPr>
          <a:xfrm>
            <a:off x="11106150" y="6272213"/>
            <a:ext cx="1085850" cy="585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grpSp>
        <p:nvGrpSpPr>
          <p:cNvPr id="9" name="Group 8">
            <a:extLst>
              <a:ext uri="{FF2B5EF4-FFF2-40B4-BE49-F238E27FC236}">
                <a16:creationId xmlns:a16="http://schemas.microsoft.com/office/drawing/2014/main" xmlns="" id="{95875EC2-73DC-4ADE-800B-1FB9E0C0DC01}"/>
              </a:ext>
            </a:extLst>
          </p:cNvPr>
          <p:cNvGrpSpPr/>
          <p:nvPr userDrawn="1"/>
        </p:nvGrpSpPr>
        <p:grpSpPr>
          <a:xfrm>
            <a:off x="0" y="0"/>
            <a:ext cx="12293598" cy="6961943"/>
            <a:chOff x="0" y="0"/>
            <a:chExt cx="12293598" cy="6961943"/>
          </a:xfrm>
          <a:solidFill>
            <a:schemeClr val="accent6"/>
          </a:solidFill>
        </p:grpSpPr>
        <p:sp>
          <p:nvSpPr>
            <p:cNvPr id="10" name="Rectangle 9"/>
            <p:cNvSpPr/>
            <p:nvPr/>
          </p:nvSpPr>
          <p:spPr>
            <a:xfrm>
              <a:off x="0" y="0"/>
              <a:ext cx="8547100" cy="685800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a:solidFill>
                  <a:prstClr val="white"/>
                </a:solidFill>
              </a:endParaRPr>
            </a:p>
          </p:txBody>
        </p:sp>
        <p:grpSp>
          <p:nvGrpSpPr>
            <p:cNvPr id="11" name="Group 10"/>
            <p:cNvGrpSpPr/>
            <p:nvPr/>
          </p:nvGrpSpPr>
          <p:grpSpPr>
            <a:xfrm>
              <a:off x="10353498" y="5021881"/>
              <a:ext cx="1940100" cy="1940062"/>
              <a:chOff x="9313687" y="3627192"/>
              <a:chExt cx="1940100" cy="1940062"/>
            </a:xfrm>
            <a:grpFill/>
          </p:grpSpPr>
          <p:sp>
            <p:nvSpPr>
              <p:cNvPr id="12" name="Oval 11"/>
              <p:cNvSpPr/>
              <p:nvPr/>
            </p:nvSpPr>
            <p:spPr>
              <a:xfrm>
                <a:off x="10188575" y="4492625"/>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3" name="Oval 12"/>
              <p:cNvSpPr/>
              <p:nvPr/>
            </p:nvSpPr>
            <p:spPr>
              <a:xfrm>
                <a:off x="10617200" y="4492625"/>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4" name="Oval 13"/>
              <p:cNvSpPr/>
              <p:nvPr/>
            </p:nvSpPr>
            <p:spPr>
              <a:xfrm>
                <a:off x="10617200" y="4064000"/>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5" name="Oval 14"/>
              <p:cNvSpPr/>
              <p:nvPr/>
            </p:nvSpPr>
            <p:spPr>
              <a:xfrm>
                <a:off x="10626726" y="4925943"/>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6" name="Oval 15"/>
              <p:cNvSpPr/>
              <p:nvPr/>
            </p:nvSpPr>
            <p:spPr>
              <a:xfrm>
                <a:off x="10193338" y="4925943"/>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7" name="Oval 16"/>
              <p:cNvSpPr/>
              <p:nvPr/>
            </p:nvSpPr>
            <p:spPr>
              <a:xfrm>
                <a:off x="9759950" y="4925943"/>
                <a:ext cx="184150" cy="18415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8" name="Pie 17"/>
              <p:cNvSpPr/>
              <p:nvPr/>
            </p:nvSpPr>
            <p:spPr>
              <a:xfrm rot="5400000">
                <a:off x="9750425" y="5373580"/>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19" name="Pie 18"/>
              <p:cNvSpPr/>
              <p:nvPr/>
            </p:nvSpPr>
            <p:spPr>
              <a:xfrm rot="5400000">
                <a:off x="10174113" y="5373580"/>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0" name="Pie 19"/>
              <p:cNvSpPr/>
              <p:nvPr/>
            </p:nvSpPr>
            <p:spPr>
              <a:xfrm rot="5400000">
                <a:off x="10607676" y="5373580"/>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1" name="Pie 20"/>
              <p:cNvSpPr/>
              <p:nvPr/>
            </p:nvSpPr>
            <p:spPr>
              <a:xfrm rot="5400000">
                <a:off x="11060113" y="5373580"/>
                <a:ext cx="193674" cy="193674"/>
              </a:xfrm>
              <a:prstGeom prst="pie">
                <a:avLst>
                  <a:gd name="adj1" fmla="val 5400000"/>
                  <a:gd name="adj2" fmla="val 10750877"/>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2" name="Pie 21"/>
              <p:cNvSpPr/>
              <p:nvPr/>
            </p:nvSpPr>
            <p:spPr>
              <a:xfrm rot="5400000">
                <a:off x="9313687" y="5373580"/>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3" name="Pie 22"/>
              <p:cNvSpPr/>
              <p:nvPr/>
            </p:nvSpPr>
            <p:spPr>
              <a:xfrm>
                <a:off x="11060113" y="4484443"/>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4" name="Pie 23"/>
              <p:cNvSpPr/>
              <p:nvPr/>
            </p:nvSpPr>
            <p:spPr>
              <a:xfrm>
                <a:off x="11060113" y="4060755"/>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5" name="Pie 24"/>
              <p:cNvSpPr/>
              <p:nvPr/>
            </p:nvSpPr>
            <p:spPr>
              <a:xfrm>
                <a:off x="11060113" y="3627192"/>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sp>
            <p:nvSpPr>
              <p:cNvPr id="26" name="Pie 25"/>
              <p:cNvSpPr/>
              <p:nvPr/>
            </p:nvSpPr>
            <p:spPr>
              <a:xfrm>
                <a:off x="11060113" y="4921181"/>
                <a:ext cx="193674" cy="193674"/>
              </a:xfrm>
              <a:prstGeom prst="pie">
                <a:avLst>
                  <a:gd name="adj1" fmla="val 5400000"/>
                  <a:gd name="adj2" fmla="val 16200000"/>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212E35"/>
                  </a:solidFill>
                </a:endParaRPr>
              </a:p>
            </p:txBody>
          </p:sp>
        </p:grpSp>
      </p:grpSp>
      <p:sp>
        <p:nvSpPr>
          <p:cNvPr id="2" name="Title 1"/>
          <p:cNvSpPr>
            <a:spLocks noGrp="1"/>
          </p:cNvSpPr>
          <p:nvPr>
            <p:ph type="title"/>
          </p:nvPr>
        </p:nvSpPr>
        <p:spPr>
          <a:xfrm>
            <a:off x="365760" y="4733926"/>
            <a:ext cx="7897814" cy="1471786"/>
          </a:xfrm>
        </p:spPr>
        <p:txBody>
          <a:bodyPr anchor="ctr">
            <a:normAutofit/>
          </a:bodyPr>
          <a:lstStyle>
            <a:lvl1pPr>
              <a:defRPr sz="4800">
                <a:solidFill>
                  <a:schemeClr val="bg1"/>
                </a:solidFill>
              </a:defRPr>
            </a:lvl1pPr>
          </a:lstStyle>
          <a:p>
            <a:r>
              <a:rPr lang="en-US"/>
              <a:t>Click to edit Master title style</a:t>
            </a:r>
          </a:p>
        </p:txBody>
      </p:sp>
      <p:sp>
        <p:nvSpPr>
          <p:cNvPr id="27" name="Rectangle 26"/>
          <p:cNvSpPr/>
          <p:nvPr userDrawn="1"/>
        </p:nvSpPr>
        <p:spPr>
          <a:xfrm rot="16200000">
            <a:off x="-506427" y="5418151"/>
            <a:ext cx="1115449" cy="10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Tree>
    <p:extLst>
      <p:ext uri="{BB962C8B-B14F-4D97-AF65-F5344CB8AC3E}">
        <p14:creationId xmlns:p14="http://schemas.microsoft.com/office/powerpoint/2010/main" val="108181777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6784" y="428625"/>
            <a:ext cx="10408603" cy="1262063"/>
          </a:xfrm>
        </p:spPr>
        <p:txBody>
          <a:bodyPr/>
          <a:lstStyle/>
          <a:p>
            <a:r>
              <a:rPr lang="en-US"/>
              <a:t>Click to edit Master title style</a:t>
            </a:r>
          </a:p>
        </p:txBody>
      </p:sp>
      <p:sp>
        <p:nvSpPr>
          <p:cNvPr id="3" name="Text Placeholder 2"/>
          <p:cNvSpPr>
            <a:spLocks noGrp="1"/>
          </p:cNvSpPr>
          <p:nvPr>
            <p:ph type="body" idx="1"/>
          </p:nvPr>
        </p:nvSpPr>
        <p:spPr>
          <a:xfrm>
            <a:off x="946784" y="1828800"/>
            <a:ext cx="5081161" cy="548640"/>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42975" y="2447925"/>
            <a:ext cx="5084970" cy="3741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828800"/>
            <a:ext cx="5086350" cy="548640"/>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47925"/>
            <a:ext cx="5086350" cy="3741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0"/>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10365032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42974" y="1825625"/>
            <a:ext cx="508497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7390" y="1825625"/>
            <a:ext cx="508115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2198581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Placeholder"/>
          <p:cNvSpPr>
            <a:spLocks noGrp="1"/>
          </p:cNvSpPr>
          <p:nvPr>
            <p:ph type="title"/>
          </p:nvPr>
        </p:nvSpPr>
        <p:spPr>
          <a:xfrm>
            <a:off x="946786" y="4419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251049110"/>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sz="half" idx="1"/>
          </p:nvPr>
        </p:nvSpPr>
        <p:spPr>
          <a:xfrm>
            <a:off x="946785" y="1825625"/>
            <a:ext cx="3268376" cy="4351338"/>
          </a:xfrm>
        </p:spPr>
        <p:txBody>
          <a:bodyPr/>
          <a:lstStyle>
            <a:lvl1pPr marL="228600" indent="-2286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2"/>
          </p:nvPr>
        </p:nvSpPr>
        <p:spPr>
          <a:xfrm>
            <a:off x="4427034" y="1825625"/>
            <a:ext cx="322980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10"/>
          </p:nvPr>
        </p:nvSpPr>
        <p:spPr>
          <a:xfrm>
            <a:off x="7868712" y="1825625"/>
            <a:ext cx="336753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19103563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1047749" y="1825626"/>
            <a:ext cx="6145191" cy="4226169"/>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Text Placeholder 4"/>
          <p:cNvSpPr>
            <a:spLocks noGrp="1"/>
          </p:cNvSpPr>
          <p:nvPr>
            <p:ph type="body" sz="quarter" idx="12"/>
          </p:nvPr>
        </p:nvSpPr>
        <p:spPr>
          <a:xfrm>
            <a:off x="7400925" y="1816100"/>
            <a:ext cx="3857625" cy="4238625"/>
          </a:xfrm>
        </p:spPr>
        <p:txBody>
          <a:bodyPr/>
          <a:lstStyle>
            <a:lvl1pPr marL="0" indent="0">
              <a:buNone/>
              <a:defRPr/>
            </a:lvl1pPr>
            <a:lvl2pPr marL="285750" indent="0">
              <a:buNone/>
              <a:defRPr/>
            </a:lvl2pPr>
            <a:lvl3pPr marL="577850" indent="0">
              <a:buNone/>
              <a:defRPr/>
            </a:lvl3pPr>
            <a:lvl4pPr marL="742950" indent="0">
              <a:buNone/>
              <a:defRPr/>
            </a:lvl4pPr>
            <a:lvl5pPr marL="914400" indent="0">
              <a:buNone/>
              <a:defRPr/>
            </a:lvl5pPr>
          </a:lstStyle>
          <a:p>
            <a:pPr lvl="0"/>
            <a:r>
              <a:rPr lang="en-US"/>
              <a:t>Click to edit Master text styles</a:t>
            </a:r>
          </a:p>
        </p:txBody>
      </p:sp>
      <p:sp>
        <p:nvSpPr>
          <p:cNvPr id="8"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210694385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
          <p:cNvSpPr>
            <a:spLocks noGrp="1"/>
          </p:cNvSpPr>
          <p:nvPr>
            <p:ph type="pic" idx="11"/>
          </p:nvPr>
        </p:nvSpPr>
        <p:spPr bwMode="ltGray">
          <a:xfrm>
            <a:off x="6266985" y="1825626"/>
            <a:ext cx="4991565" cy="4226169"/>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Text Placeholder 4"/>
          <p:cNvSpPr>
            <a:spLocks noGrp="1"/>
          </p:cNvSpPr>
          <p:nvPr>
            <p:ph type="body" sz="quarter" idx="12"/>
          </p:nvPr>
        </p:nvSpPr>
        <p:spPr>
          <a:xfrm>
            <a:off x="946785" y="1825626"/>
            <a:ext cx="5063722" cy="4238625"/>
          </a:xfrm>
        </p:spPr>
        <p:txBody>
          <a:bodyPr/>
          <a:lstStyle>
            <a:lvl1pPr marL="0" indent="0">
              <a:buNone/>
              <a:defRPr/>
            </a:lvl1pPr>
            <a:lvl2pPr marL="285750" indent="0">
              <a:buNone/>
              <a:defRPr/>
            </a:lvl2pPr>
            <a:lvl3pPr marL="577850" indent="0">
              <a:buNone/>
              <a:defRPr/>
            </a:lvl3pPr>
            <a:lvl4pPr marL="742950" indent="0">
              <a:buNone/>
              <a:defRPr/>
            </a:lvl4pPr>
            <a:lvl5pPr marL="914400" indent="0">
              <a:buNone/>
              <a:defRPr/>
            </a:lvl5pPr>
          </a:lstStyle>
          <a:p>
            <a:pPr lvl="0"/>
            <a:r>
              <a:rPr lang="en-US"/>
              <a:t>Click to edit Master text styles</a:t>
            </a:r>
          </a:p>
        </p:txBody>
      </p:sp>
      <p:sp>
        <p:nvSpPr>
          <p:cNvPr id="10"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28698150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Half-Screen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1137424" y="1951464"/>
            <a:ext cx="4383498" cy="3936380"/>
          </a:xfrm>
        </p:spPr>
        <p:txBody>
          <a:bodyPr/>
          <a:lstStyle/>
          <a:p>
            <a:r>
              <a:rPr lang="en-US"/>
              <a:t>Click to edit Master title style</a:t>
            </a:r>
          </a:p>
        </p:txBody>
      </p:sp>
      <p:sp>
        <p:nvSpPr>
          <p:cNvPr id="4" name="Picture Placeholder 2"/>
          <p:cNvSpPr>
            <a:spLocks noGrp="1"/>
          </p:cNvSpPr>
          <p:nvPr>
            <p:ph type="pic" idx="11"/>
          </p:nvPr>
        </p:nvSpPr>
        <p:spPr bwMode="ltGray">
          <a:xfrm>
            <a:off x="6191250" y="1"/>
            <a:ext cx="6000750" cy="6958360"/>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8" name="Rectangle 7"/>
          <p:cNvSpPr/>
          <p:nvPr userDrawn="1"/>
        </p:nvSpPr>
        <p:spPr>
          <a:xfrm>
            <a:off x="0" y="0"/>
            <a:ext cx="1137424" cy="200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36229093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Screen Image Left">
    <p:spTree>
      <p:nvGrpSpPr>
        <p:cNvPr id="1" name=""/>
        <p:cNvGrpSpPr/>
        <p:nvPr/>
      </p:nvGrpSpPr>
      <p:grpSpPr>
        <a:xfrm>
          <a:off x="0" y="0"/>
          <a:ext cx="0" cy="0"/>
          <a:chOff x="0" y="0"/>
          <a:chExt cx="0" cy="0"/>
        </a:xfrm>
      </p:grpSpPr>
      <p:sp>
        <p:nvSpPr>
          <p:cNvPr id="2" name="Title 1"/>
          <p:cNvSpPr>
            <a:spLocks noGrp="1"/>
          </p:cNvSpPr>
          <p:nvPr>
            <p:ph type="title"/>
          </p:nvPr>
        </p:nvSpPr>
        <p:spPr>
          <a:xfrm>
            <a:off x="6999876" y="1951464"/>
            <a:ext cx="4383498" cy="3936380"/>
          </a:xfrm>
        </p:spPr>
        <p:txBody>
          <a:bodyPr/>
          <a:lstStyle/>
          <a:p>
            <a:r>
              <a:rPr lang="en-US"/>
              <a:t>Click to edit Master title style</a:t>
            </a:r>
          </a:p>
        </p:txBody>
      </p:sp>
      <p:sp>
        <p:nvSpPr>
          <p:cNvPr id="4" name="Picture Placeholder 2"/>
          <p:cNvSpPr>
            <a:spLocks noGrp="1"/>
          </p:cNvSpPr>
          <p:nvPr>
            <p:ph type="pic" idx="11"/>
          </p:nvPr>
        </p:nvSpPr>
        <p:spPr bwMode="ltGray">
          <a:xfrm>
            <a:off x="0" y="1"/>
            <a:ext cx="6000750" cy="6958360"/>
          </a:xfrm>
          <a:prstGeom prst="rect">
            <a:avLst/>
          </a:prstGeom>
          <a:solidFill>
            <a:schemeClr val="bg1">
              <a:lumMod val="95000"/>
            </a:schemeClr>
          </a:solidFill>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187227024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114836426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487479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a:t>Click icon to add picture</a:t>
            </a:r>
          </a:p>
        </p:txBody>
      </p:sp>
    </p:spTree>
    <p:extLst>
      <p:ext uri="{BB962C8B-B14F-4D97-AF65-F5344CB8AC3E}">
        <p14:creationId xmlns:p14="http://schemas.microsoft.com/office/powerpoint/2010/main" val="147829460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13_Blue 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a:solidFill>
                <a:prstClr val="white"/>
              </a:solidFill>
            </a:endParaRPr>
          </a:p>
        </p:txBody>
      </p:sp>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grpSp>
      <p:sp>
        <p:nvSpPr>
          <p:cNvPr id="2" name="Title 1"/>
          <p:cNvSpPr>
            <a:spLocks noGrp="1"/>
          </p:cNvSpPr>
          <p:nvPr>
            <p:ph type="ctrTitle" hasCustomPrompt="1"/>
          </p:nvPr>
        </p:nvSpPr>
        <p:spPr>
          <a:xfrm>
            <a:off x="914400" y="3614237"/>
            <a:ext cx="10579608" cy="1645920"/>
          </a:xfrm>
        </p:spPr>
        <p:txBody>
          <a:bodyPr anchor="t">
            <a:normAutofit/>
          </a:bodyPr>
          <a:lstStyle>
            <a:lvl1pPr algn="l">
              <a:defRPr sz="5400">
                <a:solidFill>
                  <a:schemeClr val="bg1"/>
                </a:solidFill>
              </a:defRPr>
            </a:lvl1pPr>
          </a:lstStyle>
          <a:p>
            <a:r>
              <a:rPr lang="en-US"/>
              <a:t>Thank you.</a:t>
            </a:r>
          </a:p>
        </p:txBody>
      </p:sp>
      <p:sp>
        <p:nvSpPr>
          <p:cNvPr id="3" name="Subtitle 2"/>
          <p:cNvSpPr>
            <a:spLocks noGrp="1"/>
          </p:cNvSpPr>
          <p:nvPr>
            <p:ph type="subTitle" idx="1" hasCustomPrompt="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www.microfocus.com</a:t>
            </a:r>
            <a:endParaRPr lang="en-US"/>
          </a:p>
        </p:txBody>
      </p:sp>
    </p:spTree>
    <p:extLst>
      <p:ext uri="{BB962C8B-B14F-4D97-AF65-F5344CB8AC3E}">
        <p14:creationId xmlns:p14="http://schemas.microsoft.com/office/powerpoint/2010/main" val="20446754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 (28pt)</a:t>
            </a:r>
          </a:p>
        </p:txBody>
      </p:sp>
      <p:sp>
        <p:nvSpPr>
          <p:cNvPr id="9" name="Text Placeholder 8"/>
          <p:cNvSpPr>
            <a:spLocks noGrp="1"/>
          </p:cNvSpPr>
          <p:nvPr>
            <p:ph type="body" sz="quarter" idx="13" hasCustomPrompt="1"/>
          </p:nvPr>
        </p:nvSpPr>
        <p:spPr>
          <a:xfrm>
            <a:off x="1166287" y="1249433"/>
            <a:ext cx="10092264" cy="588892"/>
          </a:xfrm>
        </p:spPr>
        <p:txBody>
          <a:bodyPr anchor="t"/>
          <a:lstStyle>
            <a:lvl1pPr marL="0" indent="0">
              <a:lnSpc>
                <a:spcPct val="90000"/>
              </a:lnSpc>
              <a:spcBef>
                <a:spcPts val="0"/>
              </a:spcBef>
              <a:buNone/>
              <a:defRPr lang="en-US" sz="2000" b="1" kern="1200" baseline="0" smtClean="0">
                <a:solidFill>
                  <a:schemeClr val="accent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Click to edit subhead text (15pt)</a:t>
            </a:r>
          </a:p>
        </p:txBody>
      </p:sp>
      <p:sp>
        <p:nvSpPr>
          <p:cNvPr id="10" name="Content Placeholder 2"/>
          <p:cNvSpPr>
            <a:spLocks noGrp="1"/>
          </p:cNvSpPr>
          <p:nvPr>
            <p:ph idx="1" hasCustomPrompt="1"/>
          </p:nvPr>
        </p:nvSpPr>
        <p:spPr>
          <a:xfrm>
            <a:off x="954133" y="1819275"/>
            <a:ext cx="10304417" cy="4245885"/>
          </a:xfrm>
        </p:spPr>
        <p:txBody>
          <a:bodyPr/>
          <a:lstStyle>
            <a:lvl3pPr marL="304792" indent="-152396">
              <a:defRPr/>
            </a:lvl3pPr>
          </a:lstStyle>
          <a:p>
            <a:pPr lvl="0"/>
            <a:r>
              <a:rPr lang="en-US"/>
              <a:t>First level bullet (18pt)</a:t>
            </a:r>
          </a:p>
          <a:p>
            <a:pPr lvl="1"/>
            <a:r>
              <a:rPr lang="en-US"/>
              <a:t>Second level bullet (14pt)</a:t>
            </a:r>
          </a:p>
          <a:p>
            <a:pPr lvl="2"/>
            <a:r>
              <a:rPr lang="en-US"/>
              <a:t>Third level bullet (12pt)</a:t>
            </a:r>
          </a:p>
          <a:p>
            <a:pPr lvl="3"/>
            <a:r>
              <a:rPr lang="en-US"/>
              <a:t>Fourth level (11pt)</a:t>
            </a:r>
          </a:p>
          <a:p>
            <a:pPr lvl="4"/>
            <a:r>
              <a:rPr lang="en-US"/>
              <a:t>Fifth level (10pt)</a:t>
            </a:r>
          </a:p>
        </p:txBody>
      </p:sp>
      <p:sp>
        <p:nvSpPr>
          <p:cNvPr id="8"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1668629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theme" Target="../theme/theme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838940517"/>
      </p:ext>
    </p:extLst>
  </p:cSld>
  <p:clrMap bg1="lt1" tx1="dk1" bg2="lt2" tx2="dk2" accent1="accent1" accent2="accent2" accent3="accent3" accent4="accent4" accent5="accent5" accent6="accent6" hlink="hlink" folHlink="folHlink"/>
  <p:sldLayoutIdLst>
    <p:sldLayoutId id="2147483896" r:id="rId1"/>
    <p:sldLayoutId id="2147484039" r:id="rId2"/>
    <p:sldLayoutId id="2147483879" r:id="rId3"/>
    <p:sldLayoutId id="2147483882" r:id="rId4"/>
    <p:sldLayoutId id="2147483894" r:id="rId5"/>
    <p:sldLayoutId id="2147483981" r:id="rId6"/>
    <p:sldLayoutId id="2147483860" r:id="rId7"/>
    <p:sldLayoutId id="2147483861" r:id="rId8"/>
    <p:sldLayoutId id="2147483863" r:id="rId9"/>
    <p:sldLayoutId id="2147483885" r:id="rId10"/>
    <p:sldLayoutId id="2147483864" r:id="rId11"/>
    <p:sldLayoutId id="2147483866" r:id="rId12"/>
    <p:sldLayoutId id="2147483865" r:id="rId13"/>
    <p:sldLayoutId id="2147483897" r:id="rId14"/>
    <p:sldLayoutId id="2147483867" r:id="rId15"/>
    <p:sldLayoutId id="2147483884" r:id="rId16"/>
    <p:sldLayoutId id="2147483893" r:id="rId17"/>
    <p:sldLayoutId id="2147483883" r:id="rId18"/>
    <p:sldLayoutId id="2147483898" r:id="rId19"/>
    <p:sldLayoutId id="2147483868" r:id="rId20"/>
    <p:sldLayoutId id="2147483888" r:id="rId21"/>
    <p:sldLayoutId id="2147483869" r:id="rId22"/>
    <p:sldLayoutId id="2147483889" r:id="rId23"/>
    <p:sldLayoutId id="2147483870" r:id="rId24"/>
    <p:sldLayoutId id="2147483871" r:id="rId25"/>
    <p:sldLayoutId id="2147483872" r:id="rId26"/>
    <p:sldLayoutId id="2147484041" r:id="rId27"/>
    <p:sldLayoutId id="2147484042" r:id="rId28"/>
    <p:sldLayoutId id="2147484052" r:id="rId29"/>
    <p:sldLayoutId id="2147484053" r:id="rId30"/>
    <p:sldLayoutId id="2147484054" r:id="rId31"/>
    <p:sldLayoutId id="2147484090" r:id="rId32"/>
    <p:sldLayoutId id="2147484091" r:id="rId33"/>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7092">
          <p15:clr>
            <a:srgbClr val="F26B43"/>
          </p15:clr>
        </p15:guide>
        <p15:guide id="4" pos="595">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094" userDrawn="1">
          <p15:clr>
            <a:srgbClr val="F26B43"/>
          </p15:clr>
        </p15:guide>
        <p15:guide id="0" pos="3840" userDrawn="1">
          <p15:clr>
            <a:srgbClr val="F26B43"/>
          </p15:clr>
        </p15:guide>
        <p15:guide id="9" orient="horz" pos="3893" userDrawn="1">
          <p15:clr>
            <a:srgbClr val="F26B43"/>
          </p15:clr>
        </p15:guide>
        <p15:guide id="10" orient="horz" pos="1389"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722875886"/>
      </p:ext>
    </p:extLst>
  </p:cSld>
  <p:clrMap bg1="lt1" tx1="dk1" bg2="lt2" tx2="dk2" accent1="accent1" accent2="accent2" accent3="accent3" accent4="accent4" accent5="accent5" accent6="accent6" hlink="hlink" folHlink="folHlink"/>
  <p:sldLayoutIdLst>
    <p:sldLayoutId id="2147483895" r:id="rId1"/>
    <p:sldLayoutId id="2147484028" r:id="rId2"/>
    <p:sldLayoutId id="2147483982" r:id="rId3"/>
    <p:sldLayoutId id="2147484029" r:id="rId4"/>
    <p:sldLayoutId id="2147484030" r:id="rId5"/>
    <p:sldLayoutId id="2147484033" r:id="rId6"/>
    <p:sldLayoutId id="2147484034" r:id="rId7"/>
    <p:sldLayoutId id="2147484035" r:id="rId8"/>
    <p:sldLayoutId id="2147484036" r:id="rId9"/>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113868977"/>
      </p:ext>
    </p:extLst>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 id="2147484072" r:id="rId17"/>
    <p:sldLayoutId id="2147484073" r:id="rId18"/>
    <p:sldLayoutId id="2147484074" r:id="rId19"/>
    <p:sldLayoutId id="2147484075" r:id="rId20"/>
    <p:sldLayoutId id="2147484076" r:id="rId21"/>
    <p:sldLayoutId id="2147484077" r:id="rId22"/>
    <p:sldLayoutId id="2147484078" r:id="rId23"/>
    <p:sldLayoutId id="2147484079" r:id="rId24"/>
    <p:sldLayoutId id="2147484080" r:id="rId25"/>
    <p:sldLayoutId id="2147484081" r:id="rId26"/>
    <p:sldLayoutId id="2147484083" r:id="rId27"/>
    <p:sldLayoutId id="2147484084" r:id="rId28"/>
    <p:sldLayoutId id="2147484085" r:id="rId29"/>
    <p:sldLayoutId id="2147484086" r:id="rId30"/>
    <p:sldLayoutId id="2147484087" r:id="rId31"/>
    <p:sldLayoutId id="2147484088" r:id="rId32"/>
    <p:sldLayoutId id="2147484089" r:id="rId33"/>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6785" y="429272"/>
            <a:ext cx="10311765" cy="97466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946785" y="1825625"/>
            <a:ext cx="1031176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rot="10800000">
            <a:off x="-3" y="-4"/>
            <a:ext cx="1050134" cy="156755"/>
          </a:xfrm>
          <a:prstGeom prst="rect">
            <a:avLst/>
          </a:prstGeom>
          <a:solidFill>
            <a:srgbClr val="0078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grpSp>
        <p:nvGrpSpPr>
          <p:cNvPr id="9" name="Group 8"/>
          <p:cNvGrpSpPr/>
          <p:nvPr userDrawn="1"/>
        </p:nvGrpSpPr>
        <p:grpSpPr>
          <a:xfrm>
            <a:off x="11311010" y="6527385"/>
            <a:ext cx="740366" cy="179271"/>
            <a:chOff x="-504825" y="3757613"/>
            <a:chExt cx="1009650" cy="244475"/>
          </a:xfrm>
          <a:solidFill>
            <a:schemeClr val="bg1">
              <a:lumMod val="85000"/>
            </a:schemeClr>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12E35"/>
                </a:solidFill>
              </a:endParaRPr>
            </a:p>
          </p:txBody>
        </p:sp>
      </p:grpSp>
      <p:sp>
        <p:nvSpPr>
          <p:cNvPr id="23" name="Rectangle 22"/>
          <p:cNvSpPr/>
          <p:nvPr userDrawn="1"/>
        </p:nvSpPr>
        <p:spPr>
          <a:xfrm>
            <a:off x="0" y="6498236"/>
            <a:ext cx="231632" cy="824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24"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pPr defTabSz="914400"/>
            <a:fld id="{0FB999A9-77CE-4AD1-9911-24A29F08BC34}" type="slidenum">
              <a:rPr lang="en-US" smtClean="0">
                <a:solidFill>
                  <a:prstClr val="white">
                    <a:lumMod val="75000"/>
                  </a:prstClr>
                </a:solidFill>
              </a:rPr>
              <a:pPr defTabSz="914400"/>
              <a:t>‹#›</a:t>
            </a:fld>
            <a:endParaRPr lang="en-US">
              <a:solidFill>
                <a:prstClr val="white">
                  <a:lumMod val="75000"/>
                </a:prstClr>
              </a:solidFill>
            </a:endParaRPr>
          </a:p>
        </p:txBody>
      </p:sp>
    </p:spTree>
    <p:extLst>
      <p:ext uri="{BB962C8B-B14F-4D97-AF65-F5344CB8AC3E}">
        <p14:creationId xmlns:p14="http://schemas.microsoft.com/office/powerpoint/2010/main" val="2860857911"/>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 id="2147484106" r:id="rId12"/>
    <p:sldLayoutId id="2147484107" r:id="rId13"/>
    <p:sldLayoutId id="2147484108" r:id="rId14"/>
    <p:sldLayoutId id="2147484109" r:id="rId15"/>
    <p:sldLayoutId id="2147484110" r:id="rId16"/>
    <p:sldLayoutId id="2147484111" r:id="rId17"/>
    <p:sldLayoutId id="2147484112" r:id="rId18"/>
    <p:sldLayoutId id="2147484113" r:id="rId19"/>
    <p:sldLayoutId id="2147484114" r:id="rId20"/>
    <p:sldLayoutId id="2147484115" r:id="rId21"/>
    <p:sldLayoutId id="2147484116" r:id="rId22"/>
    <p:sldLayoutId id="2147484117" r:id="rId23"/>
    <p:sldLayoutId id="2147484118" r:id="rId24"/>
    <p:sldLayoutId id="2147484119" r:id="rId25"/>
    <p:sldLayoutId id="2147484120" r:id="rId26"/>
    <p:sldLayoutId id="2147484121" r:id="rId27"/>
    <p:sldLayoutId id="2147484122" r:id="rId28"/>
    <p:sldLayoutId id="2147484123" r:id="rId29"/>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660">
          <p15:clr>
            <a:srgbClr val="F26B43"/>
          </p15:clr>
        </p15:guide>
        <p15:guide id="3" pos="7092">
          <p15:clr>
            <a:srgbClr val="F26B43"/>
          </p15:clr>
        </p15:guide>
        <p15:guide id="4" pos="594">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14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0.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hyperlink" Target="http://h20195.www2.hp.com/V2/GetDocument.aspx?docname=4AA5-8967ENW&amp;cc=us&amp;lc=en"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2.xml"/><Relationship Id="rId1" Type="http://schemas.openxmlformats.org/officeDocument/2006/relationships/slideLayout" Target="../slideLayouts/slideLayout103.xml"/><Relationship Id="rId4" Type="http://schemas.openxmlformats.org/officeDocument/2006/relationships/image" Target="../media/image2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3.xml"/><Relationship Id="rId1" Type="http://schemas.openxmlformats.org/officeDocument/2006/relationships/slideLayout" Target="../slideLayouts/slideLayout10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4.xml"/><Relationship Id="rId1" Type="http://schemas.openxmlformats.org/officeDocument/2006/relationships/slideLayout" Target="../slideLayouts/slideLayout10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hpswdemoportal.com/"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334898" y="-33552"/>
            <a:ext cx="12526898" cy="6948514"/>
          </a:xfrm>
          <a:prstGeom prst="rect">
            <a:avLst/>
          </a:prstGeom>
        </p:spPr>
      </p:pic>
      <p:sp>
        <p:nvSpPr>
          <p:cNvPr id="20" name="Rectangle 8"/>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808080"/>
                </a:solidFill>
              </a:defRPr>
            </a:pPr>
            <a:endParaRPr dirty="0">
              <a:solidFill>
                <a:srgbClr val="808080"/>
              </a:solidFill>
            </a:endParaRPr>
          </a:p>
        </p:txBody>
      </p:sp>
      <p:grpSp>
        <p:nvGrpSpPr>
          <p:cNvPr id="21" name="Group 9"/>
          <p:cNvGrpSpPr/>
          <p:nvPr/>
        </p:nvGrpSpPr>
        <p:grpSpPr>
          <a:xfrm>
            <a:off x="1048005" y="766394"/>
            <a:ext cx="1930326" cy="467408"/>
            <a:chOff x="0" y="0"/>
            <a:chExt cx="1930325" cy="467406"/>
          </a:xfrm>
        </p:grpSpPr>
        <p:sp>
          <p:nvSpPr>
            <p:cNvPr id="22" name="Freeform 5"/>
            <p:cNvSpPr/>
            <p:nvPr/>
          </p:nvSpPr>
          <p:spPr>
            <a:xfrm>
              <a:off x="0" y="97123"/>
              <a:ext cx="370283" cy="3702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3" name="Freeform 6"/>
            <p:cNvSpPr/>
            <p:nvPr/>
          </p:nvSpPr>
          <p:spPr>
            <a:xfrm>
              <a:off x="91053" y="12140"/>
              <a:ext cx="370283" cy="36421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4" name="Freeform 7"/>
            <p:cNvSpPr/>
            <p:nvPr/>
          </p:nvSpPr>
          <p:spPr>
            <a:xfrm>
              <a:off x="564529" y="12140"/>
              <a:ext cx="21245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5" name="Freeform 8"/>
            <p:cNvSpPr/>
            <p:nvPr/>
          </p:nvSpPr>
          <p:spPr>
            <a:xfrm>
              <a:off x="880180" y="12140"/>
              <a:ext cx="36422" cy="194248"/>
            </a:xfrm>
            <a:prstGeom prst="rect">
              <a:avLst/>
            </a:pr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6" name="Freeform 9"/>
            <p:cNvSpPr/>
            <p:nvPr/>
          </p:nvSpPr>
          <p:spPr>
            <a:xfrm>
              <a:off x="1019794" y="12140"/>
              <a:ext cx="18817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7" name="Freeform 10"/>
            <p:cNvSpPr/>
            <p:nvPr/>
          </p:nvSpPr>
          <p:spPr>
            <a:xfrm>
              <a:off x="131116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8" name="Freeform 11"/>
            <p:cNvSpPr/>
            <p:nvPr/>
          </p:nvSpPr>
          <p:spPr>
            <a:xfrm>
              <a:off x="160253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9" name="Freeform 12"/>
            <p:cNvSpPr/>
            <p:nvPr/>
          </p:nvSpPr>
          <p:spPr>
            <a:xfrm>
              <a:off x="564529" y="267089"/>
              <a:ext cx="194247"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0" name="Freeform 13"/>
            <p:cNvSpPr/>
            <p:nvPr/>
          </p:nvSpPr>
          <p:spPr>
            <a:xfrm>
              <a:off x="813407"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1" name="Freeform 14"/>
            <p:cNvSpPr/>
            <p:nvPr/>
          </p:nvSpPr>
          <p:spPr>
            <a:xfrm>
              <a:off x="1074426"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2" name="Freeform 15"/>
            <p:cNvSpPr/>
            <p:nvPr/>
          </p:nvSpPr>
          <p:spPr>
            <a:xfrm>
              <a:off x="1341515"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3" name="Freeform 16"/>
            <p:cNvSpPr/>
            <p:nvPr/>
          </p:nvSpPr>
          <p:spPr>
            <a:xfrm>
              <a:off x="1602534"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000000"/>
                </a:solidFill>
              </a:endParaRPr>
            </a:p>
          </p:txBody>
        </p:sp>
        <p:sp>
          <p:nvSpPr>
            <p:cNvPr id="34" name="Freeform 17"/>
            <p:cNvSpPr/>
            <p:nvPr/>
          </p:nvSpPr>
          <p:spPr>
            <a:xfrm>
              <a:off x="1845342" y="0"/>
              <a:ext cx="84984" cy="8498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grpSp>
      <p:sp>
        <p:nvSpPr>
          <p:cNvPr id="2" name="Title 1"/>
          <p:cNvSpPr>
            <a:spLocks noGrp="1"/>
          </p:cNvSpPr>
          <p:nvPr>
            <p:ph type="ctrTitle"/>
          </p:nvPr>
        </p:nvSpPr>
        <p:spPr>
          <a:xfrm>
            <a:off x="930880" y="3459892"/>
            <a:ext cx="8735635" cy="1295895"/>
          </a:xfrm>
        </p:spPr>
        <p:txBody>
          <a:bodyPr>
            <a:normAutofit/>
          </a:bodyPr>
          <a:lstStyle/>
          <a:p>
            <a:r>
              <a:rPr lang="en-US" dirty="0" smtClean="0"/>
              <a:t>Module 0 – SMA-X Overview</a:t>
            </a:r>
            <a:endParaRPr lang="en-US" sz="4000" dirty="0"/>
          </a:p>
        </p:txBody>
      </p:sp>
      <p:sp>
        <p:nvSpPr>
          <p:cNvPr id="3" name="Text Placeholder 2"/>
          <p:cNvSpPr>
            <a:spLocks noGrp="1"/>
          </p:cNvSpPr>
          <p:nvPr>
            <p:ph type="body" sz="quarter" idx="11"/>
          </p:nvPr>
        </p:nvSpPr>
        <p:spPr>
          <a:xfrm>
            <a:off x="930881" y="6196332"/>
            <a:ext cx="3588366" cy="433067"/>
          </a:xfrm>
        </p:spPr>
        <p:txBody>
          <a:bodyPr/>
          <a:lstStyle/>
          <a:p>
            <a:r>
              <a:rPr lang="en-US" dirty="0" smtClean="0"/>
              <a:t>Jan 2018</a:t>
            </a:r>
            <a:endParaRPr lang="en-US"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4"/>
          </p:nvPr>
        </p:nvSpPr>
        <p:spPr/>
        <p:txBody>
          <a:bodyPr/>
          <a:lstStyle/>
          <a:p>
            <a:fld id="{0FB999A9-77CE-4AD1-9911-24A29F08BC34}" type="slidenum">
              <a:rPr lang="en-US" smtClean="0"/>
              <a:pPr/>
              <a:t>1</a:t>
            </a:fld>
            <a:endParaRPr lang="en-US" dirty="0"/>
          </a:p>
        </p:txBody>
      </p:sp>
    </p:spTree>
    <p:extLst>
      <p:ext uri="{BB962C8B-B14F-4D97-AF65-F5344CB8AC3E}">
        <p14:creationId xmlns:p14="http://schemas.microsoft.com/office/powerpoint/2010/main" val="3989742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0 - Overview</a:t>
            </a:r>
            <a:endParaRPr lang="en-US" dirty="0"/>
          </a:p>
        </p:txBody>
      </p:sp>
      <p:sp>
        <p:nvSpPr>
          <p:cNvPr id="4" name="Slide Number Placeholder 3"/>
          <p:cNvSpPr>
            <a:spLocks noGrp="1"/>
          </p:cNvSpPr>
          <p:nvPr>
            <p:ph type="sldNum" sz="quarter" idx="4"/>
          </p:nvPr>
        </p:nvSpPr>
        <p:spPr/>
        <p:txBody>
          <a:bodyPr/>
          <a:lstStyle/>
          <a:p>
            <a:fld id="{0FB999A9-77CE-4AD1-9911-24A29F08BC34}" type="slidenum">
              <a:rPr lang="en-US" smtClean="0"/>
              <a:pPr/>
              <a:t>10</a:t>
            </a:fld>
            <a:endParaRPr lang="en-US" dirty="0"/>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670818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0 – Overview Objectives</a:t>
            </a:r>
            <a:endParaRPr lang="en-US" dirty="0"/>
          </a:p>
        </p:txBody>
      </p:sp>
      <p:sp>
        <p:nvSpPr>
          <p:cNvPr id="5" name="Text Placeholder 4"/>
          <p:cNvSpPr>
            <a:spLocks noGrp="1"/>
          </p:cNvSpPr>
          <p:nvPr>
            <p:ph type="body" sz="quarter" idx="13"/>
          </p:nvPr>
        </p:nvSpPr>
        <p:spPr/>
        <p:txBody>
          <a:bodyPr/>
          <a:lstStyle/>
          <a:p>
            <a:endParaRPr lang="en-US" dirty="0"/>
          </a:p>
        </p:txBody>
      </p:sp>
      <p:sp>
        <p:nvSpPr>
          <p:cNvPr id="4" name="Slide Number Placeholder 3"/>
          <p:cNvSpPr>
            <a:spLocks noGrp="1"/>
          </p:cNvSpPr>
          <p:nvPr>
            <p:ph type="sldNum" sz="quarter" idx="4"/>
          </p:nvPr>
        </p:nvSpPr>
        <p:spPr/>
        <p:txBody>
          <a:bodyPr/>
          <a:lstStyle/>
          <a:p>
            <a:fld id="{B016F8AB-BCEA-4347-8BA6-BE776009BC89}" type="slidenum">
              <a:rPr lang="en-US" smtClean="0"/>
              <a:pPr/>
              <a:t>11</a:t>
            </a:fld>
            <a:endParaRPr lang="en-US"/>
          </a:p>
        </p:txBody>
      </p:sp>
      <p:sp>
        <p:nvSpPr>
          <p:cNvPr id="3" name="Content Placeholder 2"/>
          <p:cNvSpPr>
            <a:spLocks noGrp="1"/>
          </p:cNvSpPr>
          <p:nvPr>
            <p:ph idx="1"/>
          </p:nvPr>
        </p:nvSpPr>
        <p:spPr/>
        <p:txBody>
          <a:bodyPr>
            <a:normAutofit/>
          </a:bodyPr>
          <a:lstStyle/>
          <a:p>
            <a:pPr marL="0" indent="0">
              <a:buNone/>
            </a:pPr>
            <a:r>
              <a:rPr lang="en-US" dirty="0"/>
              <a:t>After completing this module, you should be able to:</a:t>
            </a:r>
          </a:p>
          <a:p>
            <a:r>
              <a:rPr lang="en-US" dirty="0"/>
              <a:t>Describe the </a:t>
            </a:r>
            <a:r>
              <a:rPr lang="en-US" dirty="0" smtClean="0"/>
              <a:t>key differentiating </a:t>
            </a:r>
            <a:r>
              <a:rPr lang="en-US" dirty="0"/>
              <a:t>features of </a:t>
            </a:r>
            <a:r>
              <a:rPr lang="en-US" dirty="0" smtClean="0"/>
              <a:t>SMA</a:t>
            </a:r>
            <a:endParaRPr lang="en-US" dirty="0"/>
          </a:p>
          <a:p>
            <a:r>
              <a:rPr lang="en-US" dirty="0"/>
              <a:t>Describe the </a:t>
            </a:r>
            <a:r>
              <a:rPr lang="en-US" dirty="0" smtClean="0"/>
              <a:t>Suite licensing and architecture</a:t>
            </a:r>
          </a:p>
          <a:p>
            <a:r>
              <a:rPr lang="en-US" dirty="0" smtClean="0"/>
              <a:t>Understand the SMA-X multi-domain and multi-tenant deployment options</a:t>
            </a:r>
          </a:p>
          <a:p>
            <a:r>
              <a:rPr lang="en-US" dirty="0" smtClean="0"/>
              <a:t>Understand </a:t>
            </a:r>
            <a:r>
              <a:rPr lang="en-US" dirty="0"/>
              <a:t>the differences between SMA-SM and SMA-X</a:t>
            </a:r>
          </a:p>
          <a:p>
            <a:endParaRPr lang="en-US" dirty="0" smtClean="0"/>
          </a:p>
        </p:txBody>
      </p:sp>
    </p:spTree>
    <p:extLst>
      <p:ext uri="{BB962C8B-B14F-4D97-AF65-F5344CB8AC3E}">
        <p14:creationId xmlns:p14="http://schemas.microsoft.com/office/powerpoint/2010/main" val="3686425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Features of Service Management Automation (SMA) Suite - Recap</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12</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660556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Management Automation Suite</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pPr/>
              <a:t>13</a:t>
            </a:fld>
            <a:endParaRPr lang="en-US"/>
          </a:p>
        </p:txBody>
      </p:sp>
      <p:sp>
        <p:nvSpPr>
          <p:cNvPr id="4" name="Text Placeholder 3"/>
          <p:cNvSpPr>
            <a:spLocks noGrp="1"/>
          </p:cNvSpPr>
          <p:nvPr>
            <p:ph type="body" sz="quarter" idx="13"/>
          </p:nvPr>
        </p:nvSpPr>
        <p:spPr/>
        <p:txBody>
          <a:bodyPr/>
          <a:lstStyle/>
          <a:p>
            <a:r>
              <a:rPr lang="en-US" smtClean="0"/>
              <a:t>Innovative architecture, built for agility and scale</a:t>
            </a:r>
            <a:endParaRPr lang="en-GB" dirty="0"/>
          </a:p>
        </p:txBody>
      </p:sp>
      <p:sp>
        <p:nvSpPr>
          <p:cNvPr id="48" name="Text Placeholder 3"/>
          <p:cNvSpPr txBox="1">
            <a:spLocks/>
          </p:cNvSpPr>
          <p:nvPr/>
        </p:nvSpPr>
        <p:spPr>
          <a:xfrm>
            <a:off x="530195" y="898570"/>
            <a:ext cx="10969943" cy="381000"/>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lnSpc>
                <a:spcPct val="85000"/>
              </a:lnSpc>
              <a:buFont typeface="Arial" panose="020B0604020202020204" pitchFamily="34" charset="0"/>
              <a:buNone/>
            </a:pPr>
            <a:endParaRPr lang="en-US" sz="2400" dirty="0">
              <a:solidFill>
                <a:srgbClr val="212E35"/>
              </a:solidFill>
              <a:cs typeface="Calibri" panose="020F0502020204030204" pitchFamily="34" charset="0"/>
            </a:endParaRPr>
          </a:p>
        </p:txBody>
      </p:sp>
      <p:sp>
        <p:nvSpPr>
          <p:cNvPr id="181" name="Content Placeholder 8"/>
          <p:cNvSpPr txBox="1">
            <a:spLocks/>
          </p:cNvSpPr>
          <p:nvPr/>
        </p:nvSpPr>
        <p:spPr>
          <a:xfrm>
            <a:off x="6293671" y="1776118"/>
            <a:ext cx="5086350" cy="3821288"/>
          </a:xfrm>
          <a:prstGeom prst="rect">
            <a:avLst/>
          </a:prstGeom>
        </p:spPr>
        <p:txBody>
          <a:bodyPr anchor="ctr">
            <a:no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spcAft>
                <a:spcPts val="300"/>
              </a:spcAft>
            </a:pPr>
            <a:r>
              <a:rPr lang="en-US" dirty="0" smtClean="0"/>
              <a:t>Smart service </a:t>
            </a:r>
            <a:r>
              <a:rPr lang="en-US" dirty="0"/>
              <a:t>desk</a:t>
            </a:r>
          </a:p>
          <a:p>
            <a:pPr>
              <a:spcBef>
                <a:spcPts val="1200"/>
              </a:spcBef>
              <a:spcAft>
                <a:spcPts val="300"/>
              </a:spcAft>
            </a:pPr>
            <a:r>
              <a:rPr lang="en-US" dirty="0"/>
              <a:t>Easy to use self-service</a:t>
            </a:r>
          </a:p>
          <a:p>
            <a:pPr>
              <a:spcBef>
                <a:spcPts val="1200"/>
              </a:spcBef>
              <a:spcAft>
                <a:spcPts val="300"/>
              </a:spcAft>
            </a:pPr>
            <a:r>
              <a:rPr lang="en-US" dirty="0" smtClean="0"/>
              <a:t>ChatOps </a:t>
            </a:r>
            <a:r>
              <a:rPr lang="en-US" dirty="0"/>
              <a:t>collaboration</a:t>
            </a:r>
          </a:p>
          <a:p>
            <a:pPr>
              <a:spcBef>
                <a:spcPts val="1200"/>
              </a:spcBef>
              <a:spcAft>
                <a:spcPts val="300"/>
              </a:spcAft>
            </a:pPr>
            <a:r>
              <a:rPr lang="en-US" dirty="0" smtClean="0"/>
              <a:t>Flexible deployment, codeless configuration</a:t>
            </a:r>
          </a:p>
          <a:p>
            <a:pPr>
              <a:spcBef>
                <a:spcPts val="1200"/>
              </a:spcBef>
              <a:spcAft>
                <a:spcPts val="300"/>
              </a:spcAft>
            </a:pPr>
            <a:r>
              <a:rPr lang="en-US" dirty="0" smtClean="0"/>
              <a:t>Automated service modeling and discovery </a:t>
            </a:r>
          </a:p>
        </p:txBody>
      </p:sp>
      <p:pic>
        <p:nvPicPr>
          <p:cNvPr id="6" name="Picture 5"/>
          <p:cNvPicPr>
            <a:picLocks noChangeAspect="1"/>
          </p:cNvPicPr>
          <p:nvPr/>
        </p:nvPicPr>
        <p:blipFill>
          <a:blip r:embed="rId3"/>
          <a:stretch>
            <a:fillRect/>
          </a:stretch>
        </p:blipFill>
        <p:spPr>
          <a:xfrm>
            <a:off x="946785" y="1748867"/>
            <a:ext cx="5050892" cy="4453707"/>
          </a:xfrm>
          <a:prstGeom prst="rect">
            <a:avLst/>
          </a:prstGeom>
        </p:spPr>
      </p:pic>
    </p:spTree>
    <p:extLst>
      <p:ext uri="{BB962C8B-B14F-4D97-AF65-F5344CB8AC3E}">
        <p14:creationId xmlns:p14="http://schemas.microsoft.com/office/powerpoint/2010/main" val="84122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a:xfrm>
            <a:off x="963072" y="1775410"/>
            <a:ext cx="3999453" cy="3834815"/>
          </a:xfrm>
          <a:prstGeom prst="roundRect">
            <a:avLst>
              <a:gd name="adj" fmla="val 0"/>
            </a:avLst>
          </a:prstGeom>
          <a:solidFill>
            <a:schemeClr val="bg1"/>
          </a:solidFill>
          <a:ln w="38100">
            <a:solidFill>
              <a:schemeClr val="tx1">
                <a:lumMod val="10000"/>
                <a:lumOff val="9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74320" tIns="1188720" rIns="274320" bIns="274320" rtlCol="0" anchor="t"/>
          <a:lstStyle/>
          <a:p>
            <a:pPr>
              <a:spcAft>
                <a:spcPts val="600"/>
              </a:spcAft>
            </a:pPr>
            <a:r>
              <a:rPr lang="en-US" sz="2000" b="1" dirty="0">
                <a:solidFill>
                  <a:schemeClr val="tx1"/>
                </a:solidFill>
              </a:rPr>
              <a:t>End </a:t>
            </a:r>
            <a:r>
              <a:rPr lang="en-US" sz="2000" b="1" dirty="0" smtClean="0">
                <a:solidFill>
                  <a:schemeClr val="tx1"/>
                </a:solidFill>
              </a:rPr>
              <a:t>user</a:t>
            </a:r>
          </a:p>
          <a:p>
            <a:pPr marL="225425" indent="-225425" defTabSz="573450">
              <a:lnSpc>
                <a:spcPct val="90000"/>
              </a:lnSpc>
              <a:spcAft>
                <a:spcPts val="600"/>
              </a:spcAft>
              <a:buSzPct val="100000"/>
              <a:buFont typeface="Wingdings" panose="05000000000000000000" pitchFamily="2" charset="2"/>
              <a:buChar char="§"/>
            </a:pPr>
            <a:r>
              <a:rPr lang="en-US" sz="2000" dirty="0">
                <a:solidFill>
                  <a:srgbClr val="000000"/>
                </a:solidFill>
                <a:latin typeface="Calibri" panose="020F0502020204030204" pitchFamily="34" charset="0"/>
                <a:cs typeface="Arial" panose="020B0604020202020204" pitchFamily="34" charset="0"/>
              </a:rPr>
              <a:t>Simple and fast submission</a:t>
            </a:r>
          </a:p>
          <a:p>
            <a:pPr marL="225425" indent="-225425" defTabSz="573450">
              <a:lnSpc>
                <a:spcPct val="90000"/>
              </a:lnSpc>
              <a:spcAft>
                <a:spcPts val="600"/>
              </a:spcAft>
              <a:buSzPct val="100000"/>
              <a:buFont typeface="Wingdings" panose="05000000000000000000" pitchFamily="2" charset="2"/>
              <a:buChar char="§"/>
            </a:pPr>
            <a:r>
              <a:rPr lang="en-US" sz="2000" dirty="0">
                <a:solidFill>
                  <a:srgbClr val="000000"/>
                </a:solidFill>
                <a:latin typeface="Calibri" panose="020F0502020204030204" pitchFamily="34" charset="0"/>
                <a:cs typeface="Arial" panose="020B0604020202020204" pitchFamily="34" charset="0"/>
              </a:rPr>
              <a:t>Quick answers</a:t>
            </a:r>
          </a:p>
          <a:p>
            <a:pPr marL="225425" indent="-225425" defTabSz="573450">
              <a:lnSpc>
                <a:spcPct val="90000"/>
              </a:lnSpc>
              <a:spcAft>
                <a:spcPts val="600"/>
              </a:spcAft>
              <a:buSzPct val="100000"/>
              <a:buFont typeface="Wingdings" panose="05000000000000000000" pitchFamily="2" charset="2"/>
              <a:buChar char="§"/>
            </a:pPr>
            <a:r>
              <a:rPr lang="en-US" sz="2000" dirty="0">
                <a:solidFill>
                  <a:srgbClr val="000000"/>
                </a:solidFill>
                <a:latin typeface="Calibri" panose="020F0502020204030204" pitchFamily="34" charset="0"/>
                <a:cs typeface="Arial" panose="020B0604020202020204" pitchFamily="34" charset="0"/>
              </a:rPr>
              <a:t>Instant help</a:t>
            </a:r>
          </a:p>
          <a:p>
            <a:pPr marL="225425" indent="-225425" defTabSz="573450">
              <a:lnSpc>
                <a:spcPct val="90000"/>
              </a:lnSpc>
              <a:spcAft>
                <a:spcPts val="600"/>
              </a:spcAft>
              <a:buSzPct val="100000"/>
              <a:buFont typeface="Wingdings" panose="05000000000000000000" pitchFamily="2" charset="2"/>
              <a:buChar char="§"/>
            </a:pPr>
            <a:r>
              <a:rPr lang="en-AU" sz="2000" dirty="0">
                <a:solidFill>
                  <a:srgbClr val="000000"/>
                </a:solidFill>
                <a:latin typeface="Calibri" panose="020F0502020204030204" pitchFamily="34" charset="0"/>
                <a:cs typeface="Arial" panose="020B0604020202020204" pitchFamily="34" charset="0"/>
              </a:rPr>
              <a:t>Superior self-sufficiency</a:t>
            </a:r>
          </a:p>
          <a:p>
            <a:pPr marL="225425" indent="-225425" defTabSz="573450">
              <a:lnSpc>
                <a:spcPct val="90000"/>
              </a:lnSpc>
              <a:spcAft>
                <a:spcPts val="600"/>
              </a:spcAft>
              <a:buSzPct val="100000"/>
              <a:buFont typeface="Wingdings" panose="05000000000000000000" pitchFamily="2" charset="2"/>
              <a:buChar char="§"/>
            </a:pPr>
            <a:r>
              <a:rPr lang="en-AU" sz="2000" dirty="0">
                <a:solidFill>
                  <a:srgbClr val="000000"/>
                </a:solidFill>
                <a:latin typeface="Calibri" panose="020F0502020204030204" pitchFamily="34" charset="0"/>
                <a:cs typeface="Arial" panose="020B0604020202020204" pitchFamily="34" charset="0"/>
              </a:rPr>
              <a:t>Automatic knowledge delivery</a:t>
            </a:r>
          </a:p>
        </p:txBody>
      </p:sp>
      <p:sp>
        <p:nvSpPr>
          <p:cNvPr id="25" name="Rounded Rectangle 24"/>
          <p:cNvSpPr/>
          <p:nvPr/>
        </p:nvSpPr>
        <p:spPr>
          <a:xfrm>
            <a:off x="7229473" y="1775410"/>
            <a:ext cx="3999453" cy="3834815"/>
          </a:xfrm>
          <a:prstGeom prst="roundRect">
            <a:avLst>
              <a:gd name="adj" fmla="val 0"/>
            </a:avLst>
          </a:prstGeom>
          <a:solidFill>
            <a:schemeClr val="bg1"/>
          </a:solidFill>
          <a:ln w="38100">
            <a:solidFill>
              <a:schemeClr val="tx1">
                <a:lumMod val="10000"/>
                <a:lumOff val="9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74320" tIns="1188720" rIns="274320" bIns="274320" rtlCol="0" anchor="t"/>
          <a:lstStyle/>
          <a:p>
            <a:pPr>
              <a:spcAft>
                <a:spcPts val="600"/>
              </a:spcAft>
            </a:pPr>
            <a:r>
              <a:rPr lang="en-US" sz="2000" b="1" dirty="0" smtClean="0">
                <a:solidFill>
                  <a:schemeClr val="tx1"/>
                </a:solidFill>
              </a:rPr>
              <a:t>IT Agent</a:t>
            </a:r>
          </a:p>
          <a:p>
            <a:pPr marL="225425" indent="-225425" defTabSz="573450">
              <a:lnSpc>
                <a:spcPct val="90000"/>
              </a:lnSpc>
              <a:spcAft>
                <a:spcPts val="600"/>
              </a:spcAft>
              <a:buSzPct val="100000"/>
              <a:buFont typeface="Wingdings" panose="05000000000000000000" pitchFamily="2" charset="2"/>
              <a:buChar char="§"/>
            </a:pPr>
            <a:r>
              <a:rPr lang="en-US" sz="2000" dirty="0">
                <a:solidFill>
                  <a:srgbClr val="000000"/>
                </a:solidFill>
                <a:latin typeface="Calibri" panose="020F0502020204030204" pitchFamily="34" charset="0"/>
                <a:cs typeface="Arial" panose="020B0604020202020204" pitchFamily="34" charset="0"/>
              </a:rPr>
              <a:t>Automatic ticket classification</a:t>
            </a:r>
          </a:p>
          <a:p>
            <a:pPr marL="225425" indent="-225425" defTabSz="573450">
              <a:lnSpc>
                <a:spcPct val="90000"/>
              </a:lnSpc>
              <a:spcAft>
                <a:spcPts val="600"/>
              </a:spcAft>
              <a:buSzPct val="100000"/>
              <a:buFont typeface="Wingdings" panose="05000000000000000000" pitchFamily="2" charset="2"/>
              <a:buChar char="§"/>
            </a:pPr>
            <a:r>
              <a:rPr lang="en-US" sz="2000" dirty="0">
                <a:solidFill>
                  <a:srgbClr val="000000"/>
                </a:solidFill>
                <a:latin typeface="Calibri" panose="020F0502020204030204" pitchFamily="34" charset="0"/>
                <a:cs typeface="Arial" panose="020B0604020202020204" pitchFamily="34" charset="0"/>
              </a:rPr>
              <a:t>Intelligent knowledge delivery</a:t>
            </a:r>
          </a:p>
          <a:p>
            <a:pPr marL="225425" indent="-225425" defTabSz="573450">
              <a:lnSpc>
                <a:spcPct val="90000"/>
              </a:lnSpc>
              <a:spcAft>
                <a:spcPts val="600"/>
              </a:spcAft>
              <a:buSzPct val="100000"/>
              <a:buFont typeface="Wingdings" panose="05000000000000000000" pitchFamily="2" charset="2"/>
              <a:buChar char="§"/>
            </a:pPr>
            <a:r>
              <a:rPr lang="en-US" sz="2000" dirty="0">
                <a:solidFill>
                  <a:srgbClr val="000000"/>
                </a:solidFill>
                <a:latin typeface="Calibri" panose="020F0502020204030204" pitchFamily="34" charset="0"/>
                <a:cs typeface="Arial" panose="020B0604020202020204" pitchFamily="34" charset="0"/>
              </a:rPr>
              <a:t>24 x 7 service desk availability</a:t>
            </a:r>
          </a:p>
          <a:p>
            <a:pPr marL="225425" indent="-225425" defTabSz="573450">
              <a:lnSpc>
                <a:spcPct val="90000"/>
              </a:lnSpc>
              <a:spcAft>
                <a:spcPts val="600"/>
              </a:spcAft>
              <a:buSzPct val="100000"/>
              <a:buFont typeface="Wingdings" panose="05000000000000000000" pitchFamily="2" charset="2"/>
              <a:buChar char="§"/>
            </a:pPr>
            <a:r>
              <a:rPr lang="en-US" sz="2000" dirty="0">
                <a:solidFill>
                  <a:srgbClr val="000000"/>
                </a:solidFill>
                <a:latin typeface="Calibri" panose="020F0502020204030204" pitchFamily="34" charset="0"/>
                <a:cs typeface="Arial" panose="020B0604020202020204" pitchFamily="34" charset="0"/>
              </a:rPr>
              <a:t>Automatic ticket routing</a:t>
            </a:r>
            <a:endParaRPr lang="de-DE" sz="2000" dirty="0">
              <a:solidFill>
                <a:srgbClr val="000000"/>
              </a:solidFill>
              <a:latin typeface="Calibri" panose="020F0502020204030204" pitchFamily="34" charset="0"/>
              <a:cs typeface="Arial" panose="020B0604020202020204" pitchFamily="34" charset="0"/>
            </a:endParaRPr>
          </a:p>
          <a:p>
            <a:pPr marL="225425" indent="-225425" defTabSz="573450">
              <a:lnSpc>
                <a:spcPct val="90000"/>
              </a:lnSpc>
              <a:spcAft>
                <a:spcPts val="600"/>
              </a:spcAft>
              <a:buSzPct val="100000"/>
              <a:buFont typeface="Wingdings" panose="05000000000000000000" pitchFamily="2" charset="2"/>
              <a:buChar char="§"/>
            </a:pPr>
            <a:r>
              <a:rPr lang="en-US" sz="2000" dirty="0">
                <a:solidFill>
                  <a:srgbClr val="000000"/>
                </a:solidFill>
                <a:latin typeface="Calibri" panose="020F0502020204030204" pitchFamily="34" charset="0"/>
                <a:cs typeface="Arial" panose="020B0604020202020204" pitchFamily="34" charset="0"/>
              </a:rPr>
              <a:t>Turn data into actionable insights</a:t>
            </a:r>
          </a:p>
        </p:txBody>
      </p:sp>
      <p:sp>
        <p:nvSpPr>
          <p:cNvPr id="5" name="Title 4"/>
          <p:cNvSpPr>
            <a:spLocks noGrp="1"/>
          </p:cNvSpPr>
          <p:nvPr>
            <p:ph type="title"/>
          </p:nvPr>
        </p:nvSpPr>
        <p:spPr/>
        <p:txBody>
          <a:bodyPr/>
          <a:lstStyle/>
          <a:p>
            <a:r>
              <a:rPr lang="en-AU" dirty="0" smtClean="0"/>
              <a:t>Smart Service Desk</a:t>
            </a:r>
            <a:endParaRPr lang="en-GB" dirty="0"/>
          </a:p>
        </p:txBody>
      </p:sp>
      <p:sp>
        <p:nvSpPr>
          <p:cNvPr id="4" name="Slide Number Placeholder 3"/>
          <p:cNvSpPr>
            <a:spLocks noGrp="1"/>
          </p:cNvSpPr>
          <p:nvPr>
            <p:ph type="sldNum" sz="quarter" idx="4"/>
          </p:nvPr>
        </p:nvSpPr>
        <p:spPr/>
        <p:txBody>
          <a:bodyPr/>
          <a:lstStyle/>
          <a:p>
            <a:fld id="{0FB999A9-77CE-4AD1-9911-24A29F08BC34}" type="slidenum">
              <a:rPr lang="en-US" smtClean="0"/>
              <a:pPr/>
              <a:t>14</a:t>
            </a:fld>
            <a:endParaRPr lang="en-US" dirty="0"/>
          </a:p>
        </p:txBody>
      </p:sp>
      <p:sp>
        <p:nvSpPr>
          <p:cNvPr id="3" name="Text Placeholder 2"/>
          <p:cNvSpPr>
            <a:spLocks noGrp="1"/>
          </p:cNvSpPr>
          <p:nvPr>
            <p:ph type="body" sz="quarter" idx="13"/>
          </p:nvPr>
        </p:nvSpPr>
        <p:spPr/>
        <p:txBody>
          <a:bodyPr/>
          <a:lstStyle/>
          <a:p>
            <a:r>
              <a:rPr lang="en-US" dirty="0" smtClean="0"/>
              <a:t>Powered by analytics and machine learning</a:t>
            </a:r>
            <a:endParaRPr lang="en-GB" dirty="0"/>
          </a:p>
        </p:txBody>
      </p:sp>
      <p:sp>
        <p:nvSpPr>
          <p:cNvPr id="11" name="Rectangle 10"/>
          <p:cNvSpPr>
            <a:spLocks/>
          </p:cNvSpPr>
          <p:nvPr/>
        </p:nvSpPr>
        <p:spPr bwMode="ltGray">
          <a:xfrm>
            <a:off x="5095873" y="1775776"/>
            <a:ext cx="2000254" cy="656612"/>
          </a:xfrm>
          <a:prstGeom prst="rect">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black"/>
                </a:solidFill>
                <a:latin typeface="Calibri" panose="020F0502020204030204" pitchFamily="34" charset="0"/>
              </a:rPr>
              <a:t>Smart Ticket</a:t>
            </a:r>
            <a:endParaRPr lang="en-US" sz="1600" b="1" dirty="0">
              <a:solidFill>
                <a:prstClr val="black"/>
              </a:solidFill>
              <a:latin typeface="Calibri" panose="020F0502020204030204" pitchFamily="34" charset="0"/>
            </a:endParaRPr>
          </a:p>
        </p:txBody>
      </p:sp>
      <p:sp>
        <p:nvSpPr>
          <p:cNvPr id="12" name="Rectangle 11"/>
          <p:cNvSpPr>
            <a:spLocks/>
          </p:cNvSpPr>
          <p:nvPr/>
        </p:nvSpPr>
        <p:spPr bwMode="ltGray">
          <a:xfrm>
            <a:off x="5095872" y="2570236"/>
            <a:ext cx="2000254" cy="656612"/>
          </a:xfrm>
          <a:prstGeom prst="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black"/>
                </a:solidFill>
                <a:latin typeface="Calibri" panose="020F0502020204030204" pitchFamily="34" charset="0"/>
              </a:rPr>
              <a:t>Smart Search</a:t>
            </a:r>
            <a:endParaRPr lang="en-US" sz="1600" b="1" dirty="0">
              <a:solidFill>
                <a:prstClr val="black"/>
              </a:solidFill>
              <a:latin typeface="Calibri" panose="020F0502020204030204" pitchFamily="34" charset="0"/>
            </a:endParaRPr>
          </a:p>
        </p:txBody>
      </p:sp>
      <p:sp>
        <p:nvSpPr>
          <p:cNvPr id="13" name="Rectangle 12"/>
          <p:cNvSpPr>
            <a:spLocks/>
          </p:cNvSpPr>
          <p:nvPr/>
        </p:nvSpPr>
        <p:spPr bwMode="ltGray">
          <a:xfrm>
            <a:off x="5102851" y="4953613"/>
            <a:ext cx="1992966" cy="656612"/>
          </a:xfrm>
          <a:prstGeom prst="rect">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black"/>
                </a:solidFill>
                <a:latin typeface="Calibri" panose="020F0502020204030204" pitchFamily="34" charset="0"/>
              </a:rPr>
              <a:t>Hot Topic Analytics</a:t>
            </a:r>
            <a:endParaRPr lang="en-US" sz="1600" b="1" dirty="0">
              <a:solidFill>
                <a:prstClr val="black"/>
              </a:solidFill>
              <a:latin typeface="Calibri" panose="020F0502020204030204" pitchFamily="34" charset="0"/>
            </a:endParaRPr>
          </a:p>
        </p:txBody>
      </p:sp>
      <p:sp>
        <p:nvSpPr>
          <p:cNvPr id="14" name="Rectangle 13"/>
          <p:cNvSpPr>
            <a:spLocks/>
          </p:cNvSpPr>
          <p:nvPr/>
        </p:nvSpPr>
        <p:spPr bwMode="ltGray">
          <a:xfrm>
            <a:off x="5102623" y="3364695"/>
            <a:ext cx="1998290" cy="656612"/>
          </a:xfrm>
          <a:prstGeom prst="rect">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black"/>
                </a:solidFill>
                <a:latin typeface="Calibri" panose="020F0502020204030204" pitchFamily="34" charset="0"/>
              </a:rPr>
              <a:t>End </a:t>
            </a:r>
            <a:r>
              <a:rPr lang="en-US" sz="1600" b="1" dirty="0">
                <a:solidFill>
                  <a:prstClr val="black"/>
                </a:solidFill>
                <a:latin typeface="Calibri" panose="020F0502020204030204" pitchFamily="34" charset="0"/>
              </a:rPr>
              <a:t>User </a:t>
            </a:r>
            <a:r>
              <a:rPr lang="en-US" sz="1600" b="1" dirty="0" smtClean="0">
                <a:solidFill>
                  <a:prstClr val="black"/>
                </a:solidFill>
                <a:latin typeface="Calibri" panose="020F0502020204030204" pitchFamily="34" charset="0"/>
              </a:rPr>
              <a:t>Chat</a:t>
            </a:r>
            <a:endParaRPr lang="en-US" sz="1600" b="1" dirty="0">
              <a:solidFill>
                <a:prstClr val="black"/>
              </a:solidFill>
              <a:latin typeface="Calibri" panose="020F0502020204030204" pitchFamily="34" charset="0"/>
            </a:endParaRPr>
          </a:p>
        </p:txBody>
      </p:sp>
      <p:sp>
        <p:nvSpPr>
          <p:cNvPr id="15" name="Rectangle 14"/>
          <p:cNvSpPr>
            <a:spLocks/>
          </p:cNvSpPr>
          <p:nvPr/>
        </p:nvSpPr>
        <p:spPr bwMode="ltGray">
          <a:xfrm>
            <a:off x="5102850" y="4159155"/>
            <a:ext cx="1992966" cy="656612"/>
          </a:xfrm>
          <a:prstGeom prst="rect">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black"/>
                </a:solidFill>
                <a:latin typeface="Calibri" panose="020F0502020204030204" pitchFamily="34" charset="0"/>
              </a:rPr>
              <a:t>Smart Email</a:t>
            </a:r>
            <a:endParaRPr lang="en-US" sz="1200" b="1" dirty="0">
              <a:solidFill>
                <a:prstClr val="black"/>
              </a:solidFill>
              <a:latin typeface="Calibri" panose="020F0502020204030204" pitchFamily="34" charset="0"/>
            </a:endParaRPr>
          </a:p>
        </p:txBody>
      </p:sp>
      <p:sp>
        <p:nvSpPr>
          <p:cNvPr id="20" name="Freeform 156"/>
          <p:cNvSpPr>
            <a:spLocks noChangeAspect="1" noChangeArrowheads="1"/>
          </p:cNvSpPr>
          <p:nvPr/>
        </p:nvSpPr>
        <p:spPr bwMode="auto">
          <a:xfrm>
            <a:off x="7499936" y="1949048"/>
            <a:ext cx="972649" cy="914400"/>
          </a:xfrm>
          <a:custGeom>
            <a:avLst/>
            <a:gdLst>
              <a:gd name="T0" fmla="*/ 660 w 737"/>
              <a:gd name="T1" fmla="*/ 276 h 692"/>
              <a:gd name="T2" fmla="*/ 368 w 737"/>
              <a:gd name="T3" fmla="*/ 0 h 692"/>
              <a:gd name="T4" fmla="*/ 77 w 737"/>
              <a:gd name="T5" fmla="*/ 276 h 692"/>
              <a:gd name="T6" fmla="*/ 77 w 737"/>
              <a:gd name="T7" fmla="*/ 520 h 692"/>
              <a:gd name="T8" fmla="*/ 157 w 737"/>
              <a:gd name="T9" fmla="*/ 509 h 692"/>
              <a:gd name="T10" fmla="*/ 129 w 737"/>
              <a:gd name="T11" fmla="*/ 247 h 692"/>
              <a:gd name="T12" fmla="*/ 608 w 737"/>
              <a:gd name="T13" fmla="*/ 247 h 692"/>
              <a:gd name="T14" fmla="*/ 580 w 737"/>
              <a:gd name="T15" fmla="*/ 509 h 692"/>
              <a:gd name="T16" fmla="*/ 501 w 737"/>
              <a:gd name="T17" fmla="*/ 638 h 692"/>
              <a:gd name="T18" fmla="*/ 413 w 737"/>
              <a:gd name="T19" fmla="*/ 609 h 692"/>
              <a:gd name="T20" fmla="*/ 297 w 737"/>
              <a:gd name="T21" fmla="*/ 650 h 692"/>
              <a:gd name="T22" fmla="*/ 413 w 737"/>
              <a:gd name="T23" fmla="*/ 691 h 692"/>
              <a:gd name="T24" fmla="*/ 501 w 737"/>
              <a:gd name="T25" fmla="*/ 661 h 692"/>
              <a:gd name="T26" fmla="*/ 660 w 737"/>
              <a:gd name="T27" fmla="*/ 520 h 692"/>
              <a:gd name="T28" fmla="*/ 660 w 737"/>
              <a:gd name="T29" fmla="*/ 276 h 692"/>
              <a:gd name="T30" fmla="*/ 75 w 737"/>
              <a:gd name="T31" fmla="*/ 496 h 692"/>
              <a:gd name="T32" fmla="*/ 75 w 737"/>
              <a:gd name="T33" fmla="*/ 300 h 692"/>
              <a:gd name="T34" fmla="*/ 134 w 737"/>
              <a:gd name="T35" fmla="*/ 287 h 692"/>
              <a:gd name="T36" fmla="*/ 134 w 737"/>
              <a:gd name="T37" fmla="*/ 509 h 692"/>
              <a:gd name="T38" fmla="*/ 98 w 737"/>
              <a:gd name="T39" fmla="*/ 509 h 692"/>
              <a:gd name="T40" fmla="*/ 116 w 737"/>
              <a:gd name="T41" fmla="*/ 268 h 692"/>
              <a:gd name="T42" fmla="*/ 413 w 737"/>
              <a:gd name="T43" fmla="*/ 669 h 692"/>
              <a:gd name="T44" fmla="*/ 338 w 737"/>
              <a:gd name="T45" fmla="*/ 669 h 692"/>
              <a:gd name="T46" fmla="*/ 338 w 737"/>
              <a:gd name="T47" fmla="*/ 632 h 692"/>
              <a:gd name="T48" fmla="*/ 431 w 737"/>
              <a:gd name="T49" fmla="*/ 650 h 692"/>
              <a:gd name="T50" fmla="*/ 639 w 737"/>
              <a:gd name="T51" fmla="*/ 509 h 692"/>
              <a:gd name="T52" fmla="*/ 620 w 737"/>
              <a:gd name="T53" fmla="*/ 527 h 692"/>
              <a:gd name="T54" fmla="*/ 602 w 737"/>
              <a:gd name="T55" fmla="*/ 287 h 692"/>
              <a:gd name="T56" fmla="*/ 639 w 737"/>
              <a:gd name="T57" fmla="*/ 287 h 692"/>
              <a:gd name="T58" fmla="*/ 662 w 737"/>
              <a:gd name="T59" fmla="*/ 496 h 692"/>
              <a:gd name="T60" fmla="*/ 662 w 737"/>
              <a:gd name="T61" fmla="*/ 300 h 692"/>
              <a:gd name="T62" fmla="*/ 662 w 737"/>
              <a:gd name="T63" fmla="*/ 496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7" h="692">
                <a:moveTo>
                  <a:pt x="660" y="276"/>
                </a:moveTo>
                <a:lnTo>
                  <a:pt x="660" y="276"/>
                </a:lnTo>
                <a:cubicBezTo>
                  <a:pt x="656" y="262"/>
                  <a:pt x="645" y="251"/>
                  <a:pt x="632" y="247"/>
                </a:cubicBezTo>
                <a:cubicBezTo>
                  <a:pt x="622" y="109"/>
                  <a:pt x="508" y="0"/>
                  <a:pt x="368" y="0"/>
                </a:cubicBezTo>
                <a:cubicBezTo>
                  <a:pt x="229" y="0"/>
                  <a:pt x="114" y="109"/>
                  <a:pt x="105" y="247"/>
                </a:cubicBezTo>
                <a:cubicBezTo>
                  <a:pt x="91" y="251"/>
                  <a:pt x="80" y="262"/>
                  <a:pt x="77" y="276"/>
                </a:cubicBezTo>
                <a:cubicBezTo>
                  <a:pt x="33" y="282"/>
                  <a:pt x="0" y="333"/>
                  <a:pt x="0" y="398"/>
                </a:cubicBezTo>
                <a:cubicBezTo>
                  <a:pt x="0" y="461"/>
                  <a:pt x="33" y="512"/>
                  <a:pt x="77" y="520"/>
                </a:cubicBezTo>
                <a:cubicBezTo>
                  <a:pt x="81" y="537"/>
                  <a:pt x="96" y="550"/>
                  <a:pt x="116" y="550"/>
                </a:cubicBezTo>
                <a:cubicBezTo>
                  <a:pt x="138" y="550"/>
                  <a:pt x="157" y="532"/>
                  <a:pt x="157" y="509"/>
                </a:cubicBezTo>
                <a:cubicBezTo>
                  <a:pt x="157" y="287"/>
                  <a:pt x="157" y="287"/>
                  <a:pt x="157" y="287"/>
                </a:cubicBezTo>
                <a:cubicBezTo>
                  <a:pt x="157" y="268"/>
                  <a:pt x="144" y="253"/>
                  <a:pt x="129" y="247"/>
                </a:cubicBezTo>
                <a:cubicBezTo>
                  <a:pt x="137" y="123"/>
                  <a:pt x="241" y="23"/>
                  <a:pt x="368" y="23"/>
                </a:cubicBezTo>
                <a:cubicBezTo>
                  <a:pt x="495" y="23"/>
                  <a:pt x="599" y="123"/>
                  <a:pt x="608" y="247"/>
                </a:cubicBezTo>
                <a:cubicBezTo>
                  <a:pt x="591" y="253"/>
                  <a:pt x="580" y="268"/>
                  <a:pt x="580" y="287"/>
                </a:cubicBezTo>
                <a:cubicBezTo>
                  <a:pt x="580" y="509"/>
                  <a:pt x="580" y="509"/>
                  <a:pt x="580" y="509"/>
                </a:cubicBezTo>
                <a:cubicBezTo>
                  <a:pt x="580" y="527"/>
                  <a:pt x="591" y="543"/>
                  <a:pt x="608" y="548"/>
                </a:cubicBezTo>
                <a:cubicBezTo>
                  <a:pt x="601" y="605"/>
                  <a:pt x="564" y="638"/>
                  <a:pt x="501" y="638"/>
                </a:cubicBezTo>
                <a:cubicBezTo>
                  <a:pt x="452" y="638"/>
                  <a:pt x="452" y="638"/>
                  <a:pt x="452" y="638"/>
                </a:cubicBezTo>
                <a:cubicBezTo>
                  <a:pt x="446" y="622"/>
                  <a:pt x="432" y="609"/>
                  <a:pt x="413" y="609"/>
                </a:cubicBezTo>
                <a:cubicBezTo>
                  <a:pt x="338" y="609"/>
                  <a:pt x="338" y="609"/>
                  <a:pt x="338" y="609"/>
                </a:cubicBezTo>
                <a:cubicBezTo>
                  <a:pt x="315" y="609"/>
                  <a:pt x="297" y="627"/>
                  <a:pt x="297" y="650"/>
                </a:cubicBezTo>
                <a:cubicBezTo>
                  <a:pt x="297" y="673"/>
                  <a:pt x="315" y="691"/>
                  <a:pt x="338" y="691"/>
                </a:cubicBezTo>
                <a:cubicBezTo>
                  <a:pt x="413" y="691"/>
                  <a:pt x="413" y="691"/>
                  <a:pt x="413" y="691"/>
                </a:cubicBezTo>
                <a:cubicBezTo>
                  <a:pt x="432" y="691"/>
                  <a:pt x="446" y="679"/>
                  <a:pt x="452" y="661"/>
                </a:cubicBezTo>
                <a:cubicBezTo>
                  <a:pt x="501" y="661"/>
                  <a:pt x="501" y="661"/>
                  <a:pt x="501" y="661"/>
                </a:cubicBezTo>
                <a:cubicBezTo>
                  <a:pt x="576" y="661"/>
                  <a:pt x="624" y="619"/>
                  <a:pt x="631" y="548"/>
                </a:cubicBezTo>
                <a:cubicBezTo>
                  <a:pt x="645" y="545"/>
                  <a:pt x="656" y="533"/>
                  <a:pt x="660" y="520"/>
                </a:cubicBezTo>
                <a:cubicBezTo>
                  <a:pt x="703" y="512"/>
                  <a:pt x="736" y="461"/>
                  <a:pt x="736" y="398"/>
                </a:cubicBezTo>
                <a:cubicBezTo>
                  <a:pt x="736" y="333"/>
                  <a:pt x="703" y="282"/>
                  <a:pt x="660" y="276"/>
                </a:cubicBezTo>
                <a:close/>
                <a:moveTo>
                  <a:pt x="75" y="496"/>
                </a:moveTo>
                <a:lnTo>
                  <a:pt x="75" y="496"/>
                </a:lnTo>
                <a:cubicBezTo>
                  <a:pt x="45" y="486"/>
                  <a:pt x="24" y="445"/>
                  <a:pt x="24" y="398"/>
                </a:cubicBezTo>
                <a:cubicBezTo>
                  <a:pt x="24" y="350"/>
                  <a:pt x="45" y="308"/>
                  <a:pt x="75" y="300"/>
                </a:cubicBezTo>
                <a:lnTo>
                  <a:pt x="75" y="496"/>
                </a:lnTo>
                <a:close/>
                <a:moveTo>
                  <a:pt x="134" y="287"/>
                </a:moveTo>
                <a:lnTo>
                  <a:pt x="134" y="287"/>
                </a:lnTo>
                <a:cubicBezTo>
                  <a:pt x="134" y="509"/>
                  <a:pt x="134" y="509"/>
                  <a:pt x="134" y="509"/>
                </a:cubicBezTo>
                <a:cubicBezTo>
                  <a:pt x="134" y="519"/>
                  <a:pt x="126" y="527"/>
                  <a:pt x="116" y="527"/>
                </a:cubicBezTo>
                <a:cubicBezTo>
                  <a:pt x="106" y="527"/>
                  <a:pt x="98" y="519"/>
                  <a:pt x="98" y="509"/>
                </a:cubicBezTo>
                <a:cubicBezTo>
                  <a:pt x="98" y="287"/>
                  <a:pt x="98" y="287"/>
                  <a:pt x="98" y="287"/>
                </a:cubicBezTo>
                <a:cubicBezTo>
                  <a:pt x="98" y="276"/>
                  <a:pt x="106" y="268"/>
                  <a:pt x="116" y="268"/>
                </a:cubicBezTo>
                <a:cubicBezTo>
                  <a:pt x="126" y="268"/>
                  <a:pt x="134" y="276"/>
                  <a:pt x="134" y="287"/>
                </a:cubicBezTo>
                <a:close/>
                <a:moveTo>
                  <a:pt x="413" y="669"/>
                </a:moveTo>
                <a:lnTo>
                  <a:pt x="413" y="669"/>
                </a:lnTo>
                <a:cubicBezTo>
                  <a:pt x="338" y="669"/>
                  <a:pt x="338" y="669"/>
                  <a:pt x="338" y="669"/>
                </a:cubicBezTo>
                <a:cubicBezTo>
                  <a:pt x="329" y="669"/>
                  <a:pt x="320" y="660"/>
                  <a:pt x="320" y="650"/>
                </a:cubicBezTo>
                <a:cubicBezTo>
                  <a:pt x="320" y="640"/>
                  <a:pt x="329" y="632"/>
                  <a:pt x="338" y="632"/>
                </a:cubicBezTo>
                <a:cubicBezTo>
                  <a:pt x="413" y="632"/>
                  <a:pt x="413" y="632"/>
                  <a:pt x="413" y="632"/>
                </a:cubicBezTo>
                <a:cubicBezTo>
                  <a:pt x="422" y="632"/>
                  <a:pt x="431" y="640"/>
                  <a:pt x="431" y="650"/>
                </a:cubicBezTo>
                <a:cubicBezTo>
                  <a:pt x="431" y="660"/>
                  <a:pt x="422" y="669"/>
                  <a:pt x="413" y="669"/>
                </a:cubicBezTo>
                <a:close/>
                <a:moveTo>
                  <a:pt x="639" y="509"/>
                </a:moveTo>
                <a:lnTo>
                  <a:pt x="639" y="509"/>
                </a:lnTo>
                <a:cubicBezTo>
                  <a:pt x="639" y="519"/>
                  <a:pt x="631" y="527"/>
                  <a:pt x="620" y="527"/>
                </a:cubicBezTo>
                <a:cubicBezTo>
                  <a:pt x="611" y="527"/>
                  <a:pt x="602" y="519"/>
                  <a:pt x="602" y="509"/>
                </a:cubicBezTo>
                <a:cubicBezTo>
                  <a:pt x="602" y="287"/>
                  <a:pt x="602" y="287"/>
                  <a:pt x="602" y="287"/>
                </a:cubicBezTo>
                <a:cubicBezTo>
                  <a:pt x="602" y="276"/>
                  <a:pt x="611" y="268"/>
                  <a:pt x="620" y="268"/>
                </a:cubicBezTo>
                <a:cubicBezTo>
                  <a:pt x="631" y="268"/>
                  <a:pt x="639" y="276"/>
                  <a:pt x="639" y="287"/>
                </a:cubicBezTo>
                <a:lnTo>
                  <a:pt x="639" y="509"/>
                </a:lnTo>
                <a:close/>
                <a:moveTo>
                  <a:pt x="662" y="496"/>
                </a:moveTo>
                <a:lnTo>
                  <a:pt x="662" y="496"/>
                </a:lnTo>
                <a:cubicBezTo>
                  <a:pt x="662" y="300"/>
                  <a:pt x="662" y="300"/>
                  <a:pt x="662" y="300"/>
                </a:cubicBezTo>
                <a:cubicBezTo>
                  <a:pt x="690" y="308"/>
                  <a:pt x="713" y="350"/>
                  <a:pt x="713" y="398"/>
                </a:cubicBezTo>
                <a:cubicBezTo>
                  <a:pt x="713" y="445"/>
                  <a:pt x="690" y="486"/>
                  <a:pt x="662" y="496"/>
                </a:cubicBezTo>
                <a:close/>
              </a:path>
            </a:pathLst>
          </a:custGeom>
          <a:solidFill>
            <a:srgbClr val="0078EF"/>
          </a:solidFill>
          <a:ln>
            <a:noFill/>
          </a:ln>
          <a:effectLst/>
        </p:spPr>
        <p:txBody>
          <a:bodyPr wrap="none" anchor="ctr"/>
          <a:lstStyle/>
          <a:p>
            <a:endParaRPr lang="en-US"/>
          </a:p>
        </p:txBody>
      </p:sp>
      <p:sp>
        <p:nvSpPr>
          <p:cNvPr id="21" name="Freeform 79"/>
          <p:cNvSpPr>
            <a:spLocks noChangeArrowheads="1"/>
          </p:cNvSpPr>
          <p:nvPr/>
        </p:nvSpPr>
        <p:spPr bwMode="auto">
          <a:xfrm>
            <a:off x="1226751" y="1920514"/>
            <a:ext cx="850448" cy="971467"/>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688"/>
          </a:p>
        </p:txBody>
      </p:sp>
    </p:spTree>
    <p:extLst>
      <p:ext uri="{BB962C8B-B14F-4D97-AF65-F5344CB8AC3E}">
        <p14:creationId xmlns:p14="http://schemas.microsoft.com/office/powerpoint/2010/main" val="125832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Hot Topic Analytics</a:t>
            </a:r>
            <a:endParaRPr lang="en-GB" dirty="0"/>
          </a:p>
        </p:txBody>
      </p:sp>
      <p:sp>
        <p:nvSpPr>
          <p:cNvPr id="5" name="Slide Number Placeholder 4"/>
          <p:cNvSpPr>
            <a:spLocks noGrp="1"/>
          </p:cNvSpPr>
          <p:nvPr>
            <p:ph type="sldNum" sz="quarter" idx="4"/>
          </p:nvPr>
        </p:nvSpPr>
        <p:spPr/>
        <p:txBody>
          <a:bodyPr/>
          <a:lstStyle/>
          <a:p>
            <a:fld id="{B016F8AB-BCEA-4347-8BA6-BE776009BC89}" type="slidenum">
              <a:rPr lang="en-GB" smtClean="0"/>
              <a:pPr/>
              <a:t>15</a:t>
            </a:fld>
            <a:endParaRPr lang="en-GB" dirty="0"/>
          </a:p>
        </p:txBody>
      </p:sp>
      <p:sp>
        <p:nvSpPr>
          <p:cNvPr id="7" name="Text Placeholder 6"/>
          <p:cNvSpPr>
            <a:spLocks noGrp="1"/>
          </p:cNvSpPr>
          <p:nvPr>
            <p:ph type="body" sz="quarter" idx="13"/>
          </p:nvPr>
        </p:nvSpPr>
        <p:spPr/>
        <p:txBody>
          <a:bodyPr/>
          <a:lstStyle/>
          <a:p>
            <a:r>
              <a:rPr lang="en-US" dirty="0" smtClean="0"/>
              <a:t>Leveraging Big Data technology</a:t>
            </a:r>
            <a:endParaRPr lang="en-GB" dirty="0"/>
          </a:p>
        </p:txBody>
      </p:sp>
      <p:pic>
        <p:nvPicPr>
          <p:cNvPr id="16" name="Picture 15"/>
          <p:cNvPicPr>
            <a:picLocks noChangeAspect="1"/>
          </p:cNvPicPr>
          <p:nvPr/>
        </p:nvPicPr>
        <p:blipFill>
          <a:blip r:embed="rId3"/>
          <a:stretch>
            <a:fillRect/>
          </a:stretch>
        </p:blipFill>
        <p:spPr>
          <a:xfrm>
            <a:off x="2136140" y="1736725"/>
            <a:ext cx="7919719" cy="4447052"/>
          </a:xfrm>
          <a:prstGeom prst="rect">
            <a:avLst/>
          </a:prstGeom>
          <a:ln>
            <a:solidFill>
              <a:schemeClr val="tx1"/>
            </a:solidFill>
          </a:ln>
        </p:spPr>
      </p:pic>
      <p:sp>
        <p:nvSpPr>
          <p:cNvPr id="17" name="Rectangle 16"/>
          <p:cNvSpPr/>
          <p:nvPr/>
        </p:nvSpPr>
        <p:spPr>
          <a:xfrm>
            <a:off x="597392" y="5082493"/>
            <a:ext cx="1276709" cy="664797"/>
          </a:xfrm>
          <a:prstGeom prst="rect">
            <a:avLst/>
          </a:prstGeom>
          <a:noFill/>
        </p:spPr>
        <p:txBody>
          <a:bodyPr wrap="square" lIns="0" tIns="0" rIns="0" bIns="0" rtlCol="0">
            <a:spAutoFit/>
          </a:bodyPr>
          <a:lstStyle/>
          <a:p>
            <a:pPr>
              <a:lnSpc>
                <a:spcPct val="90000"/>
              </a:lnSpc>
            </a:pPr>
            <a:r>
              <a:rPr lang="en-US" sz="1600" dirty="0" smtClean="0"/>
              <a:t>Displays hot topics and record counts</a:t>
            </a:r>
            <a:endParaRPr lang="en-US" sz="1600" dirty="0"/>
          </a:p>
        </p:txBody>
      </p:sp>
      <p:sp>
        <p:nvSpPr>
          <p:cNvPr id="22" name="Rectangle 21"/>
          <p:cNvSpPr/>
          <p:nvPr/>
        </p:nvSpPr>
        <p:spPr>
          <a:xfrm>
            <a:off x="10219100" y="3499843"/>
            <a:ext cx="1454136" cy="895630"/>
          </a:xfrm>
          <a:prstGeom prst="rect">
            <a:avLst/>
          </a:prstGeom>
          <a:noFill/>
        </p:spPr>
        <p:txBody>
          <a:bodyPr wrap="square" lIns="0" tIns="91440" rIns="0" bIns="0" rtlCol="0">
            <a:spAutoFit/>
          </a:bodyPr>
          <a:lstStyle/>
          <a:p>
            <a:pPr>
              <a:lnSpc>
                <a:spcPct val="90000"/>
              </a:lnSpc>
            </a:pPr>
            <a:r>
              <a:rPr lang="en-US" sz="1600" dirty="0" smtClean="0"/>
              <a:t>Create</a:t>
            </a:r>
          </a:p>
          <a:p>
            <a:pPr marL="61913" indent="-61913">
              <a:lnSpc>
                <a:spcPct val="90000"/>
              </a:lnSpc>
              <a:buFont typeface="Arial" panose="020B0604020202020204" pitchFamily="34" charset="0"/>
              <a:buChar char="•"/>
            </a:pPr>
            <a:r>
              <a:rPr lang="en-US" sz="1400" dirty="0" smtClean="0"/>
              <a:t>knowledge articles</a:t>
            </a:r>
          </a:p>
          <a:p>
            <a:pPr marL="61913" indent="-61913">
              <a:lnSpc>
                <a:spcPct val="90000"/>
              </a:lnSpc>
              <a:buFont typeface="Arial" panose="020B0604020202020204" pitchFamily="34" charset="0"/>
              <a:buChar char="•"/>
            </a:pPr>
            <a:r>
              <a:rPr lang="en-US" sz="1400" dirty="0" smtClean="0"/>
              <a:t>catalog offerings</a:t>
            </a:r>
          </a:p>
          <a:p>
            <a:pPr marL="61913" indent="-61913">
              <a:lnSpc>
                <a:spcPct val="90000"/>
              </a:lnSpc>
              <a:buFont typeface="Arial" panose="020B0604020202020204" pitchFamily="34" charset="0"/>
              <a:buChar char="•"/>
            </a:pPr>
            <a:r>
              <a:rPr lang="en-US" sz="1400" dirty="0" smtClean="0"/>
              <a:t>problem records</a:t>
            </a:r>
            <a:endParaRPr lang="en-US" sz="1400" dirty="0"/>
          </a:p>
        </p:txBody>
      </p:sp>
      <p:sp>
        <p:nvSpPr>
          <p:cNvPr id="24" name="Rectangle 23"/>
          <p:cNvSpPr/>
          <p:nvPr/>
        </p:nvSpPr>
        <p:spPr>
          <a:xfrm>
            <a:off x="597392" y="1787900"/>
            <a:ext cx="970821" cy="627864"/>
          </a:xfrm>
          <a:prstGeom prst="rect">
            <a:avLst/>
          </a:prstGeom>
          <a:noFill/>
        </p:spPr>
        <p:txBody>
          <a:bodyPr wrap="square" lIns="0" tIns="91440" rIns="0" bIns="91440" rtlCol="0">
            <a:spAutoFit/>
          </a:bodyPr>
          <a:lstStyle/>
          <a:p>
            <a:pPr>
              <a:lnSpc>
                <a:spcPct val="90000"/>
              </a:lnSpc>
            </a:pPr>
            <a:r>
              <a:rPr lang="en-US" sz="1600" dirty="0" smtClean="0"/>
              <a:t>Search for</a:t>
            </a:r>
            <a:br>
              <a:rPr lang="en-US" sz="1600" dirty="0" smtClean="0"/>
            </a:br>
            <a:r>
              <a:rPr lang="en-US" sz="1600" dirty="0" smtClean="0"/>
              <a:t>hot topics</a:t>
            </a:r>
            <a:endParaRPr lang="en-US" sz="1600" dirty="0"/>
          </a:p>
        </p:txBody>
      </p:sp>
      <p:sp>
        <p:nvSpPr>
          <p:cNvPr id="27" name="Rectangle 26"/>
          <p:cNvSpPr/>
          <p:nvPr/>
        </p:nvSpPr>
        <p:spPr>
          <a:xfrm>
            <a:off x="597392" y="2835046"/>
            <a:ext cx="1309434" cy="664797"/>
          </a:xfrm>
          <a:prstGeom prst="rect">
            <a:avLst/>
          </a:prstGeom>
          <a:noFill/>
        </p:spPr>
        <p:txBody>
          <a:bodyPr wrap="square" lIns="0" tIns="0" rIns="0" bIns="0" rtlCol="0">
            <a:spAutoFit/>
          </a:bodyPr>
          <a:lstStyle/>
          <a:p>
            <a:pPr>
              <a:lnSpc>
                <a:spcPct val="90000"/>
              </a:lnSpc>
            </a:pPr>
            <a:r>
              <a:rPr lang="en-US" sz="1600" dirty="0" smtClean="0"/>
              <a:t>Shows analysis of important interest areas</a:t>
            </a:r>
            <a:endParaRPr lang="en-US" sz="1600" dirty="0"/>
          </a:p>
        </p:txBody>
      </p:sp>
      <p:sp>
        <p:nvSpPr>
          <p:cNvPr id="29" name="Rectangle 28"/>
          <p:cNvSpPr/>
          <p:nvPr/>
        </p:nvSpPr>
        <p:spPr>
          <a:xfrm>
            <a:off x="10219100" y="1831219"/>
            <a:ext cx="1273512" cy="535531"/>
          </a:xfrm>
          <a:prstGeom prst="rect">
            <a:avLst/>
          </a:prstGeom>
          <a:noFill/>
        </p:spPr>
        <p:txBody>
          <a:bodyPr wrap="square" lIns="0" tIns="0" rIns="0" bIns="91440" rtlCol="0">
            <a:spAutoFit/>
          </a:bodyPr>
          <a:lstStyle/>
          <a:p>
            <a:pPr>
              <a:lnSpc>
                <a:spcPct val="90000"/>
              </a:lnSpc>
            </a:pPr>
            <a:r>
              <a:rPr lang="en-US" sz="1600" dirty="0" smtClean="0"/>
              <a:t>Configure stop word lists</a:t>
            </a:r>
            <a:endParaRPr lang="en-US" sz="1600" dirty="0"/>
          </a:p>
        </p:txBody>
      </p:sp>
      <p:cxnSp>
        <p:nvCxnSpPr>
          <p:cNvPr id="32" name="Straight Arrow Connector 31"/>
          <p:cNvCxnSpPr>
            <a:stCxn id="17" idx="3"/>
          </p:cNvCxnSpPr>
          <p:nvPr/>
        </p:nvCxnSpPr>
        <p:spPr>
          <a:xfrm>
            <a:off x="1874101" y="5414892"/>
            <a:ext cx="786906" cy="9860"/>
          </a:xfrm>
          <a:prstGeom prst="straightConnector1">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7" idx="3"/>
          </p:cNvCxnSpPr>
          <p:nvPr/>
        </p:nvCxnSpPr>
        <p:spPr>
          <a:xfrm>
            <a:off x="1906826" y="3167445"/>
            <a:ext cx="309347" cy="0"/>
          </a:xfrm>
          <a:prstGeom prst="straightConnector1">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4" idx="2"/>
          </p:cNvCxnSpPr>
          <p:nvPr/>
        </p:nvCxnSpPr>
        <p:spPr>
          <a:xfrm rot="16200000" flipH="1">
            <a:off x="1580355" y="1918211"/>
            <a:ext cx="138267" cy="1133371"/>
          </a:xfrm>
          <a:prstGeom prst="bentConnector2">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29" idx="2"/>
          </p:cNvCxnSpPr>
          <p:nvPr/>
        </p:nvCxnSpPr>
        <p:spPr>
          <a:xfrm rot="5400000">
            <a:off x="10306981" y="2005155"/>
            <a:ext cx="187281" cy="910471"/>
          </a:xfrm>
          <a:prstGeom prst="bentConnector2">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22" idx="0"/>
          </p:cNvCxnSpPr>
          <p:nvPr/>
        </p:nvCxnSpPr>
        <p:spPr>
          <a:xfrm rot="16200000" flipV="1">
            <a:off x="9214391" y="1768065"/>
            <a:ext cx="664796" cy="2798759"/>
          </a:xfrm>
          <a:prstGeom prst="bentConnector2">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31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144924" y="1839996"/>
            <a:ext cx="8102719" cy="4313641"/>
            <a:chOff x="2144924" y="1839996"/>
            <a:chExt cx="8102719" cy="4313641"/>
          </a:xfrm>
        </p:grpSpPr>
        <p:pic>
          <p:nvPicPr>
            <p:cNvPr id="17" name="Picture 2" descr="image002"/>
            <p:cNvPicPr>
              <a:picLocks noChangeAspect="1" noChangeArrowheads="1"/>
            </p:cNvPicPr>
            <p:nvPr/>
          </p:nvPicPr>
          <p:blipFill rotWithShape="1">
            <a:blip r:embed="rId3">
              <a:extLst>
                <a:ext uri="{28A0092B-C50C-407E-A947-70E740481C1C}">
                  <a14:useLocalDpi xmlns:a14="http://schemas.microsoft.com/office/drawing/2010/main" val="0"/>
                </a:ext>
              </a:extLst>
            </a:blip>
            <a:srcRect t="386"/>
            <a:stretch/>
          </p:blipFill>
          <p:spPr bwMode="auto">
            <a:xfrm>
              <a:off x="2144924" y="1839996"/>
              <a:ext cx="7943828" cy="4313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Elbow Connector 18"/>
            <p:cNvCxnSpPr>
              <a:stCxn id="30" idx="1"/>
            </p:cNvCxnSpPr>
            <p:nvPr/>
          </p:nvCxnSpPr>
          <p:spPr>
            <a:xfrm rot="10800000">
              <a:off x="9243237" y="2135552"/>
              <a:ext cx="1004406" cy="267766"/>
            </a:xfrm>
            <a:prstGeom prst="bentConnector3">
              <a:avLst>
                <a:gd name="adj1" fmla="val 100107"/>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771998" y="1839996"/>
              <a:ext cx="787180" cy="3523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7871550" y="2192317"/>
              <a:ext cx="534318" cy="77885"/>
            </a:xfrm>
            <a:prstGeom prst="rect">
              <a:avLst/>
            </a:prstGeom>
            <a:solidFill>
              <a:srgbClr val="FBF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 name="Title 5"/>
          <p:cNvSpPr>
            <a:spLocks noGrp="1"/>
          </p:cNvSpPr>
          <p:nvPr>
            <p:ph type="title"/>
          </p:nvPr>
        </p:nvSpPr>
        <p:spPr/>
        <p:txBody>
          <a:bodyPr/>
          <a:lstStyle/>
          <a:p>
            <a:r>
              <a:rPr lang="en-US" dirty="0" smtClean="0"/>
              <a:t>Easy to Use Self-service</a:t>
            </a:r>
            <a:endParaRPr lang="en-GB" dirty="0"/>
          </a:p>
        </p:txBody>
      </p:sp>
      <p:sp>
        <p:nvSpPr>
          <p:cNvPr id="5" name="Slide Number Placeholder 4"/>
          <p:cNvSpPr>
            <a:spLocks noGrp="1"/>
          </p:cNvSpPr>
          <p:nvPr>
            <p:ph type="sldNum" sz="quarter" idx="4"/>
          </p:nvPr>
        </p:nvSpPr>
        <p:spPr/>
        <p:txBody>
          <a:bodyPr/>
          <a:lstStyle/>
          <a:p>
            <a:fld id="{B016F8AB-BCEA-4347-8BA6-BE776009BC89}" type="slidenum">
              <a:rPr lang="en-GB" smtClean="0"/>
              <a:pPr/>
              <a:t>16</a:t>
            </a:fld>
            <a:endParaRPr lang="en-GB" dirty="0"/>
          </a:p>
        </p:txBody>
      </p:sp>
      <p:sp>
        <p:nvSpPr>
          <p:cNvPr id="7" name="Text Placeholder 6"/>
          <p:cNvSpPr>
            <a:spLocks noGrp="1"/>
          </p:cNvSpPr>
          <p:nvPr>
            <p:ph type="body" sz="quarter" idx="13"/>
          </p:nvPr>
        </p:nvSpPr>
        <p:spPr/>
        <p:txBody>
          <a:bodyPr/>
          <a:lstStyle/>
          <a:p>
            <a:r>
              <a:rPr lang="en-US" dirty="0" smtClean="0"/>
              <a:t>Service user experience, any place, any time</a:t>
            </a:r>
            <a:endParaRPr lang="en-GB" dirty="0"/>
          </a:p>
        </p:txBody>
      </p:sp>
      <p:sp>
        <p:nvSpPr>
          <p:cNvPr id="27" name="TextBox 26"/>
          <p:cNvSpPr txBox="1"/>
          <p:nvPr/>
        </p:nvSpPr>
        <p:spPr>
          <a:xfrm>
            <a:off x="10545761" y="3975924"/>
            <a:ext cx="1238644" cy="609398"/>
          </a:xfrm>
          <a:prstGeom prst="rect">
            <a:avLst/>
          </a:prstGeom>
          <a:noFill/>
        </p:spPr>
        <p:txBody>
          <a:bodyPr wrap="square" lIns="0" tIns="0" rIns="0" bIns="0" rtlCol="0">
            <a:spAutoFit/>
          </a:bodyPr>
          <a:lstStyle/>
          <a:p>
            <a:pPr>
              <a:lnSpc>
                <a:spcPct val="90000"/>
              </a:lnSpc>
            </a:pPr>
            <a:r>
              <a:rPr lang="en-US" sz="1600" dirty="0" smtClean="0">
                <a:solidFill>
                  <a:srgbClr val="212E35"/>
                </a:solidFill>
              </a:rPr>
              <a:t>News alerts on active outages</a:t>
            </a:r>
            <a:r>
              <a:rPr lang="en-US" sz="1200" dirty="0" smtClean="0">
                <a:solidFill>
                  <a:srgbClr val="212E35"/>
                </a:solidFill>
              </a:rPr>
              <a:t>. </a:t>
            </a:r>
          </a:p>
          <a:p>
            <a:pPr>
              <a:lnSpc>
                <a:spcPct val="90000"/>
              </a:lnSpc>
            </a:pPr>
            <a:endParaRPr lang="en-US" sz="1200" dirty="0" smtClean="0">
              <a:solidFill>
                <a:srgbClr val="212E35"/>
              </a:solidFill>
            </a:endParaRPr>
          </a:p>
        </p:txBody>
      </p:sp>
      <p:sp>
        <p:nvSpPr>
          <p:cNvPr id="28" name="Rectangle 27"/>
          <p:cNvSpPr/>
          <p:nvPr/>
        </p:nvSpPr>
        <p:spPr>
          <a:xfrm>
            <a:off x="840719" y="5010050"/>
            <a:ext cx="973206" cy="535531"/>
          </a:xfrm>
          <a:prstGeom prst="rect">
            <a:avLst/>
          </a:prstGeom>
        </p:spPr>
        <p:txBody>
          <a:bodyPr wrap="square">
            <a:spAutoFit/>
          </a:bodyPr>
          <a:lstStyle/>
          <a:p>
            <a:pPr>
              <a:lnSpc>
                <a:spcPct val="90000"/>
              </a:lnSpc>
            </a:pPr>
            <a:r>
              <a:rPr lang="en-US" sz="1600" dirty="0">
                <a:solidFill>
                  <a:srgbClr val="212E35"/>
                </a:solidFill>
                <a:cs typeface="Calibri Light" panose="020F0302020204030204" pitchFamily="34" charset="0"/>
              </a:rPr>
              <a:t>Catalog </a:t>
            </a:r>
            <a:r>
              <a:rPr lang="en-US" sz="1600" dirty="0" smtClean="0">
                <a:solidFill>
                  <a:srgbClr val="212E35"/>
                </a:solidFill>
                <a:cs typeface="Calibri Light" panose="020F0302020204030204" pitchFamily="34" charset="0"/>
              </a:rPr>
              <a:t>offerings</a:t>
            </a:r>
            <a:endParaRPr lang="en-US" sz="1600" dirty="0">
              <a:solidFill>
                <a:srgbClr val="212E35"/>
              </a:solidFill>
              <a:cs typeface="Calibri Light" panose="020F0302020204030204" pitchFamily="34" charset="0"/>
            </a:endParaRPr>
          </a:p>
        </p:txBody>
      </p:sp>
      <p:sp>
        <p:nvSpPr>
          <p:cNvPr id="29" name="Rectangle 28"/>
          <p:cNvSpPr/>
          <p:nvPr/>
        </p:nvSpPr>
        <p:spPr>
          <a:xfrm>
            <a:off x="10247643" y="1380852"/>
            <a:ext cx="1243802" cy="313932"/>
          </a:xfrm>
          <a:prstGeom prst="rect">
            <a:avLst/>
          </a:prstGeom>
        </p:spPr>
        <p:txBody>
          <a:bodyPr wrap="none">
            <a:spAutoFit/>
          </a:bodyPr>
          <a:lstStyle/>
          <a:p>
            <a:pPr>
              <a:lnSpc>
                <a:spcPct val="90000"/>
              </a:lnSpc>
            </a:pPr>
            <a:r>
              <a:rPr lang="en-US" sz="1600" dirty="0">
                <a:solidFill>
                  <a:srgbClr val="212E35"/>
                </a:solidFill>
                <a:cs typeface="Calibri Light" panose="020F0302020204030204" pitchFamily="34" charset="0"/>
              </a:rPr>
              <a:t>Notifications</a:t>
            </a:r>
          </a:p>
        </p:txBody>
      </p:sp>
      <p:sp>
        <p:nvSpPr>
          <p:cNvPr id="30" name="Rectangle 29"/>
          <p:cNvSpPr/>
          <p:nvPr/>
        </p:nvSpPr>
        <p:spPr>
          <a:xfrm>
            <a:off x="10247643" y="2135552"/>
            <a:ext cx="960519" cy="535531"/>
          </a:xfrm>
          <a:prstGeom prst="rect">
            <a:avLst/>
          </a:prstGeom>
        </p:spPr>
        <p:txBody>
          <a:bodyPr wrap="square">
            <a:spAutoFit/>
          </a:bodyPr>
          <a:lstStyle/>
          <a:p>
            <a:pPr>
              <a:lnSpc>
                <a:spcPct val="90000"/>
              </a:lnSpc>
            </a:pPr>
            <a:r>
              <a:rPr lang="en-US" sz="1600" dirty="0" smtClean="0">
                <a:solidFill>
                  <a:srgbClr val="212E35"/>
                </a:solidFill>
                <a:cs typeface="Calibri Light" panose="020F0302020204030204" pitchFamily="34" charset="0"/>
              </a:rPr>
              <a:t>Shopping</a:t>
            </a:r>
            <a:br>
              <a:rPr lang="en-US" sz="1600" dirty="0" smtClean="0">
                <a:solidFill>
                  <a:srgbClr val="212E35"/>
                </a:solidFill>
                <a:cs typeface="Calibri Light" panose="020F0302020204030204" pitchFamily="34" charset="0"/>
              </a:rPr>
            </a:br>
            <a:r>
              <a:rPr lang="en-US" sz="1600" dirty="0" smtClean="0">
                <a:solidFill>
                  <a:srgbClr val="212E35"/>
                </a:solidFill>
                <a:cs typeface="Calibri Light" panose="020F0302020204030204" pitchFamily="34" charset="0"/>
              </a:rPr>
              <a:t>cart</a:t>
            </a:r>
            <a:endParaRPr lang="en-US" sz="1600" dirty="0">
              <a:solidFill>
                <a:srgbClr val="212E35"/>
              </a:solidFill>
              <a:cs typeface="Calibri Light" panose="020F0302020204030204" pitchFamily="34" charset="0"/>
            </a:endParaRPr>
          </a:p>
        </p:txBody>
      </p:sp>
      <p:cxnSp>
        <p:nvCxnSpPr>
          <p:cNvPr id="31" name="Straight Connector 30"/>
          <p:cNvCxnSpPr/>
          <p:nvPr/>
        </p:nvCxnSpPr>
        <p:spPr>
          <a:xfrm flipH="1">
            <a:off x="1801985" y="2666384"/>
            <a:ext cx="981688" cy="4699"/>
          </a:xfrm>
          <a:prstGeom prst="line">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85082" y="2301050"/>
            <a:ext cx="1135656" cy="535531"/>
          </a:xfrm>
          <a:prstGeom prst="rect">
            <a:avLst/>
          </a:prstGeom>
        </p:spPr>
        <p:txBody>
          <a:bodyPr wrap="square">
            <a:spAutoFit/>
          </a:bodyPr>
          <a:lstStyle/>
          <a:p>
            <a:pPr>
              <a:lnSpc>
                <a:spcPct val="90000"/>
              </a:lnSpc>
            </a:pPr>
            <a:r>
              <a:rPr lang="en-US" sz="1600" dirty="0">
                <a:solidFill>
                  <a:srgbClr val="212E35"/>
                </a:solidFill>
                <a:cs typeface="Calibri Light" panose="020F0302020204030204" pitchFamily="34" charset="0"/>
              </a:rPr>
              <a:t>IDOL based </a:t>
            </a:r>
            <a:r>
              <a:rPr lang="en-US" sz="1600" dirty="0" smtClean="0">
                <a:solidFill>
                  <a:srgbClr val="212E35"/>
                </a:solidFill>
                <a:cs typeface="Calibri Light" panose="020F0302020204030204" pitchFamily="34" charset="0"/>
              </a:rPr>
              <a:t>search</a:t>
            </a:r>
            <a:endParaRPr lang="en-US" sz="1600" dirty="0">
              <a:solidFill>
                <a:srgbClr val="212E35"/>
              </a:solidFill>
              <a:cs typeface="Calibri Light" panose="020F0302020204030204" pitchFamily="34" charset="0"/>
            </a:endParaRPr>
          </a:p>
        </p:txBody>
      </p:sp>
      <p:cxnSp>
        <p:nvCxnSpPr>
          <p:cNvPr id="34" name="Elbow Connector 33"/>
          <p:cNvCxnSpPr/>
          <p:nvPr/>
        </p:nvCxnSpPr>
        <p:spPr>
          <a:xfrm rot="10800000" flipV="1">
            <a:off x="9516392" y="1483172"/>
            <a:ext cx="505841" cy="412871"/>
          </a:xfrm>
          <a:prstGeom prst="bentConnector3">
            <a:avLst>
              <a:gd name="adj1" fmla="val 100000"/>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1800520" y="5277816"/>
            <a:ext cx="981689" cy="1191"/>
          </a:xfrm>
          <a:prstGeom prst="line">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1800521" y="4108236"/>
            <a:ext cx="981687" cy="1848"/>
          </a:xfrm>
          <a:prstGeom prst="line">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525771" y="3973914"/>
            <a:ext cx="1390649" cy="313932"/>
          </a:xfrm>
          <a:prstGeom prst="rect">
            <a:avLst/>
          </a:prstGeom>
        </p:spPr>
        <p:txBody>
          <a:bodyPr wrap="square">
            <a:spAutoFit/>
          </a:bodyPr>
          <a:lstStyle/>
          <a:p>
            <a:pPr>
              <a:lnSpc>
                <a:spcPct val="90000"/>
              </a:lnSpc>
            </a:pPr>
            <a:r>
              <a:rPr lang="en-US" sz="1600" dirty="0" smtClean="0">
                <a:solidFill>
                  <a:srgbClr val="212E35"/>
                </a:solidFill>
                <a:cs typeface="Calibri Light" panose="020F0302020204030204" pitchFamily="34" charset="0"/>
              </a:rPr>
              <a:t>Personalized</a:t>
            </a:r>
            <a:endParaRPr lang="en-US" sz="1600" dirty="0">
              <a:solidFill>
                <a:srgbClr val="212E35"/>
              </a:solidFill>
              <a:cs typeface="Calibri Light" panose="020F0302020204030204" pitchFamily="34" charset="0"/>
            </a:endParaRPr>
          </a:p>
        </p:txBody>
      </p:sp>
      <p:cxnSp>
        <p:nvCxnSpPr>
          <p:cNvPr id="39" name="Straight Connector 38"/>
          <p:cNvCxnSpPr/>
          <p:nvPr/>
        </p:nvCxnSpPr>
        <p:spPr>
          <a:xfrm flipH="1" flipV="1">
            <a:off x="9858328" y="4149136"/>
            <a:ext cx="619739" cy="2762"/>
          </a:xfrm>
          <a:prstGeom prst="line">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9823276" y="3173088"/>
            <a:ext cx="619739" cy="2762"/>
          </a:xfrm>
          <a:prstGeom prst="line">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10478067" y="2969132"/>
            <a:ext cx="1109230" cy="535531"/>
          </a:xfrm>
          <a:prstGeom prst="rect">
            <a:avLst/>
          </a:prstGeom>
        </p:spPr>
        <p:txBody>
          <a:bodyPr wrap="square">
            <a:spAutoFit/>
          </a:bodyPr>
          <a:lstStyle/>
          <a:p>
            <a:pPr>
              <a:lnSpc>
                <a:spcPct val="90000"/>
              </a:lnSpc>
            </a:pPr>
            <a:r>
              <a:rPr lang="en-US" sz="1600" dirty="0" smtClean="0">
                <a:solidFill>
                  <a:srgbClr val="212E35"/>
                </a:solidFill>
                <a:cs typeface="Calibri Light" panose="020F0302020204030204" pitchFamily="34" charset="0"/>
              </a:rPr>
              <a:t>Native mobile app</a:t>
            </a:r>
            <a:endParaRPr lang="en-US" sz="1600" dirty="0">
              <a:solidFill>
                <a:srgbClr val="212E35"/>
              </a:solidFill>
              <a:cs typeface="Calibri Light" panose="020F0302020204030204" pitchFamily="34" charset="0"/>
            </a:endParaRPr>
          </a:p>
        </p:txBody>
      </p:sp>
    </p:spTree>
    <p:extLst>
      <p:ext uri="{BB962C8B-B14F-4D97-AF65-F5344CB8AC3E}">
        <p14:creationId xmlns:p14="http://schemas.microsoft.com/office/powerpoint/2010/main" val="171644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647700" y="1658938"/>
            <a:ext cx="3567461" cy="5025326"/>
          </a:xfrm>
        </p:spPr>
        <p:txBody>
          <a:bodyPr>
            <a:normAutofit/>
          </a:bodyPr>
          <a:lstStyle/>
          <a:p>
            <a:pPr marL="287338" lvl="3" indent="-287338"/>
            <a:r>
              <a:rPr lang="en-US" sz="2000" dirty="0"/>
              <a:t>Service Portfolio</a:t>
            </a:r>
          </a:p>
          <a:p>
            <a:pPr marL="287338" lvl="3" indent="-287338"/>
            <a:r>
              <a:rPr lang="en-US" sz="2000" dirty="0"/>
              <a:t>Service Catalog</a:t>
            </a:r>
          </a:p>
          <a:p>
            <a:pPr marL="287338" lvl="3" indent="-287338"/>
            <a:r>
              <a:rPr lang="en-US" sz="2000" dirty="0"/>
              <a:t>Time Periods</a:t>
            </a:r>
          </a:p>
          <a:p>
            <a:pPr marL="287338" lvl="3" indent="-287338"/>
            <a:r>
              <a:rPr lang="en-US" sz="2000" dirty="0"/>
              <a:t>Service Level </a:t>
            </a:r>
            <a:r>
              <a:rPr lang="en-US" sz="2000" dirty="0" err="1"/>
              <a:t>Mgmt</a:t>
            </a:r>
            <a:endParaRPr lang="en-US" sz="2000" dirty="0"/>
          </a:p>
          <a:p>
            <a:pPr marL="287338" lvl="3" indent="-287338"/>
            <a:r>
              <a:rPr lang="en-US" sz="2000" dirty="0"/>
              <a:t>Contract and Vendor </a:t>
            </a:r>
            <a:r>
              <a:rPr lang="en-US" sz="2000" dirty="0" err="1"/>
              <a:t>Mgmt</a:t>
            </a:r>
            <a:endParaRPr lang="en-US" sz="2000" dirty="0"/>
          </a:p>
          <a:p>
            <a:pPr marL="287338" lvl="3" indent="-287338"/>
            <a:r>
              <a:rPr lang="en-US" sz="2000" dirty="0">
                <a:solidFill>
                  <a:schemeClr val="accent1"/>
                </a:solidFill>
              </a:rPr>
              <a:t>Idea &amp; Proposal </a:t>
            </a:r>
            <a:r>
              <a:rPr lang="en-US" sz="2000" dirty="0" err="1">
                <a:solidFill>
                  <a:schemeClr val="accent1"/>
                </a:solidFill>
              </a:rPr>
              <a:t>Mgmt</a:t>
            </a:r>
            <a:endParaRPr lang="en-US" sz="2000" dirty="0">
              <a:solidFill>
                <a:schemeClr val="accent1"/>
              </a:solidFill>
            </a:endParaRPr>
          </a:p>
          <a:p>
            <a:pPr marL="287338" lvl="3" indent="-287338"/>
            <a:r>
              <a:rPr lang="en-US" sz="2000" dirty="0">
                <a:solidFill>
                  <a:schemeClr val="accent1"/>
                </a:solidFill>
              </a:rPr>
              <a:t>Application Portfolio </a:t>
            </a:r>
            <a:r>
              <a:rPr lang="en-US" sz="2000" dirty="0" err="1">
                <a:solidFill>
                  <a:schemeClr val="accent1"/>
                </a:solidFill>
              </a:rPr>
              <a:t>Mgmt</a:t>
            </a:r>
            <a:endParaRPr lang="en-US" sz="2000" dirty="0">
              <a:solidFill>
                <a:schemeClr val="accent1"/>
              </a:solidFill>
            </a:endParaRPr>
          </a:p>
          <a:p>
            <a:pPr marL="287338" lvl="3" indent="-287338"/>
            <a:r>
              <a:rPr lang="en-US" sz="2000" dirty="0">
                <a:solidFill>
                  <a:schemeClr val="accent1"/>
                </a:solidFill>
              </a:rPr>
              <a:t>Project &amp; Portfolio </a:t>
            </a:r>
            <a:r>
              <a:rPr lang="en-US" sz="2000" dirty="0" err="1">
                <a:solidFill>
                  <a:schemeClr val="accent1"/>
                </a:solidFill>
              </a:rPr>
              <a:t>Mgmt</a:t>
            </a:r>
            <a:endParaRPr lang="en-US" sz="2000" dirty="0">
              <a:solidFill>
                <a:schemeClr val="accent1"/>
              </a:solidFill>
            </a:endParaRPr>
          </a:p>
          <a:p>
            <a:pPr marL="228481" lvl="3" indent="-14808">
              <a:lnSpc>
                <a:spcPct val="100000"/>
              </a:lnSpc>
              <a:spcBef>
                <a:spcPts val="533"/>
              </a:spcBef>
              <a:buNone/>
            </a:pPr>
            <a:endParaRPr lang="en-US" sz="1800" dirty="0"/>
          </a:p>
        </p:txBody>
      </p:sp>
      <p:sp>
        <p:nvSpPr>
          <p:cNvPr id="2" name="Content Placeholder 1"/>
          <p:cNvSpPr>
            <a:spLocks noGrp="1"/>
          </p:cNvSpPr>
          <p:nvPr>
            <p:ph sz="half" idx="2"/>
          </p:nvPr>
        </p:nvSpPr>
        <p:spPr>
          <a:xfrm>
            <a:off x="4427035" y="1658938"/>
            <a:ext cx="3229804" cy="3971926"/>
          </a:xfrm>
        </p:spPr>
        <p:txBody>
          <a:bodyPr>
            <a:normAutofit/>
          </a:bodyPr>
          <a:lstStyle/>
          <a:p>
            <a:pPr marL="287338" lvl="3" indent="-287338"/>
            <a:r>
              <a:rPr lang="en-US" sz="2000" dirty="0"/>
              <a:t>Change</a:t>
            </a:r>
          </a:p>
          <a:p>
            <a:pPr marL="287338" lvl="3" indent="-287338"/>
            <a:r>
              <a:rPr lang="en-US" sz="2000" dirty="0"/>
              <a:t>Release</a:t>
            </a:r>
          </a:p>
          <a:p>
            <a:pPr marL="287338" lvl="3" indent="-287338"/>
            <a:r>
              <a:rPr lang="en-US" sz="2000" dirty="0"/>
              <a:t>Knowledge</a:t>
            </a:r>
          </a:p>
          <a:p>
            <a:pPr marL="287338" lvl="3" indent="-287338"/>
            <a:r>
              <a:rPr lang="en-US" sz="2000" dirty="0"/>
              <a:t>Service Asset &amp; Configuration (SACM)</a:t>
            </a:r>
          </a:p>
          <a:p>
            <a:pPr marL="287338" lvl="3" indent="-287338"/>
            <a:r>
              <a:rPr lang="en-US" sz="2000" dirty="0"/>
              <a:t>Survey</a:t>
            </a:r>
            <a:r>
              <a:rPr lang="en-US" sz="2000" dirty="0" smtClean="0"/>
              <a:t>	</a:t>
            </a:r>
            <a:endParaRPr lang="en-US" sz="2000" dirty="0"/>
          </a:p>
        </p:txBody>
      </p:sp>
      <p:sp>
        <p:nvSpPr>
          <p:cNvPr id="7" name="Content Placeholder 6"/>
          <p:cNvSpPr>
            <a:spLocks noGrp="1"/>
          </p:cNvSpPr>
          <p:nvPr>
            <p:ph sz="half" idx="10"/>
          </p:nvPr>
        </p:nvSpPr>
        <p:spPr>
          <a:xfrm>
            <a:off x="7868712" y="1658938"/>
            <a:ext cx="3367536" cy="3971926"/>
          </a:xfrm>
        </p:spPr>
        <p:txBody>
          <a:bodyPr/>
          <a:lstStyle/>
          <a:p>
            <a:r>
              <a:rPr lang="en-US" sz="2000" dirty="0" smtClean="0"/>
              <a:t>Service Request</a:t>
            </a:r>
          </a:p>
          <a:p>
            <a:r>
              <a:rPr lang="en-US" sz="2000" dirty="0" smtClean="0"/>
              <a:t>Incident</a:t>
            </a:r>
          </a:p>
          <a:p>
            <a:r>
              <a:rPr lang="en-US" sz="2000" dirty="0" smtClean="0"/>
              <a:t>Problem</a:t>
            </a:r>
          </a:p>
          <a:p>
            <a:r>
              <a:rPr lang="en-US" sz="2000" dirty="0" smtClean="0"/>
              <a:t>On-Call Schedule</a:t>
            </a:r>
          </a:p>
          <a:p>
            <a:r>
              <a:rPr lang="en-US" sz="2000" dirty="0" smtClean="0"/>
              <a:t>Software Asset</a:t>
            </a:r>
          </a:p>
          <a:p>
            <a:r>
              <a:rPr lang="en-US" sz="2000" dirty="0" smtClean="0"/>
              <a:t>Financials</a:t>
            </a:r>
            <a:endParaRPr lang="en-US" sz="2000" dirty="0"/>
          </a:p>
        </p:txBody>
      </p:sp>
      <p:sp>
        <p:nvSpPr>
          <p:cNvPr id="8" name="Slide Number Placeholder 7"/>
          <p:cNvSpPr>
            <a:spLocks noGrp="1"/>
          </p:cNvSpPr>
          <p:nvPr>
            <p:ph type="sldNum" sz="quarter" idx="4"/>
          </p:nvPr>
        </p:nvSpPr>
        <p:spPr>
          <a:prstGeom prst="rect">
            <a:avLst/>
          </a:prstGeom>
        </p:spPr>
        <p:txBody>
          <a:bodyPr/>
          <a:lstStyle/>
          <a:p>
            <a:fld id="{B016F8AB-BCEA-4347-8BA6-BE776009BC89}" type="slidenum">
              <a:rPr lang="en-US" smtClean="0"/>
              <a:t>17</a:t>
            </a:fld>
            <a:endParaRPr lang="en-US"/>
          </a:p>
        </p:txBody>
      </p:sp>
      <p:sp>
        <p:nvSpPr>
          <p:cNvPr id="10" name="Text Placeholder 9"/>
          <p:cNvSpPr>
            <a:spLocks noGrp="1"/>
          </p:cNvSpPr>
          <p:nvPr>
            <p:ph type="body" idx="11"/>
          </p:nvPr>
        </p:nvSpPr>
        <p:spPr>
          <a:xfrm>
            <a:off x="647700" y="1127124"/>
            <a:ext cx="3268376" cy="417195"/>
          </a:xfrm>
        </p:spPr>
        <p:txBody>
          <a:bodyPr/>
          <a:lstStyle/>
          <a:p>
            <a:r>
              <a:rPr lang="en-US" dirty="0" smtClean="0"/>
              <a:t>Plan</a:t>
            </a:r>
            <a:endParaRPr lang="en-US" dirty="0"/>
          </a:p>
        </p:txBody>
      </p:sp>
      <p:sp>
        <p:nvSpPr>
          <p:cNvPr id="11" name="Text Placeholder 10"/>
          <p:cNvSpPr>
            <a:spLocks noGrp="1"/>
          </p:cNvSpPr>
          <p:nvPr>
            <p:ph type="body" idx="12"/>
          </p:nvPr>
        </p:nvSpPr>
        <p:spPr>
          <a:xfrm>
            <a:off x="4427035" y="1127124"/>
            <a:ext cx="3229804" cy="417195"/>
          </a:xfrm>
        </p:spPr>
        <p:txBody>
          <a:bodyPr/>
          <a:lstStyle/>
          <a:p>
            <a:r>
              <a:rPr lang="en-US" dirty="0" smtClean="0"/>
              <a:t>Build</a:t>
            </a:r>
            <a:endParaRPr lang="en-US" dirty="0"/>
          </a:p>
        </p:txBody>
      </p:sp>
      <p:sp>
        <p:nvSpPr>
          <p:cNvPr id="12" name="Text Placeholder 11"/>
          <p:cNvSpPr>
            <a:spLocks noGrp="1"/>
          </p:cNvSpPr>
          <p:nvPr>
            <p:ph type="body" idx="13"/>
          </p:nvPr>
        </p:nvSpPr>
        <p:spPr>
          <a:xfrm>
            <a:off x="7868712" y="1127125"/>
            <a:ext cx="3367536" cy="417195"/>
          </a:xfrm>
        </p:spPr>
        <p:txBody>
          <a:bodyPr/>
          <a:lstStyle/>
          <a:p>
            <a:r>
              <a:rPr lang="en-US" dirty="0" smtClean="0"/>
              <a:t>Run</a:t>
            </a:r>
            <a:endParaRPr lang="en-US" dirty="0"/>
          </a:p>
        </p:txBody>
      </p:sp>
      <p:sp>
        <p:nvSpPr>
          <p:cNvPr id="3" name="Title 2"/>
          <p:cNvSpPr>
            <a:spLocks noGrp="1"/>
          </p:cNvSpPr>
          <p:nvPr>
            <p:ph type="title"/>
          </p:nvPr>
        </p:nvSpPr>
        <p:spPr>
          <a:xfrm>
            <a:off x="946786" y="429273"/>
            <a:ext cx="10311765" cy="497827"/>
          </a:xfrm>
        </p:spPr>
        <p:txBody>
          <a:bodyPr/>
          <a:lstStyle/>
          <a:p>
            <a:r>
              <a:rPr lang="en-US" dirty="0" smtClean="0">
                <a:solidFill>
                  <a:schemeClr val="tx1"/>
                </a:solidFill>
                <a:latin typeface="+mn-lt"/>
              </a:rPr>
              <a:t>Module Breadth</a:t>
            </a:r>
            <a:endParaRPr lang="en-US" dirty="0">
              <a:solidFill>
                <a:schemeClr val="tx1"/>
              </a:solidFill>
              <a:latin typeface="+mn-lt"/>
            </a:endParaRPr>
          </a:p>
        </p:txBody>
      </p:sp>
      <p:sp>
        <p:nvSpPr>
          <p:cNvPr id="13" name="TextBox 12"/>
          <p:cNvSpPr txBox="1"/>
          <p:nvPr/>
        </p:nvSpPr>
        <p:spPr>
          <a:xfrm>
            <a:off x="647700" y="4876802"/>
            <a:ext cx="6197600" cy="1485900"/>
          </a:xfrm>
          <a:prstGeom prst="rect">
            <a:avLst/>
          </a:prstGeom>
        </p:spPr>
        <p:txBody>
          <a:bodyPr vert="horz" wrap="square" lIns="0" tIns="0" rIns="0" bIns="0" rtlCol="0">
            <a:normAutofit/>
          </a:bodyPr>
          <a:lstStyle/>
          <a:p>
            <a:pPr marL="0" indent="0">
              <a:spcAft>
                <a:spcPts val="1800"/>
              </a:spcAft>
              <a:buNone/>
            </a:pPr>
            <a:r>
              <a:rPr lang="en-US" sz="2000" dirty="0" smtClean="0"/>
              <a:t>Notes:  </a:t>
            </a:r>
            <a:r>
              <a:rPr lang="en-US" sz="2000" dirty="0" smtClean="0">
                <a:solidFill>
                  <a:schemeClr val="accent1"/>
                </a:solidFill>
              </a:rPr>
              <a:t>SMA-X only</a:t>
            </a:r>
          </a:p>
        </p:txBody>
      </p:sp>
    </p:spTree>
    <p:extLst>
      <p:ext uri="{BB962C8B-B14F-4D97-AF65-F5344CB8AC3E}">
        <p14:creationId xmlns:p14="http://schemas.microsoft.com/office/powerpoint/2010/main" val="395217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Collaboration</a:t>
            </a:r>
            <a:endParaRPr lang="en-GB" dirty="0"/>
          </a:p>
        </p:txBody>
      </p:sp>
      <p:sp>
        <p:nvSpPr>
          <p:cNvPr id="5" name="Slide Number Placeholder 4"/>
          <p:cNvSpPr>
            <a:spLocks noGrp="1"/>
          </p:cNvSpPr>
          <p:nvPr>
            <p:ph type="sldNum" sz="quarter" idx="4"/>
          </p:nvPr>
        </p:nvSpPr>
        <p:spPr/>
        <p:txBody>
          <a:bodyPr/>
          <a:lstStyle/>
          <a:p>
            <a:fld id="{B016F8AB-BCEA-4347-8BA6-BE776009BC89}" type="slidenum">
              <a:rPr lang="en-GB" smtClean="0"/>
              <a:pPr/>
              <a:t>18</a:t>
            </a:fld>
            <a:endParaRPr lang="en-GB" dirty="0"/>
          </a:p>
        </p:txBody>
      </p:sp>
      <p:sp>
        <p:nvSpPr>
          <p:cNvPr id="7" name="Text Placeholder 6"/>
          <p:cNvSpPr>
            <a:spLocks noGrp="1"/>
          </p:cNvSpPr>
          <p:nvPr>
            <p:ph type="body" sz="quarter" idx="13"/>
          </p:nvPr>
        </p:nvSpPr>
        <p:spPr/>
        <p:txBody>
          <a:bodyPr/>
          <a:lstStyle/>
          <a:p>
            <a:r>
              <a:rPr lang="en-US" smtClean="0"/>
              <a:t>ChatOps</a:t>
            </a:r>
            <a:endParaRPr lang="en-GB" dirty="0"/>
          </a:p>
        </p:txBody>
      </p:sp>
      <p:grpSp>
        <p:nvGrpSpPr>
          <p:cNvPr id="11" name="Group 10"/>
          <p:cNvGrpSpPr/>
          <p:nvPr/>
        </p:nvGrpSpPr>
        <p:grpSpPr>
          <a:xfrm>
            <a:off x="1126970" y="1194179"/>
            <a:ext cx="10283980" cy="5166610"/>
            <a:chOff x="1126970" y="1194179"/>
            <a:chExt cx="10283980" cy="5166610"/>
          </a:xfrm>
        </p:grpSpPr>
        <p:grpSp>
          <p:nvGrpSpPr>
            <p:cNvPr id="8" name="Group 7"/>
            <p:cNvGrpSpPr/>
            <p:nvPr/>
          </p:nvGrpSpPr>
          <p:grpSpPr>
            <a:xfrm>
              <a:off x="1126970" y="1194179"/>
              <a:ext cx="10283980" cy="5166610"/>
              <a:chOff x="1126970" y="1194179"/>
              <a:chExt cx="10283980" cy="5166610"/>
            </a:xfrm>
          </p:grpSpPr>
          <p:grpSp>
            <p:nvGrpSpPr>
              <p:cNvPr id="10" name="Group 9"/>
              <p:cNvGrpSpPr/>
              <p:nvPr/>
            </p:nvGrpSpPr>
            <p:grpSpPr>
              <a:xfrm>
                <a:off x="1126970" y="1194179"/>
                <a:ext cx="10283980" cy="5166610"/>
                <a:chOff x="869795" y="1002766"/>
                <a:chExt cx="10664982" cy="5358023"/>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9769" y="1002766"/>
                  <a:ext cx="6313274" cy="5358023"/>
                </a:xfrm>
                <a:prstGeom prst="rect">
                  <a:avLst/>
                </a:prstGeom>
              </p:spPr>
            </p:pic>
            <p:cxnSp>
              <p:nvCxnSpPr>
                <p:cNvPr id="12" name="Straight Connector 11"/>
                <p:cNvCxnSpPr/>
                <p:nvPr/>
              </p:nvCxnSpPr>
              <p:spPr>
                <a:xfrm flipH="1">
                  <a:off x="1954635" y="4584855"/>
                  <a:ext cx="3028228" cy="0"/>
                </a:xfrm>
                <a:prstGeom prst="line">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69795" y="2038890"/>
                  <a:ext cx="1084840" cy="459618"/>
                </a:xfrm>
                <a:prstGeom prst="rect">
                  <a:avLst/>
                </a:prstGeom>
                <a:noFill/>
              </p:spPr>
              <p:txBody>
                <a:bodyPr wrap="square" lIns="0" tIns="0" rIns="0" bIns="0" rtlCol="0">
                  <a:spAutoFit/>
                </a:bodyPr>
                <a:lstStyle/>
                <a:p>
                  <a:pPr>
                    <a:lnSpc>
                      <a:spcPct val="90000"/>
                    </a:lnSpc>
                  </a:pPr>
                  <a:r>
                    <a:rPr lang="en-US" sz="1600" dirty="0" smtClean="0">
                      <a:latin typeface="Calibri" panose="020F0502020204030204" pitchFamily="34" charset="0"/>
                      <a:cs typeface="Calibri" panose="020F0502020204030204" pitchFamily="34" charset="0"/>
                    </a:rPr>
                    <a:t>Virtual war</a:t>
                  </a:r>
                  <a:br>
                    <a:rPr lang="en-US" sz="1600" dirty="0" smtClean="0">
                      <a:latin typeface="Calibri" panose="020F0502020204030204" pitchFamily="34" charset="0"/>
                      <a:cs typeface="Calibri" panose="020F0502020204030204" pitchFamily="34" charset="0"/>
                    </a:rPr>
                  </a:br>
                  <a:r>
                    <a:rPr lang="en-US" sz="1600" dirty="0" smtClean="0">
                      <a:latin typeface="Calibri" panose="020F0502020204030204" pitchFamily="34" charset="0"/>
                      <a:cs typeface="Calibri" panose="020F0502020204030204" pitchFamily="34" charset="0"/>
                    </a:rPr>
                    <a:t>rooms</a:t>
                  </a:r>
                  <a:endParaRPr lang="en-US" sz="1600" dirty="0">
                    <a:latin typeface="Calibri" panose="020F0502020204030204" pitchFamily="34" charset="0"/>
                    <a:cs typeface="Calibri" panose="020F0502020204030204" pitchFamily="34" charset="0"/>
                  </a:endParaRPr>
                </a:p>
              </p:txBody>
            </p:sp>
            <p:cxnSp>
              <p:nvCxnSpPr>
                <p:cNvPr id="3" name="Elbow Connector 2"/>
                <p:cNvCxnSpPr>
                  <a:stCxn id="13" idx="3"/>
                </p:cNvCxnSpPr>
                <p:nvPr/>
              </p:nvCxnSpPr>
              <p:spPr>
                <a:xfrm flipV="1">
                  <a:off x="1954635" y="1761689"/>
                  <a:ext cx="1359015" cy="507010"/>
                </a:xfrm>
                <a:prstGeom prst="bentConnector3">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5466" y="4487905"/>
                  <a:ext cx="889169" cy="221599"/>
                </a:xfrm>
                <a:prstGeom prst="rect">
                  <a:avLst/>
                </a:prstGeom>
                <a:noFill/>
              </p:spPr>
              <p:txBody>
                <a:bodyPr wrap="square" lIns="0" tIns="0" rIns="0" bIns="0" rtlCol="0">
                  <a:spAutoFit/>
                </a:bodyPr>
                <a:lstStyle/>
                <a:p>
                  <a:pPr>
                    <a:lnSpc>
                      <a:spcPct val="90000"/>
                    </a:lnSpc>
                  </a:pPr>
                  <a:r>
                    <a:rPr lang="en-US" sz="1600" dirty="0" smtClean="0">
                      <a:latin typeface="Calibri" panose="020F0502020204030204" pitchFamily="34" charset="0"/>
                      <a:cs typeface="Calibri" panose="020F0502020204030204" pitchFamily="34" charset="0"/>
                    </a:rPr>
                    <a:t>Chat flow</a:t>
                  </a:r>
                  <a:endParaRPr lang="en-US" sz="1600" dirty="0">
                    <a:latin typeface="Calibri" panose="020F0502020204030204" pitchFamily="34" charset="0"/>
                    <a:cs typeface="Calibri" panose="020F0502020204030204" pitchFamily="34" charset="0"/>
                  </a:endParaRPr>
                </a:p>
              </p:txBody>
            </p:sp>
            <p:cxnSp>
              <p:nvCxnSpPr>
                <p:cNvPr id="17" name="Straight Connector 16"/>
                <p:cNvCxnSpPr/>
                <p:nvPr/>
              </p:nvCxnSpPr>
              <p:spPr>
                <a:xfrm flipH="1">
                  <a:off x="6830037" y="3429000"/>
                  <a:ext cx="2389464" cy="0"/>
                </a:xfrm>
                <a:prstGeom prst="line">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353313" y="3096601"/>
                  <a:ext cx="1564822" cy="664797"/>
                </a:xfrm>
                <a:prstGeom prst="rect">
                  <a:avLst/>
                </a:prstGeom>
                <a:noFill/>
              </p:spPr>
              <p:txBody>
                <a:bodyPr wrap="square" lIns="0" tIns="0" rIns="0" bIns="0" rtlCol="0">
                  <a:spAutoFit/>
                </a:bodyPr>
                <a:lstStyle/>
                <a:p>
                  <a:pPr>
                    <a:lnSpc>
                      <a:spcPct val="90000"/>
                    </a:lnSpc>
                  </a:pPr>
                  <a:r>
                    <a:rPr lang="en-US" sz="1600" dirty="0" smtClean="0">
                      <a:latin typeface="Calibri" panose="020F0502020204030204" pitchFamily="34" charset="0"/>
                      <a:cs typeface="Calibri" panose="020F0502020204030204" pitchFamily="34" charset="0"/>
                    </a:rPr>
                    <a:t>Chat robots are part of the collaboration</a:t>
                  </a:r>
                  <a:endParaRPr lang="en-US" sz="1600" dirty="0">
                    <a:latin typeface="Calibri" panose="020F0502020204030204" pitchFamily="34" charset="0"/>
                    <a:cs typeface="Calibri" panose="020F0502020204030204" pitchFamily="34" charset="0"/>
                  </a:endParaRPr>
                </a:p>
              </p:txBody>
            </p:sp>
            <p:cxnSp>
              <p:nvCxnSpPr>
                <p:cNvPr id="14" name="Straight Connector 13"/>
                <p:cNvCxnSpPr/>
                <p:nvPr/>
              </p:nvCxnSpPr>
              <p:spPr>
                <a:xfrm flipH="1">
                  <a:off x="6411949" y="4261624"/>
                  <a:ext cx="2926080" cy="0"/>
                </a:xfrm>
                <a:prstGeom prst="line">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411949" y="4698353"/>
                  <a:ext cx="2926080" cy="0"/>
                </a:xfrm>
                <a:prstGeom prst="line">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6411949" y="5060795"/>
                  <a:ext cx="2926080" cy="0"/>
                </a:xfrm>
                <a:prstGeom prst="line">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6411949" y="5462237"/>
                  <a:ext cx="2926080" cy="0"/>
                </a:xfrm>
                <a:prstGeom prst="line">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349178" y="4261624"/>
                  <a:ext cx="0" cy="120061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9349178" y="4861930"/>
                  <a:ext cx="530802" cy="0"/>
                </a:xfrm>
                <a:prstGeom prst="straightConnector1">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969955" y="4515197"/>
                  <a:ext cx="1564822" cy="664797"/>
                </a:xfrm>
                <a:prstGeom prst="rect">
                  <a:avLst/>
                </a:prstGeom>
                <a:noFill/>
              </p:spPr>
              <p:txBody>
                <a:bodyPr wrap="square" lIns="0" tIns="0" rIns="0" bIns="0" rtlCol="0">
                  <a:spAutoFit/>
                </a:bodyPr>
                <a:lstStyle/>
                <a:p>
                  <a:pPr>
                    <a:lnSpc>
                      <a:spcPct val="90000"/>
                    </a:lnSpc>
                  </a:pPr>
                  <a:r>
                    <a:rPr lang="en-US" sz="1600" dirty="0" smtClean="0">
                      <a:latin typeface="Calibri" panose="020F0502020204030204" pitchFamily="34" charset="0"/>
                      <a:cs typeface="Calibri" panose="020F0502020204030204" pitchFamily="34" charset="0"/>
                    </a:rPr>
                    <a:t>Many people can collaborate to solve an issue</a:t>
                  </a:r>
                  <a:endParaRPr lang="en-US" sz="1600" dirty="0">
                    <a:latin typeface="Calibri" panose="020F0502020204030204" pitchFamily="34" charset="0"/>
                    <a:cs typeface="Calibri" panose="020F0502020204030204" pitchFamily="34" charset="0"/>
                  </a:endParaRPr>
                </a:p>
              </p:txBody>
            </p:sp>
          </p:grpSp>
          <p:sp>
            <p:nvSpPr>
              <p:cNvPr id="4" name="Rectangle 3"/>
              <p:cNvSpPr/>
              <p:nvPr/>
            </p:nvSpPr>
            <p:spPr>
              <a:xfrm>
                <a:off x="5093102" y="1934715"/>
                <a:ext cx="333534" cy="1451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5093102" y="3504657"/>
                <a:ext cx="333534" cy="1451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093101" y="3951188"/>
                <a:ext cx="333534" cy="1451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p:cNvSpPr/>
            <p:nvPr/>
          </p:nvSpPr>
          <p:spPr>
            <a:xfrm>
              <a:off x="3660176" y="1296562"/>
              <a:ext cx="236971" cy="140720"/>
            </a:xfrm>
            <a:prstGeom prst="rect">
              <a:avLst/>
            </a:prstGeom>
            <a:solidFill>
              <a:srgbClr val="4D3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Rectangle 26"/>
          <p:cNvSpPr/>
          <p:nvPr/>
        </p:nvSpPr>
        <p:spPr>
          <a:xfrm>
            <a:off x="5093101" y="6057237"/>
            <a:ext cx="333534" cy="1451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p:cNvSpPr txBox="1"/>
          <p:nvPr/>
        </p:nvSpPr>
        <p:spPr>
          <a:xfrm>
            <a:off x="905355" y="6374930"/>
            <a:ext cx="6197600" cy="595667"/>
          </a:xfrm>
          <a:prstGeom prst="rect">
            <a:avLst/>
          </a:prstGeom>
        </p:spPr>
        <p:txBody>
          <a:bodyPr vert="horz" wrap="square" lIns="0" tIns="0" rIns="0" bIns="0" rtlCol="0">
            <a:normAutofit/>
          </a:bodyPr>
          <a:lstStyle/>
          <a:p>
            <a:pPr marL="0" indent="0">
              <a:spcAft>
                <a:spcPts val="1800"/>
              </a:spcAft>
              <a:buNone/>
            </a:pPr>
            <a:r>
              <a:rPr lang="en-US" sz="1600" dirty="0" smtClean="0">
                <a:solidFill>
                  <a:schemeClr val="accent1"/>
                </a:solidFill>
              </a:rPr>
              <a:t>Notes:  SMA-SM only in 2017.11 release</a:t>
            </a:r>
          </a:p>
        </p:txBody>
      </p:sp>
    </p:spTree>
    <p:extLst>
      <p:ext uri="{BB962C8B-B14F-4D97-AF65-F5344CB8AC3E}">
        <p14:creationId xmlns:p14="http://schemas.microsoft.com/office/powerpoint/2010/main" val="397002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Codeless Configuration</a:t>
            </a:r>
            <a:endParaRPr lang="en-GB" dirty="0"/>
          </a:p>
        </p:txBody>
      </p:sp>
      <p:pic>
        <p:nvPicPr>
          <p:cNvPr id="6" name="Picture 5"/>
          <p:cNvPicPr>
            <a:picLocks noChangeAspect="1"/>
          </p:cNvPicPr>
          <p:nvPr/>
        </p:nvPicPr>
        <p:blipFill>
          <a:blip r:embed="rId3"/>
          <a:stretch>
            <a:fillRect/>
          </a:stretch>
        </p:blipFill>
        <p:spPr>
          <a:xfrm>
            <a:off x="2667282" y="1736725"/>
            <a:ext cx="6978316" cy="3788679"/>
          </a:xfrm>
          <a:prstGeom prst="rect">
            <a:avLst/>
          </a:prstGeom>
          <a:ln>
            <a:solidFill>
              <a:srgbClr val="002060"/>
            </a:solidFill>
          </a:ln>
        </p:spPr>
      </p:pic>
      <p:pic>
        <p:nvPicPr>
          <p:cNvPr id="5" name="Picture 4"/>
          <p:cNvPicPr>
            <a:picLocks noChangeAspect="1"/>
          </p:cNvPicPr>
          <p:nvPr/>
        </p:nvPicPr>
        <p:blipFill rotWithShape="1">
          <a:blip r:embed="rId4"/>
          <a:srcRect r="6314" b="12382"/>
          <a:stretch/>
        </p:blipFill>
        <p:spPr>
          <a:xfrm>
            <a:off x="3301346" y="3374208"/>
            <a:ext cx="6949440" cy="2834640"/>
          </a:xfrm>
          <a:prstGeom prst="rect">
            <a:avLst/>
          </a:prstGeom>
          <a:ln>
            <a:solidFill>
              <a:srgbClr val="002060"/>
            </a:solidFill>
          </a:ln>
        </p:spPr>
      </p:pic>
      <p:sp>
        <p:nvSpPr>
          <p:cNvPr id="7" name="Rectangle 6"/>
          <p:cNvSpPr/>
          <p:nvPr/>
        </p:nvSpPr>
        <p:spPr>
          <a:xfrm>
            <a:off x="944563" y="4786740"/>
            <a:ext cx="1408219" cy="443198"/>
          </a:xfrm>
          <a:prstGeom prst="rect">
            <a:avLst/>
          </a:prstGeom>
          <a:noFill/>
        </p:spPr>
        <p:txBody>
          <a:bodyPr wrap="square" lIns="0" tIns="0" rIns="0" bIns="0" rtlCol="0">
            <a:spAutoFit/>
          </a:bodyPr>
          <a:lstStyle/>
          <a:p>
            <a:pPr>
              <a:lnSpc>
                <a:spcPct val="90000"/>
              </a:lnSpc>
            </a:pPr>
            <a:r>
              <a:rPr lang="en-US" sz="1600" dirty="0" smtClean="0"/>
              <a:t>Simple graphical interface</a:t>
            </a:r>
            <a:endParaRPr lang="en-US" sz="1600" dirty="0"/>
          </a:p>
        </p:txBody>
      </p:sp>
      <p:cxnSp>
        <p:nvCxnSpPr>
          <p:cNvPr id="8" name="Straight Connector 7"/>
          <p:cNvCxnSpPr>
            <a:endCxn id="7" idx="3"/>
          </p:cNvCxnSpPr>
          <p:nvPr/>
        </p:nvCxnSpPr>
        <p:spPr>
          <a:xfrm flipH="1">
            <a:off x="2352782" y="5008339"/>
            <a:ext cx="2592024" cy="0"/>
          </a:xfrm>
          <a:prstGeom prst="line">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9806926" y="2557876"/>
            <a:ext cx="1696422" cy="627864"/>
          </a:xfrm>
          <a:prstGeom prst="rect">
            <a:avLst/>
          </a:prstGeom>
          <a:noFill/>
        </p:spPr>
        <p:txBody>
          <a:bodyPr wrap="square" lIns="0" tIns="91440" rIns="0" bIns="91440" rtlCol="0">
            <a:spAutoFit/>
          </a:bodyPr>
          <a:lstStyle/>
          <a:p>
            <a:pPr>
              <a:lnSpc>
                <a:spcPct val="90000"/>
              </a:lnSpc>
            </a:pPr>
            <a:r>
              <a:rPr lang="en-US" sz="1600" dirty="0" smtClean="0"/>
              <a:t>No programming knowledge required</a:t>
            </a:r>
            <a:endParaRPr lang="en-US" sz="1600" dirty="0"/>
          </a:p>
        </p:txBody>
      </p:sp>
      <p:sp>
        <p:nvSpPr>
          <p:cNvPr id="11" name="Rectangle 10"/>
          <p:cNvSpPr/>
          <p:nvPr/>
        </p:nvSpPr>
        <p:spPr>
          <a:xfrm>
            <a:off x="10377856" y="4234343"/>
            <a:ext cx="1373524" cy="1071062"/>
          </a:xfrm>
          <a:prstGeom prst="rect">
            <a:avLst/>
          </a:prstGeom>
          <a:noFill/>
        </p:spPr>
        <p:txBody>
          <a:bodyPr wrap="square" lIns="0" tIns="91440" rIns="0" bIns="91440" rtlCol="0">
            <a:spAutoFit/>
          </a:bodyPr>
          <a:lstStyle/>
          <a:p>
            <a:pPr>
              <a:lnSpc>
                <a:spcPct val="90000"/>
              </a:lnSpc>
            </a:pPr>
            <a:r>
              <a:rPr lang="en-US" sz="1600" dirty="0" smtClean="0"/>
              <a:t>Retains custom configurations for seamless upgrades</a:t>
            </a:r>
            <a:endParaRPr lang="en-US" sz="1600" dirty="0"/>
          </a:p>
        </p:txBody>
      </p:sp>
      <p:sp>
        <p:nvSpPr>
          <p:cNvPr id="13" name="Rectangle 12"/>
          <p:cNvSpPr/>
          <p:nvPr/>
        </p:nvSpPr>
        <p:spPr>
          <a:xfrm>
            <a:off x="944563" y="2270049"/>
            <a:ext cx="1204618" cy="443198"/>
          </a:xfrm>
          <a:prstGeom prst="rect">
            <a:avLst/>
          </a:prstGeom>
          <a:noFill/>
        </p:spPr>
        <p:txBody>
          <a:bodyPr wrap="square" lIns="0" tIns="0" rIns="0" bIns="0" rtlCol="0">
            <a:spAutoFit/>
          </a:bodyPr>
          <a:lstStyle/>
          <a:p>
            <a:pPr>
              <a:lnSpc>
                <a:spcPct val="90000"/>
              </a:lnSpc>
            </a:pPr>
            <a:r>
              <a:rPr lang="en-US" sz="1600" dirty="0" smtClean="0"/>
              <a:t>Graphical forms editing</a:t>
            </a:r>
            <a:endParaRPr lang="en-US" sz="1600" dirty="0"/>
          </a:p>
        </p:txBody>
      </p:sp>
      <p:cxnSp>
        <p:nvCxnSpPr>
          <p:cNvPr id="14" name="Straight Connector 13"/>
          <p:cNvCxnSpPr>
            <a:endCxn id="13" idx="3"/>
          </p:cNvCxnSpPr>
          <p:nvPr/>
        </p:nvCxnSpPr>
        <p:spPr>
          <a:xfrm flipH="1" flipV="1">
            <a:off x="2149181" y="2491648"/>
            <a:ext cx="657738" cy="1"/>
          </a:xfrm>
          <a:prstGeom prst="line">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9" idx="0"/>
          </p:cNvCxnSpPr>
          <p:nvPr/>
        </p:nvCxnSpPr>
        <p:spPr>
          <a:xfrm rot="16200000" flipV="1">
            <a:off x="9714828" y="1617567"/>
            <a:ext cx="451674" cy="1428944"/>
          </a:xfrm>
          <a:prstGeom prst="bentConnector2">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1" idx="0"/>
          </p:cNvCxnSpPr>
          <p:nvPr/>
        </p:nvCxnSpPr>
        <p:spPr>
          <a:xfrm rot="16200000" flipV="1">
            <a:off x="10184890" y="3354615"/>
            <a:ext cx="340437" cy="1419020"/>
          </a:xfrm>
          <a:prstGeom prst="bentConnector2">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4"/>
          </p:nvPr>
        </p:nvSpPr>
        <p:spPr/>
        <p:txBody>
          <a:bodyPr/>
          <a:lstStyle/>
          <a:p>
            <a:fld id="{0FB999A9-77CE-4AD1-9911-24A29F08BC34}" type="slidenum">
              <a:rPr lang="en-US" smtClean="0"/>
              <a:pPr/>
              <a:t>19</a:t>
            </a:fld>
            <a:endParaRPr lang="en-US" dirty="0"/>
          </a:p>
        </p:txBody>
      </p:sp>
      <p:sp>
        <p:nvSpPr>
          <p:cNvPr id="4" name="Rectangle 3"/>
          <p:cNvSpPr/>
          <p:nvPr/>
        </p:nvSpPr>
        <p:spPr>
          <a:xfrm>
            <a:off x="2676073" y="1764244"/>
            <a:ext cx="515533" cy="1663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92552" y="3399924"/>
            <a:ext cx="515533" cy="1961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6930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 and Logistics </a:t>
            </a:r>
            <a:endParaRPr lang="en-US" dirty="0"/>
          </a:p>
        </p:txBody>
      </p:sp>
      <p:sp>
        <p:nvSpPr>
          <p:cNvPr id="3" name="Slide Number Placeholder 2"/>
          <p:cNvSpPr>
            <a:spLocks noGrp="1"/>
          </p:cNvSpPr>
          <p:nvPr>
            <p:ph type="sldNum" sz="quarter" idx="4"/>
          </p:nvPr>
        </p:nvSpPr>
        <p:spPr/>
        <p:txBody>
          <a:bodyPr/>
          <a:lstStyle/>
          <a:p>
            <a:fld id="{0FB999A9-77CE-4AD1-9911-24A29F08BC34}" type="slidenum">
              <a:rPr lang="en-US" smtClean="0"/>
              <a:pPr/>
              <a:t>2</a:t>
            </a:fld>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280292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Flexible Deployment</a:t>
            </a:r>
            <a:endParaRPr lang="en-US" dirty="0"/>
          </a:p>
        </p:txBody>
      </p:sp>
      <p:sp>
        <p:nvSpPr>
          <p:cNvPr id="6" name="Slide Number Placeholder 5"/>
          <p:cNvSpPr>
            <a:spLocks noGrp="1"/>
          </p:cNvSpPr>
          <p:nvPr>
            <p:ph type="sldNum" sz="quarter" idx="4"/>
          </p:nvPr>
        </p:nvSpPr>
        <p:spPr/>
        <p:txBody>
          <a:bodyPr/>
          <a:lstStyle/>
          <a:p>
            <a:fld id="{B016F8AB-BCEA-4347-8BA6-BE776009BC89}" type="slidenum">
              <a:rPr lang="en-GB" smtClean="0"/>
              <a:pPr/>
              <a:t>20</a:t>
            </a:fld>
            <a:endParaRPr lang="en-GB" dirty="0"/>
          </a:p>
        </p:txBody>
      </p:sp>
      <p:sp>
        <p:nvSpPr>
          <p:cNvPr id="4" name="Text Placeholder 3"/>
          <p:cNvSpPr>
            <a:spLocks noGrp="1"/>
          </p:cNvSpPr>
          <p:nvPr>
            <p:ph type="body" sz="quarter" idx="13"/>
          </p:nvPr>
        </p:nvSpPr>
        <p:spPr/>
        <p:txBody>
          <a:bodyPr/>
          <a:lstStyle/>
          <a:p>
            <a:r>
              <a:rPr lang="en-US" smtClean="0"/>
              <a:t>Fast time to upgrade and reduced TTV</a:t>
            </a:r>
            <a:endParaRPr lang="en-US" dirty="0"/>
          </a:p>
        </p:txBody>
      </p:sp>
      <p:grpSp>
        <p:nvGrpSpPr>
          <p:cNvPr id="83" name="Group 82"/>
          <p:cNvGrpSpPr/>
          <p:nvPr/>
        </p:nvGrpSpPr>
        <p:grpSpPr>
          <a:xfrm>
            <a:off x="1057928" y="1784934"/>
            <a:ext cx="10200623" cy="3805419"/>
            <a:chOff x="1057928" y="1624354"/>
            <a:chExt cx="10200623" cy="3805419"/>
          </a:xfrm>
        </p:grpSpPr>
        <p:sp>
          <p:nvSpPr>
            <p:cNvPr id="84" name="TextBox 83"/>
            <p:cNvSpPr txBox="1"/>
            <p:nvPr/>
          </p:nvSpPr>
          <p:spPr>
            <a:xfrm>
              <a:off x="1057928" y="1624354"/>
              <a:ext cx="1081680" cy="368546"/>
            </a:xfrm>
            <a:prstGeom prst="rect">
              <a:avLst/>
            </a:prstGeom>
            <a:noFill/>
          </p:spPr>
          <p:txBody>
            <a:bodyPr wrap="none" lIns="0" tIns="0" rIns="0" bIns="0" rtlCol="0" anchor="ctr">
              <a:noAutofit/>
            </a:bodyPr>
            <a:lstStyle/>
            <a:p>
              <a:pPr>
                <a:lnSpc>
                  <a:spcPct val="85000"/>
                </a:lnSpc>
              </a:pPr>
              <a:r>
                <a:rPr lang="en-US" sz="2200" b="1" dirty="0">
                  <a:solidFill>
                    <a:prstClr val="black"/>
                  </a:solidFill>
                  <a:latin typeface="Calibri" panose="020F0502020204030204" pitchFamily="34" charset="0"/>
                  <a:cs typeface="Arial"/>
                </a:rPr>
                <a:t>Container Deployment </a:t>
              </a:r>
              <a:r>
                <a:rPr lang="en-US" sz="2200" b="1" dirty="0" smtClean="0">
                  <a:solidFill>
                    <a:prstClr val="black"/>
                  </a:solidFill>
                  <a:latin typeface="Calibri" panose="020F0502020204030204" pitchFamily="34" charset="0"/>
                  <a:cs typeface="Arial"/>
                </a:rPr>
                <a:t>Foundation</a:t>
              </a:r>
              <a:endParaRPr lang="en-US" sz="2200" b="1" dirty="0">
                <a:solidFill>
                  <a:prstClr val="black"/>
                </a:solidFill>
                <a:latin typeface="Calibri" panose="020F0502020204030204" pitchFamily="34" charset="0"/>
                <a:cs typeface="Arial"/>
              </a:endParaRPr>
            </a:p>
          </p:txBody>
        </p:sp>
        <p:sp>
          <p:nvSpPr>
            <p:cNvPr id="85" name="Rounded Rectangle 84"/>
            <p:cNvSpPr/>
            <p:nvPr/>
          </p:nvSpPr>
          <p:spPr>
            <a:xfrm rot="16200000">
              <a:off x="1240148" y="2683038"/>
              <a:ext cx="1027253" cy="978257"/>
            </a:xfrm>
            <a:prstGeom prst="roundRect">
              <a:avLst>
                <a:gd name="adj" fmla="val 0"/>
              </a:avLst>
            </a:prstGeom>
            <a:ln w="28575">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85000"/>
                </a:lnSpc>
              </a:pPr>
              <a:r>
                <a:rPr lang="en-US" sz="1150" dirty="0">
                  <a:solidFill>
                    <a:srgbClr val="425563"/>
                  </a:solidFill>
                  <a:latin typeface="Calibri" panose="020F0502020204030204" pitchFamily="34" charset="0"/>
                  <a:cs typeface="Arial"/>
                </a:rPr>
                <a:t>Cloud &amp; App Release</a:t>
              </a:r>
            </a:p>
          </p:txBody>
        </p:sp>
        <p:sp>
          <p:nvSpPr>
            <p:cNvPr id="86" name="Rounded Rectangle 85"/>
            <p:cNvSpPr/>
            <p:nvPr/>
          </p:nvSpPr>
          <p:spPr>
            <a:xfrm rot="16200000">
              <a:off x="3444579" y="2683040"/>
              <a:ext cx="1027253" cy="978257"/>
            </a:xfrm>
            <a:prstGeom prst="roundRect">
              <a:avLst>
                <a:gd name="adj" fmla="val 0"/>
              </a:avLst>
            </a:prstGeom>
            <a:ln w="28575">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85000"/>
                </a:lnSpc>
              </a:pPr>
              <a:r>
                <a:rPr lang="en-US" sz="1150" dirty="0">
                  <a:solidFill>
                    <a:srgbClr val="425563"/>
                  </a:solidFill>
                  <a:latin typeface="Calibri" panose="020F0502020204030204" pitchFamily="34" charset="0"/>
                  <a:cs typeface="Arial"/>
                </a:rPr>
                <a:t>Capacity</a:t>
              </a:r>
            </a:p>
          </p:txBody>
        </p:sp>
        <p:sp>
          <p:nvSpPr>
            <p:cNvPr id="87" name="Rounded Rectangle 86"/>
            <p:cNvSpPr/>
            <p:nvPr/>
          </p:nvSpPr>
          <p:spPr>
            <a:xfrm rot="16200000">
              <a:off x="5649012" y="2683040"/>
              <a:ext cx="1027253" cy="978257"/>
            </a:xfrm>
            <a:prstGeom prst="roundRect">
              <a:avLst>
                <a:gd name="adj" fmla="val 0"/>
              </a:avLst>
            </a:prstGeom>
            <a:ln w="28575">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85000"/>
                </a:lnSpc>
              </a:pPr>
              <a:r>
                <a:rPr lang="en-US" sz="1150" dirty="0">
                  <a:solidFill>
                    <a:srgbClr val="425563"/>
                  </a:solidFill>
                  <a:latin typeface="Calibri" panose="020F0502020204030204" pitchFamily="34" charset="0"/>
                  <a:cs typeface="Arial"/>
                </a:rPr>
                <a:t>IT Broker</a:t>
              </a:r>
            </a:p>
          </p:txBody>
        </p:sp>
        <p:sp>
          <p:nvSpPr>
            <p:cNvPr id="88" name="Rounded Rectangle 87"/>
            <p:cNvSpPr/>
            <p:nvPr/>
          </p:nvSpPr>
          <p:spPr>
            <a:xfrm rot="16200000">
              <a:off x="2342364" y="2683040"/>
              <a:ext cx="1027253" cy="978257"/>
            </a:xfrm>
            <a:prstGeom prst="roundRect">
              <a:avLst>
                <a:gd name="adj" fmla="val 0"/>
              </a:avLst>
            </a:prstGeom>
            <a:ln w="28575">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85000"/>
                </a:lnSpc>
              </a:pPr>
              <a:r>
                <a:rPr lang="en-US" sz="1150" dirty="0">
                  <a:solidFill>
                    <a:srgbClr val="425563"/>
                  </a:solidFill>
                  <a:latin typeface="Calibri" panose="020F0502020204030204" pitchFamily="34" charset="0"/>
                  <a:cs typeface="Arial"/>
                </a:rPr>
                <a:t>Orchestration</a:t>
              </a:r>
            </a:p>
          </p:txBody>
        </p:sp>
        <p:sp>
          <p:nvSpPr>
            <p:cNvPr id="89" name="Rounded Rectangle 88"/>
            <p:cNvSpPr/>
            <p:nvPr/>
          </p:nvSpPr>
          <p:spPr>
            <a:xfrm rot="16200000">
              <a:off x="4546795" y="2683040"/>
              <a:ext cx="1027253" cy="978257"/>
            </a:xfrm>
            <a:prstGeom prst="roundRect">
              <a:avLst>
                <a:gd name="adj" fmla="val 0"/>
              </a:avLst>
            </a:prstGeom>
            <a:ln w="28575">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85000"/>
                </a:lnSpc>
              </a:pPr>
              <a:r>
                <a:rPr lang="en-US" sz="1150" dirty="0">
                  <a:solidFill>
                    <a:srgbClr val="425563"/>
                  </a:solidFill>
                  <a:latin typeface="Calibri" panose="020F0502020204030204" pitchFamily="34" charset="0"/>
                  <a:cs typeface="Arial"/>
                </a:rPr>
                <a:t>Compliance</a:t>
              </a:r>
            </a:p>
          </p:txBody>
        </p:sp>
        <p:sp>
          <p:nvSpPr>
            <p:cNvPr id="90" name="Rounded Rectangle 89"/>
            <p:cNvSpPr/>
            <p:nvPr/>
          </p:nvSpPr>
          <p:spPr>
            <a:xfrm rot="16200000">
              <a:off x="6751226" y="2683040"/>
              <a:ext cx="1027253" cy="978257"/>
            </a:xfrm>
            <a:prstGeom prst="roundRect">
              <a:avLst>
                <a:gd name="adj" fmla="val 0"/>
              </a:avLst>
            </a:prstGeom>
            <a:ln w="28575">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85000"/>
                </a:lnSpc>
              </a:pPr>
              <a:r>
                <a:rPr lang="en-US" sz="1150" dirty="0">
                  <a:solidFill>
                    <a:srgbClr val="425563"/>
                  </a:solidFill>
                  <a:latin typeface="Calibri" panose="020F0502020204030204" pitchFamily="34" charset="0"/>
                  <a:cs typeface="Arial"/>
                </a:rPr>
                <a:t>Common Services</a:t>
              </a:r>
            </a:p>
          </p:txBody>
        </p:sp>
        <p:sp>
          <p:nvSpPr>
            <p:cNvPr id="91" name="Rounded Rectangle 90"/>
            <p:cNvSpPr/>
            <p:nvPr/>
          </p:nvSpPr>
          <p:spPr>
            <a:xfrm>
              <a:off x="1067851" y="2205491"/>
              <a:ext cx="6880848" cy="2670220"/>
            </a:xfrm>
            <a:prstGeom prst="roundRect">
              <a:avLst>
                <a:gd name="adj" fmla="val 0"/>
              </a:avLst>
            </a:prstGeom>
            <a:no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endParaRPr lang="en-US" dirty="0" smtClean="0">
                <a:solidFill>
                  <a:prstClr val="black"/>
                </a:solidFill>
                <a:latin typeface="Calibri" panose="020F0502020204030204" pitchFamily="34" charset="0"/>
                <a:cs typeface="Arial"/>
              </a:endParaRPr>
            </a:p>
            <a:p>
              <a:pPr algn="ctr">
                <a:lnSpc>
                  <a:spcPct val="85000"/>
                </a:lnSpc>
              </a:pPr>
              <a:endParaRPr lang="en-US" dirty="0">
                <a:solidFill>
                  <a:prstClr val="black"/>
                </a:solidFill>
                <a:latin typeface="Calibri" panose="020F0502020204030204" pitchFamily="34" charset="0"/>
                <a:cs typeface="Arial"/>
              </a:endParaRPr>
            </a:p>
            <a:p>
              <a:pPr algn="ctr">
                <a:lnSpc>
                  <a:spcPct val="85000"/>
                </a:lnSpc>
              </a:pPr>
              <a:endParaRPr lang="en-US" dirty="0" smtClean="0">
                <a:solidFill>
                  <a:prstClr val="black"/>
                </a:solidFill>
                <a:latin typeface="Calibri" panose="020F0502020204030204" pitchFamily="34" charset="0"/>
                <a:cs typeface="Arial"/>
              </a:endParaRPr>
            </a:p>
            <a:p>
              <a:pPr algn="ctr">
                <a:lnSpc>
                  <a:spcPct val="85000"/>
                </a:lnSpc>
              </a:pPr>
              <a:endParaRPr lang="en-US" dirty="0">
                <a:solidFill>
                  <a:prstClr val="black"/>
                </a:solidFill>
                <a:latin typeface="Calibri" panose="020F0502020204030204" pitchFamily="34" charset="0"/>
                <a:cs typeface="Arial"/>
              </a:endParaRPr>
            </a:p>
            <a:p>
              <a:pPr algn="ctr">
                <a:lnSpc>
                  <a:spcPct val="85000"/>
                </a:lnSpc>
              </a:pPr>
              <a:endParaRPr lang="en-US" dirty="0" smtClean="0">
                <a:solidFill>
                  <a:prstClr val="black"/>
                </a:solidFill>
                <a:latin typeface="Calibri" panose="020F0502020204030204" pitchFamily="34" charset="0"/>
                <a:cs typeface="Arial"/>
              </a:endParaRPr>
            </a:p>
            <a:p>
              <a:pPr algn="ctr">
                <a:lnSpc>
                  <a:spcPct val="85000"/>
                </a:lnSpc>
              </a:pPr>
              <a:endParaRPr lang="en-US" dirty="0" smtClean="0">
                <a:solidFill>
                  <a:prstClr val="black"/>
                </a:solidFill>
                <a:latin typeface="Calibri" panose="020F0502020204030204" pitchFamily="34" charset="0"/>
                <a:cs typeface="Arial"/>
              </a:endParaRPr>
            </a:p>
            <a:p>
              <a:pPr algn="ctr">
                <a:lnSpc>
                  <a:spcPct val="85000"/>
                </a:lnSpc>
              </a:pPr>
              <a:endParaRPr lang="en-US" sz="7200" dirty="0" smtClean="0">
                <a:solidFill>
                  <a:prstClr val="black"/>
                </a:solidFill>
                <a:latin typeface="Calibri" panose="020F0502020204030204" pitchFamily="34" charset="0"/>
                <a:cs typeface="Arial"/>
              </a:endParaRPr>
            </a:p>
            <a:p>
              <a:pPr algn="ctr">
                <a:lnSpc>
                  <a:spcPct val="85000"/>
                </a:lnSpc>
              </a:pPr>
              <a:endParaRPr lang="en-US" sz="1200" dirty="0">
                <a:solidFill>
                  <a:prstClr val="black"/>
                </a:solidFill>
                <a:latin typeface="Calibri" panose="020F0502020204030204" pitchFamily="34" charset="0"/>
                <a:cs typeface="Arial"/>
              </a:endParaRPr>
            </a:p>
          </p:txBody>
        </p:sp>
        <p:sp>
          <p:nvSpPr>
            <p:cNvPr id="92" name="Rounded Rectangle 91"/>
            <p:cNvSpPr/>
            <p:nvPr/>
          </p:nvSpPr>
          <p:spPr>
            <a:xfrm>
              <a:off x="1264646" y="3913193"/>
              <a:ext cx="6489336" cy="429886"/>
            </a:xfrm>
            <a:prstGeom prst="roundRect">
              <a:avLst>
                <a:gd name="adj" fmla="val 0"/>
              </a:avLst>
            </a:prstGeom>
            <a:ln w="28575">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85000"/>
                </a:lnSpc>
              </a:pPr>
              <a:endParaRPr lang="en-US" sz="1400" dirty="0">
                <a:solidFill>
                  <a:prstClr val="black"/>
                </a:solidFill>
                <a:latin typeface="Calibri" panose="020F0502020204030204" pitchFamily="34" charset="0"/>
                <a:cs typeface="Arial"/>
              </a:endParaRPr>
            </a:p>
            <a:p>
              <a:pPr algn="ctr">
                <a:lnSpc>
                  <a:spcPct val="85000"/>
                </a:lnSpc>
              </a:pPr>
              <a:endParaRPr lang="en-US" sz="100" dirty="0" smtClean="0">
                <a:solidFill>
                  <a:prstClr val="black"/>
                </a:solidFill>
                <a:latin typeface="Calibri" panose="020F0502020204030204" pitchFamily="34" charset="0"/>
                <a:cs typeface="Arial"/>
              </a:endParaRPr>
            </a:p>
          </p:txBody>
        </p:sp>
        <p:sp>
          <p:nvSpPr>
            <p:cNvPr id="93" name="Rounded Rectangle 92"/>
            <p:cNvSpPr/>
            <p:nvPr/>
          </p:nvSpPr>
          <p:spPr>
            <a:xfrm>
              <a:off x="1057928" y="4993363"/>
              <a:ext cx="1617863" cy="436410"/>
            </a:xfrm>
            <a:prstGeom prst="roundRect">
              <a:avLst>
                <a:gd name="adj" fmla="val 1480"/>
              </a:avLst>
            </a:prstGeom>
            <a:noFill/>
            <a:ln w="28575">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r>
                <a:rPr lang="en-US" sz="1600" dirty="0">
                  <a:solidFill>
                    <a:prstClr val="black"/>
                  </a:solidFill>
                  <a:latin typeface="Calibri" panose="020F0502020204030204" pitchFamily="34" charset="0"/>
                  <a:cs typeface="Arial"/>
                </a:rPr>
                <a:t>Physical</a:t>
              </a:r>
            </a:p>
          </p:txBody>
        </p:sp>
        <p:sp>
          <p:nvSpPr>
            <p:cNvPr id="94" name="AutoShape 2" descr="Image result for rackspace"/>
            <p:cNvSpPr>
              <a:spLocks noChangeAspect="1" noChangeArrowheads="1"/>
            </p:cNvSpPr>
            <p:nvPr/>
          </p:nvSpPr>
          <p:spPr bwMode="auto">
            <a:xfrm>
              <a:off x="5684452" y="4063768"/>
              <a:ext cx="51161" cy="56094"/>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85000"/>
                </a:lnSpc>
              </a:pPr>
              <a:endParaRPr lang="en-US">
                <a:solidFill>
                  <a:prstClr val="black"/>
                </a:solidFill>
                <a:latin typeface="Calibri" panose="020F0502020204030204" pitchFamily="34" charset="0"/>
                <a:cs typeface="Arial"/>
              </a:endParaRPr>
            </a:p>
          </p:txBody>
        </p:sp>
        <p:sp>
          <p:nvSpPr>
            <p:cNvPr id="95" name="Rounded Rectangle 94"/>
            <p:cNvSpPr/>
            <p:nvPr/>
          </p:nvSpPr>
          <p:spPr>
            <a:xfrm>
              <a:off x="2815048" y="4993363"/>
              <a:ext cx="1617863" cy="436410"/>
            </a:xfrm>
            <a:prstGeom prst="roundRect">
              <a:avLst>
                <a:gd name="adj" fmla="val 1480"/>
              </a:avLst>
            </a:prstGeom>
            <a:noFill/>
            <a:ln w="28575">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r>
                <a:rPr lang="en-US" sz="1600" dirty="0" smtClean="0">
                  <a:solidFill>
                    <a:prstClr val="black"/>
                  </a:solidFill>
                  <a:latin typeface="Calibri" panose="020F0502020204030204" pitchFamily="34" charset="0"/>
                  <a:cs typeface="Arial"/>
                </a:rPr>
                <a:t>Virtual</a:t>
              </a:r>
              <a:endParaRPr lang="en-US" sz="1600" dirty="0">
                <a:solidFill>
                  <a:prstClr val="black"/>
                </a:solidFill>
                <a:latin typeface="Calibri" panose="020F0502020204030204" pitchFamily="34" charset="0"/>
                <a:cs typeface="Arial"/>
              </a:endParaRPr>
            </a:p>
          </p:txBody>
        </p:sp>
        <p:sp>
          <p:nvSpPr>
            <p:cNvPr id="96" name="Rounded Rectangle 95"/>
            <p:cNvSpPr/>
            <p:nvPr/>
          </p:nvSpPr>
          <p:spPr>
            <a:xfrm>
              <a:off x="4572169" y="4993363"/>
              <a:ext cx="1617863" cy="436410"/>
            </a:xfrm>
            <a:prstGeom prst="roundRect">
              <a:avLst>
                <a:gd name="adj" fmla="val 1480"/>
              </a:avLst>
            </a:prstGeom>
            <a:noFill/>
            <a:ln w="28575">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r>
                <a:rPr lang="en-US" sz="1600" dirty="0" smtClean="0">
                  <a:solidFill>
                    <a:prstClr val="black"/>
                  </a:solidFill>
                  <a:latin typeface="Calibri" panose="020F0502020204030204" pitchFamily="34" charset="0"/>
                  <a:cs typeface="Arial"/>
                </a:rPr>
                <a:t>Cloud</a:t>
              </a:r>
              <a:endParaRPr lang="en-US" sz="1600" dirty="0">
                <a:solidFill>
                  <a:prstClr val="black"/>
                </a:solidFill>
                <a:latin typeface="Calibri" panose="020F0502020204030204" pitchFamily="34" charset="0"/>
                <a:cs typeface="Arial"/>
              </a:endParaRPr>
            </a:p>
          </p:txBody>
        </p:sp>
        <p:sp>
          <p:nvSpPr>
            <p:cNvPr id="97" name="Rounded Rectangle 96"/>
            <p:cNvSpPr/>
            <p:nvPr/>
          </p:nvSpPr>
          <p:spPr>
            <a:xfrm>
              <a:off x="6329288" y="4993363"/>
              <a:ext cx="1617863" cy="436410"/>
            </a:xfrm>
            <a:prstGeom prst="roundRect">
              <a:avLst>
                <a:gd name="adj" fmla="val 1480"/>
              </a:avLst>
            </a:prstGeom>
            <a:noFill/>
            <a:ln w="28575">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r>
                <a:rPr lang="en-US" sz="1600" dirty="0" smtClean="0">
                  <a:solidFill>
                    <a:prstClr val="black"/>
                  </a:solidFill>
                  <a:latin typeface="Calibri" panose="020F0502020204030204" pitchFamily="34" charset="0"/>
                  <a:cs typeface="Arial"/>
                </a:rPr>
                <a:t>Container</a:t>
              </a:r>
            </a:p>
          </p:txBody>
        </p:sp>
        <p:sp>
          <p:nvSpPr>
            <p:cNvPr id="98" name="TextBox 97"/>
            <p:cNvSpPr txBox="1"/>
            <p:nvPr/>
          </p:nvSpPr>
          <p:spPr>
            <a:xfrm>
              <a:off x="4054601" y="2314947"/>
              <a:ext cx="887852" cy="304682"/>
            </a:xfrm>
            <a:prstGeom prst="rect">
              <a:avLst/>
            </a:prstGeom>
            <a:noFill/>
          </p:spPr>
          <p:txBody>
            <a:bodyPr wrap="none" lIns="0" tIns="0" rIns="0" bIns="0" rtlCol="0" anchor="ctr">
              <a:noAutofit/>
            </a:bodyPr>
            <a:lstStyle/>
            <a:p>
              <a:pPr algn="ctr">
                <a:lnSpc>
                  <a:spcPct val="85000"/>
                </a:lnSpc>
              </a:pPr>
              <a:r>
                <a:rPr lang="en-US" b="1" dirty="0" smtClean="0">
                  <a:solidFill>
                    <a:prstClr val="black"/>
                  </a:solidFill>
                  <a:latin typeface="Calibri" panose="020F0502020204030204" pitchFamily="34" charset="0"/>
                  <a:cs typeface="Arial"/>
                </a:rPr>
                <a:t>Microservices</a:t>
              </a:r>
              <a:endParaRPr lang="en-US" b="1" dirty="0">
                <a:solidFill>
                  <a:prstClr val="black"/>
                </a:solidFill>
                <a:latin typeface="Calibri" panose="020F0502020204030204" pitchFamily="34" charset="0"/>
                <a:cs typeface="Arial"/>
              </a:endParaRPr>
            </a:p>
          </p:txBody>
        </p:sp>
        <p:sp>
          <p:nvSpPr>
            <p:cNvPr id="99" name="TextBox 98"/>
            <p:cNvSpPr txBox="1"/>
            <p:nvPr/>
          </p:nvSpPr>
          <p:spPr>
            <a:xfrm>
              <a:off x="4078255" y="4470664"/>
              <a:ext cx="887852" cy="304682"/>
            </a:xfrm>
            <a:prstGeom prst="rect">
              <a:avLst/>
            </a:prstGeom>
            <a:noFill/>
          </p:spPr>
          <p:txBody>
            <a:bodyPr wrap="none" lIns="0" tIns="0" rIns="0" bIns="0" rtlCol="0" anchor="ctr">
              <a:noAutofit/>
            </a:bodyPr>
            <a:lstStyle/>
            <a:p>
              <a:pPr algn="ctr">
                <a:lnSpc>
                  <a:spcPct val="85000"/>
                </a:lnSpc>
              </a:pPr>
              <a:r>
                <a:rPr lang="en-US" b="1" dirty="0" smtClean="0">
                  <a:solidFill>
                    <a:prstClr val="black"/>
                  </a:solidFill>
                  <a:latin typeface="Calibri" panose="020F0502020204030204" pitchFamily="34" charset="0"/>
                  <a:cs typeface="Arial"/>
                </a:rPr>
                <a:t>Managed Container Environment</a:t>
              </a:r>
              <a:endParaRPr lang="en-US" b="1" dirty="0">
                <a:solidFill>
                  <a:prstClr val="black"/>
                </a:solidFill>
                <a:latin typeface="Calibri" panose="020F0502020204030204" pitchFamily="34" charset="0"/>
                <a:cs typeface="Arial"/>
              </a:endParaRPr>
            </a:p>
          </p:txBody>
        </p:sp>
        <p:sp>
          <p:nvSpPr>
            <p:cNvPr id="100" name="TextBox 99"/>
            <p:cNvSpPr txBox="1"/>
            <p:nvPr/>
          </p:nvSpPr>
          <p:spPr>
            <a:xfrm>
              <a:off x="3579602" y="2008864"/>
              <a:ext cx="1904697" cy="328340"/>
            </a:xfrm>
            <a:prstGeom prst="rect">
              <a:avLst/>
            </a:prstGeom>
            <a:solidFill>
              <a:schemeClr val="bg1"/>
            </a:solidFill>
          </p:spPr>
          <p:txBody>
            <a:bodyPr wrap="none" lIns="0" tIns="0" rIns="0" bIns="0" rtlCol="0" anchor="ctr">
              <a:noAutofit/>
            </a:bodyPr>
            <a:lstStyle/>
            <a:p>
              <a:pPr algn="ctr">
                <a:lnSpc>
                  <a:spcPct val="85000"/>
                </a:lnSpc>
              </a:pPr>
              <a:r>
                <a:rPr lang="en-US" sz="1600" b="1" dirty="0" smtClean="0">
                  <a:solidFill>
                    <a:srgbClr val="808285"/>
                  </a:solidFill>
                  <a:latin typeface="Calibri" panose="020F0502020204030204" pitchFamily="34" charset="0"/>
                  <a:cs typeface="Arial"/>
                </a:rPr>
                <a:t>REST APIs, Bots</a:t>
              </a:r>
              <a:endParaRPr lang="en-US" sz="1600" b="1" dirty="0">
                <a:solidFill>
                  <a:srgbClr val="808285"/>
                </a:solidFill>
                <a:latin typeface="Calibri" panose="020F0502020204030204" pitchFamily="34" charset="0"/>
                <a:cs typeface="Arial"/>
              </a:endParaRPr>
            </a:p>
          </p:txBody>
        </p:sp>
        <p:sp>
          <p:nvSpPr>
            <p:cNvPr id="101" name="TextBox 100"/>
            <p:cNvSpPr txBox="1"/>
            <p:nvPr/>
          </p:nvSpPr>
          <p:spPr>
            <a:xfrm>
              <a:off x="1431843" y="3899662"/>
              <a:ext cx="6172898" cy="443418"/>
            </a:xfrm>
            <a:prstGeom prst="rect">
              <a:avLst/>
            </a:prstGeom>
            <a:noFill/>
          </p:spPr>
          <p:txBody>
            <a:bodyPr wrap="square" lIns="0" tIns="0" rIns="0" bIns="0" rtlCol="0" anchor="ctr" anchorCtr="0">
              <a:noAutofit/>
            </a:bodyPr>
            <a:lstStyle/>
            <a:p>
              <a:pPr algn="ctr">
                <a:lnSpc>
                  <a:spcPct val="85000"/>
                </a:lnSpc>
              </a:pPr>
              <a:r>
                <a:rPr lang="en-US" dirty="0" smtClean="0">
                  <a:solidFill>
                    <a:srgbClr val="18376A"/>
                  </a:solidFill>
                  <a:latin typeface="Calibri" panose="020F0502020204030204" pitchFamily="34" charset="0"/>
                  <a:cs typeface="Arial"/>
                </a:rPr>
                <a:t>C</a:t>
              </a:r>
              <a:r>
                <a:rPr lang="en-US" dirty="0" smtClean="0">
                  <a:solidFill>
                    <a:prstClr val="black"/>
                  </a:solidFill>
                  <a:latin typeface="Calibri" panose="020F0502020204030204" pitchFamily="34" charset="0"/>
                  <a:cs typeface="Arial"/>
                </a:rPr>
                <a:t>ontainer Orchestration    |     Linux     |     Container Platform  </a:t>
              </a:r>
              <a:endParaRPr lang="en-US" dirty="0">
                <a:solidFill>
                  <a:prstClr val="black"/>
                </a:solidFill>
                <a:latin typeface="Calibri" panose="020F0502020204030204" pitchFamily="34" charset="0"/>
                <a:cs typeface="Arial"/>
              </a:endParaRPr>
            </a:p>
          </p:txBody>
        </p:sp>
        <p:sp>
          <p:nvSpPr>
            <p:cNvPr id="102" name="Rectangle 101"/>
            <p:cNvSpPr/>
            <p:nvPr/>
          </p:nvSpPr>
          <p:spPr>
            <a:xfrm>
              <a:off x="8970476" y="4792333"/>
              <a:ext cx="2107427" cy="480131"/>
            </a:xfrm>
            <a:prstGeom prst="rect">
              <a:avLst/>
            </a:prstGeom>
          </p:spPr>
          <p:txBody>
            <a:bodyPr wrap="square" anchor="ctr">
              <a:spAutoFit/>
            </a:bodyPr>
            <a:lstStyle/>
            <a:p>
              <a:pPr defTabSz="914217">
                <a:lnSpc>
                  <a:spcPct val="90000"/>
                </a:lnSpc>
              </a:pPr>
              <a:r>
                <a:rPr lang="en-US" sz="1400" dirty="0">
                  <a:solidFill>
                    <a:prstClr val="black"/>
                  </a:solidFill>
                  <a:latin typeface="Calibri" panose="020F0502020204030204" pitchFamily="34" charset="0"/>
                  <a:ea typeface="Open Sans" pitchFamily="34" charset="0"/>
                  <a:cs typeface="Arial"/>
                </a:rPr>
                <a:t>Flexible Deployment Options</a:t>
              </a:r>
            </a:p>
          </p:txBody>
        </p:sp>
        <p:sp>
          <p:nvSpPr>
            <p:cNvPr id="103" name="Rectangle 102"/>
            <p:cNvSpPr/>
            <p:nvPr/>
          </p:nvSpPr>
          <p:spPr>
            <a:xfrm>
              <a:off x="8970476" y="2275377"/>
              <a:ext cx="2107427" cy="674031"/>
            </a:xfrm>
            <a:prstGeom prst="rect">
              <a:avLst/>
            </a:prstGeom>
          </p:spPr>
          <p:txBody>
            <a:bodyPr wrap="square" anchor="ctr">
              <a:spAutoFit/>
            </a:bodyPr>
            <a:lstStyle/>
            <a:p>
              <a:pPr defTabSz="914217">
                <a:lnSpc>
                  <a:spcPct val="90000"/>
                </a:lnSpc>
              </a:pPr>
              <a:r>
                <a:rPr lang="en-US" sz="1400" dirty="0" smtClean="0">
                  <a:solidFill>
                    <a:prstClr val="black"/>
                  </a:solidFill>
                  <a:latin typeface="Calibri" panose="020F0502020204030204" pitchFamily="34" charset="0"/>
                  <a:ea typeface="Open Sans" pitchFamily="34" charset="0"/>
                  <a:cs typeface="Arial"/>
                </a:rPr>
                <a:t>Pre-integrated containers, unified license model, and shared services</a:t>
              </a:r>
              <a:endParaRPr lang="en-US" sz="1400" dirty="0">
                <a:solidFill>
                  <a:prstClr val="black"/>
                </a:solidFill>
                <a:latin typeface="Calibri" panose="020F0502020204030204" pitchFamily="34" charset="0"/>
                <a:cs typeface="Arial"/>
              </a:endParaRPr>
            </a:p>
          </p:txBody>
        </p:sp>
        <p:sp>
          <p:nvSpPr>
            <p:cNvPr id="104" name="Rectangle 103"/>
            <p:cNvSpPr/>
            <p:nvPr/>
          </p:nvSpPr>
          <p:spPr>
            <a:xfrm>
              <a:off x="8970476" y="3080377"/>
              <a:ext cx="2107427" cy="674031"/>
            </a:xfrm>
            <a:prstGeom prst="rect">
              <a:avLst/>
            </a:prstGeom>
          </p:spPr>
          <p:txBody>
            <a:bodyPr wrap="square" anchor="ctr">
              <a:spAutoFit/>
            </a:bodyPr>
            <a:lstStyle/>
            <a:p>
              <a:pPr defTabSz="914217">
                <a:lnSpc>
                  <a:spcPct val="90000"/>
                </a:lnSpc>
              </a:pPr>
              <a:r>
                <a:rPr lang="en-US" sz="1400" dirty="0">
                  <a:solidFill>
                    <a:prstClr val="black"/>
                  </a:solidFill>
                  <a:latin typeface="Calibri" panose="020F0502020204030204" pitchFamily="34" charset="0"/>
                  <a:ea typeface="Open Sans" pitchFamily="34" charset="0"/>
                  <a:cs typeface="Arial"/>
                </a:rPr>
                <a:t>Easy to install, maintain and patch with zero </a:t>
              </a:r>
              <a:r>
                <a:rPr lang="en-US" sz="1400" dirty="0" smtClean="0">
                  <a:solidFill>
                    <a:prstClr val="black"/>
                  </a:solidFill>
                  <a:latin typeface="Calibri" panose="020F0502020204030204" pitchFamily="34" charset="0"/>
                  <a:ea typeface="Open Sans" pitchFamily="34" charset="0"/>
                  <a:cs typeface="Arial"/>
                </a:rPr>
                <a:t>downtime upgrades</a:t>
              </a:r>
              <a:endParaRPr lang="en-US" sz="1400" dirty="0" smtClean="0">
                <a:solidFill>
                  <a:prstClr val="black"/>
                </a:solidFill>
                <a:latin typeface="Calibri" panose="020F0502020204030204" pitchFamily="34" charset="0"/>
                <a:cs typeface="Arial"/>
              </a:endParaRPr>
            </a:p>
          </p:txBody>
        </p:sp>
        <p:sp>
          <p:nvSpPr>
            <p:cNvPr id="150" name="Rectangle 149"/>
            <p:cNvSpPr/>
            <p:nvPr/>
          </p:nvSpPr>
          <p:spPr>
            <a:xfrm>
              <a:off x="8970476" y="4012037"/>
              <a:ext cx="2107427" cy="480131"/>
            </a:xfrm>
            <a:prstGeom prst="rect">
              <a:avLst/>
            </a:prstGeom>
          </p:spPr>
          <p:txBody>
            <a:bodyPr wrap="square" anchor="ctr">
              <a:spAutoFit/>
            </a:bodyPr>
            <a:lstStyle/>
            <a:p>
              <a:pPr defTabSz="914217">
                <a:lnSpc>
                  <a:spcPct val="90000"/>
                </a:lnSpc>
              </a:pPr>
              <a:r>
                <a:rPr lang="en-US" sz="1400" dirty="0">
                  <a:solidFill>
                    <a:prstClr val="black"/>
                  </a:solidFill>
                  <a:latin typeface="Calibri" panose="020F0502020204030204" pitchFamily="34" charset="0"/>
                  <a:ea typeface="Open Sans" pitchFamily="34" charset="0"/>
                  <a:cs typeface="Arial"/>
                </a:rPr>
                <a:t>Auto-scaling, HA/DR, </a:t>
              </a:r>
              <a:r>
                <a:rPr lang="en-US" sz="1400" dirty="0" smtClean="0">
                  <a:solidFill>
                    <a:prstClr val="black"/>
                  </a:solidFill>
                  <a:latin typeface="Calibri" panose="020F0502020204030204" pitchFamily="34" charset="0"/>
                  <a:ea typeface="Open Sans" pitchFamily="34" charset="0"/>
                  <a:cs typeface="Arial"/>
                </a:rPr>
                <a:t/>
              </a:r>
              <a:br>
                <a:rPr lang="en-US" sz="1400" dirty="0" smtClean="0">
                  <a:solidFill>
                    <a:prstClr val="black"/>
                  </a:solidFill>
                  <a:latin typeface="Calibri" panose="020F0502020204030204" pitchFamily="34" charset="0"/>
                  <a:ea typeface="Open Sans" pitchFamily="34" charset="0"/>
                  <a:cs typeface="Arial"/>
                </a:rPr>
              </a:br>
              <a:r>
                <a:rPr lang="en-US" sz="1400" dirty="0" smtClean="0">
                  <a:solidFill>
                    <a:prstClr val="black"/>
                  </a:solidFill>
                  <a:latin typeface="Calibri" panose="020F0502020204030204" pitchFamily="34" charset="0"/>
                  <a:ea typeface="Open Sans" pitchFamily="34" charset="0"/>
                  <a:cs typeface="Arial"/>
                </a:rPr>
                <a:t>self</a:t>
              </a:r>
              <a:r>
                <a:rPr lang="en-US" sz="1400" dirty="0">
                  <a:solidFill>
                    <a:prstClr val="black"/>
                  </a:solidFill>
                  <a:latin typeface="Calibri" panose="020F0502020204030204" pitchFamily="34" charset="0"/>
                  <a:ea typeface="Open Sans" pitchFamily="34" charset="0"/>
                  <a:cs typeface="Arial"/>
                </a:rPr>
                <a:t>-healing and secure</a:t>
              </a:r>
            </a:p>
          </p:txBody>
        </p:sp>
        <p:grpSp>
          <p:nvGrpSpPr>
            <p:cNvPr id="151" name="Group 150"/>
            <p:cNvGrpSpPr/>
            <p:nvPr/>
          </p:nvGrpSpPr>
          <p:grpSpPr>
            <a:xfrm>
              <a:off x="8094665" y="2205491"/>
              <a:ext cx="3163886" cy="3224282"/>
              <a:chOff x="8145494" y="2185918"/>
              <a:chExt cx="3520511" cy="3224282"/>
            </a:xfrm>
          </p:grpSpPr>
          <p:cxnSp>
            <p:nvCxnSpPr>
              <p:cNvPr id="187" name="Straight Connector 186"/>
              <p:cNvCxnSpPr/>
              <p:nvPr/>
            </p:nvCxnSpPr>
            <p:spPr>
              <a:xfrm>
                <a:off x="8145494" y="2991989"/>
                <a:ext cx="3520511" cy="0"/>
              </a:xfrm>
              <a:prstGeom prst="line">
                <a:avLst/>
              </a:prstGeom>
              <a:ln w="9525">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8145494" y="3798059"/>
                <a:ext cx="3520511" cy="0"/>
              </a:xfrm>
              <a:prstGeom prst="line">
                <a:avLst/>
              </a:prstGeom>
              <a:ln w="9525">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8145494" y="4604130"/>
                <a:ext cx="3520511" cy="0"/>
              </a:xfrm>
              <a:prstGeom prst="line">
                <a:avLst/>
              </a:prstGeom>
              <a:ln w="9525">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8145494" y="5410200"/>
                <a:ext cx="3520511" cy="0"/>
              </a:xfrm>
              <a:prstGeom prst="line">
                <a:avLst/>
              </a:prstGeom>
              <a:ln w="9525">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8145494" y="2185918"/>
                <a:ext cx="3520511" cy="0"/>
              </a:xfrm>
              <a:prstGeom prst="line">
                <a:avLst/>
              </a:prstGeom>
              <a:ln w="9525">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152" name="Group 151"/>
            <p:cNvGrpSpPr/>
            <p:nvPr/>
          </p:nvGrpSpPr>
          <p:grpSpPr>
            <a:xfrm>
              <a:off x="8364222" y="4814626"/>
              <a:ext cx="484798" cy="435545"/>
              <a:chOff x="1403706" y="8552511"/>
              <a:chExt cx="287100" cy="263021"/>
            </a:xfrm>
            <a:solidFill>
              <a:srgbClr val="0078EF"/>
            </a:solidFill>
          </p:grpSpPr>
          <p:sp>
            <p:nvSpPr>
              <p:cNvPr id="174" name="Freeform 147"/>
              <p:cNvSpPr>
                <a:spLocks noChangeArrowheads="1"/>
              </p:cNvSpPr>
              <p:nvPr/>
            </p:nvSpPr>
            <p:spPr bwMode="auto">
              <a:xfrm>
                <a:off x="1403706" y="8643271"/>
                <a:ext cx="83351" cy="83352"/>
              </a:xfrm>
              <a:custGeom>
                <a:avLst/>
                <a:gdLst>
                  <a:gd name="T0" fmla="*/ 199 w 200"/>
                  <a:gd name="T1" fmla="*/ 99 h 199"/>
                  <a:gd name="T2" fmla="*/ 199 w 200"/>
                  <a:gd name="T3" fmla="*/ 99 h 199"/>
                  <a:gd name="T4" fmla="*/ 100 w 200"/>
                  <a:gd name="T5" fmla="*/ 0 h 199"/>
                  <a:gd name="T6" fmla="*/ 0 w 200"/>
                  <a:gd name="T7" fmla="*/ 99 h 199"/>
                  <a:gd name="T8" fmla="*/ 100 w 200"/>
                  <a:gd name="T9" fmla="*/ 198 h 199"/>
                  <a:gd name="T10" fmla="*/ 199 w 200"/>
                  <a:gd name="T11" fmla="*/ 99 h 199"/>
                  <a:gd name="T12" fmla="*/ 24 w 200"/>
                  <a:gd name="T13" fmla="*/ 99 h 199"/>
                  <a:gd name="T14" fmla="*/ 24 w 200"/>
                  <a:gd name="T15" fmla="*/ 99 h 199"/>
                  <a:gd name="T16" fmla="*/ 100 w 200"/>
                  <a:gd name="T17" fmla="*/ 23 h 199"/>
                  <a:gd name="T18" fmla="*/ 176 w 200"/>
                  <a:gd name="T19" fmla="*/ 99 h 199"/>
                  <a:gd name="T20" fmla="*/ 100 w 200"/>
                  <a:gd name="T21" fmla="*/ 175 h 199"/>
                  <a:gd name="T22" fmla="*/ 24 w 200"/>
                  <a:gd name="T23" fmla="*/ 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199">
                    <a:moveTo>
                      <a:pt x="199" y="99"/>
                    </a:moveTo>
                    <a:lnTo>
                      <a:pt x="199" y="99"/>
                    </a:lnTo>
                    <a:cubicBezTo>
                      <a:pt x="199" y="45"/>
                      <a:pt x="154" y="0"/>
                      <a:pt x="100" y="0"/>
                    </a:cubicBezTo>
                    <a:cubicBezTo>
                      <a:pt x="45" y="0"/>
                      <a:pt x="0" y="45"/>
                      <a:pt x="0" y="99"/>
                    </a:cubicBezTo>
                    <a:cubicBezTo>
                      <a:pt x="0" y="154"/>
                      <a:pt x="45" y="198"/>
                      <a:pt x="100" y="198"/>
                    </a:cubicBezTo>
                    <a:cubicBezTo>
                      <a:pt x="154" y="198"/>
                      <a:pt x="199" y="154"/>
                      <a:pt x="199" y="99"/>
                    </a:cubicBezTo>
                    <a:close/>
                    <a:moveTo>
                      <a:pt x="24" y="99"/>
                    </a:moveTo>
                    <a:lnTo>
                      <a:pt x="24" y="99"/>
                    </a:lnTo>
                    <a:cubicBezTo>
                      <a:pt x="24" y="57"/>
                      <a:pt x="57" y="23"/>
                      <a:pt x="100" y="23"/>
                    </a:cubicBezTo>
                    <a:cubicBezTo>
                      <a:pt x="142" y="23"/>
                      <a:pt x="176" y="57"/>
                      <a:pt x="176" y="99"/>
                    </a:cubicBezTo>
                    <a:cubicBezTo>
                      <a:pt x="176" y="140"/>
                      <a:pt x="142" y="175"/>
                      <a:pt x="100" y="175"/>
                    </a:cubicBezTo>
                    <a:cubicBezTo>
                      <a:pt x="57" y="175"/>
                      <a:pt x="24" y="140"/>
                      <a:pt x="24" y="9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75" name="Freeform 148"/>
              <p:cNvSpPr>
                <a:spLocks noChangeArrowheads="1"/>
              </p:cNvSpPr>
              <p:nvPr/>
            </p:nvSpPr>
            <p:spPr bwMode="auto">
              <a:xfrm>
                <a:off x="1637091" y="8656237"/>
                <a:ext cx="53715" cy="53715"/>
              </a:xfrm>
              <a:custGeom>
                <a:avLst/>
                <a:gdLst>
                  <a:gd name="T0" fmla="*/ 64 w 130"/>
                  <a:gd name="T1" fmla="*/ 0 h 130"/>
                  <a:gd name="T2" fmla="*/ 64 w 130"/>
                  <a:gd name="T3" fmla="*/ 0 h 130"/>
                  <a:gd name="T4" fmla="*/ 0 w 130"/>
                  <a:gd name="T5" fmla="*/ 65 h 130"/>
                  <a:gd name="T6" fmla="*/ 64 w 130"/>
                  <a:gd name="T7" fmla="*/ 129 h 130"/>
                  <a:gd name="T8" fmla="*/ 129 w 130"/>
                  <a:gd name="T9" fmla="*/ 65 h 130"/>
                  <a:gd name="T10" fmla="*/ 64 w 130"/>
                  <a:gd name="T11" fmla="*/ 0 h 130"/>
                </a:gdLst>
                <a:ahLst/>
                <a:cxnLst>
                  <a:cxn ang="0">
                    <a:pos x="T0" y="T1"/>
                  </a:cxn>
                  <a:cxn ang="0">
                    <a:pos x="T2" y="T3"/>
                  </a:cxn>
                  <a:cxn ang="0">
                    <a:pos x="T4" y="T5"/>
                  </a:cxn>
                  <a:cxn ang="0">
                    <a:pos x="T6" y="T7"/>
                  </a:cxn>
                  <a:cxn ang="0">
                    <a:pos x="T8" y="T9"/>
                  </a:cxn>
                  <a:cxn ang="0">
                    <a:pos x="T10" y="T11"/>
                  </a:cxn>
                </a:cxnLst>
                <a:rect l="0" t="0" r="r" b="b"/>
                <a:pathLst>
                  <a:path w="130" h="130">
                    <a:moveTo>
                      <a:pt x="64" y="0"/>
                    </a:moveTo>
                    <a:lnTo>
                      <a:pt x="64" y="0"/>
                    </a:lnTo>
                    <a:cubicBezTo>
                      <a:pt x="29" y="0"/>
                      <a:pt x="0" y="29"/>
                      <a:pt x="0" y="65"/>
                    </a:cubicBezTo>
                    <a:cubicBezTo>
                      <a:pt x="0" y="100"/>
                      <a:pt x="29" y="129"/>
                      <a:pt x="64" y="129"/>
                    </a:cubicBezTo>
                    <a:cubicBezTo>
                      <a:pt x="100" y="129"/>
                      <a:pt x="129" y="100"/>
                      <a:pt x="129" y="65"/>
                    </a:cubicBezTo>
                    <a:cubicBezTo>
                      <a:pt x="129" y="29"/>
                      <a:pt x="100" y="0"/>
                      <a:pt x="6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76" name="Freeform 149"/>
              <p:cNvSpPr>
                <a:spLocks noChangeArrowheads="1"/>
              </p:cNvSpPr>
              <p:nvPr/>
            </p:nvSpPr>
            <p:spPr bwMode="auto">
              <a:xfrm>
                <a:off x="1607455" y="8552511"/>
                <a:ext cx="53715" cy="55568"/>
              </a:xfrm>
              <a:custGeom>
                <a:avLst/>
                <a:gdLst>
                  <a:gd name="T0" fmla="*/ 129 w 130"/>
                  <a:gd name="T1" fmla="*/ 65 h 131"/>
                  <a:gd name="T2" fmla="*/ 129 w 130"/>
                  <a:gd name="T3" fmla="*/ 65 h 131"/>
                  <a:gd name="T4" fmla="*/ 65 w 130"/>
                  <a:gd name="T5" fmla="*/ 0 h 131"/>
                  <a:gd name="T6" fmla="*/ 0 w 130"/>
                  <a:gd name="T7" fmla="*/ 65 h 131"/>
                  <a:gd name="T8" fmla="*/ 65 w 130"/>
                  <a:gd name="T9" fmla="*/ 130 h 131"/>
                  <a:gd name="T10" fmla="*/ 129 w 130"/>
                  <a:gd name="T11" fmla="*/ 65 h 131"/>
                </a:gdLst>
                <a:ahLst/>
                <a:cxnLst>
                  <a:cxn ang="0">
                    <a:pos x="T0" y="T1"/>
                  </a:cxn>
                  <a:cxn ang="0">
                    <a:pos x="T2" y="T3"/>
                  </a:cxn>
                  <a:cxn ang="0">
                    <a:pos x="T4" y="T5"/>
                  </a:cxn>
                  <a:cxn ang="0">
                    <a:pos x="T6" y="T7"/>
                  </a:cxn>
                  <a:cxn ang="0">
                    <a:pos x="T8" y="T9"/>
                  </a:cxn>
                  <a:cxn ang="0">
                    <a:pos x="T10" y="T11"/>
                  </a:cxn>
                </a:cxnLst>
                <a:rect l="0" t="0" r="r" b="b"/>
                <a:pathLst>
                  <a:path w="130" h="131">
                    <a:moveTo>
                      <a:pt x="129" y="65"/>
                    </a:moveTo>
                    <a:lnTo>
                      <a:pt x="129" y="65"/>
                    </a:lnTo>
                    <a:cubicBezTo>
                      <a:pt x="129" y="29"/>
                      <a:pt x="100" y="0"/>
                      <a:pt x="65" y="0"/>
                    </a:cubicBezTo>
                    <a:cubicBezTo>
                      <a:pt x="28" y="0"/>
                      <a:pt x="0" y="29"/>
                      <a:pt x="0" y="65"/>
                    </a:cubicBezTo>
                    <a:cubicBezTo>
                      <a:pt x="0" y="100"/>
                      <a:pt x="28" y="130"/>
                      <a:pt x="65" y="130"/>
                    </a:cubicBezTo>
                    <a:cubicBezTo>
                      <a:pt x="100" y="130"/>
                      <a:pt x="129" y="100"/>
                      <a:pt x="129" y="6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77" name="Freeform 150"/>
              <p:cNvSpPr>
                <a:spLocks noChangeArrowheads="1"/>
              </p:cNvSpPr>
              <p:nvPr/>
            </p:nvSpPr>
            <p:spPr bwMode="auto">
              <a:xfrm>
                <a:off x="1607455" y="8759964"/>
                <a:ext cx="53715" cy="55568"/>
              </a:xfrm>
              <a:custGeom>
                <a:avLst/>
                <a:gdLst>
                  <a:gd name="T0" fmla="*/ 65 w 130"/>
                  <a:gd name="T1" fmla="*/ 0 h 131"/>
                  <a:gd name="T2" fmla="*/ 65 w 130"/>
                  <a:gd name="T3" fmla="*/ 0 h 131"/>
                  <a:gd name="T4" fmla="*/ 0 w 130"/>
                  <a:gd name="T5" fmla="*/ 65 h 131"/>
                  <a:gd name="T6" fmla="*/ 65 w 130"/>
                  <a:gd name="T7" fmla="*/ 130 h 131"/>
                  <a:gd name="T8" fmla="*/ 129 w 130"/>
                  <a:gd name="T9" fmla="*/ 65 h 131"/>
                  <a:gd name="T10" fmla="*/ 65 w 130"/>
                  <a:gd name="T11" fmla="*/ 0 h 131"/>
                </a:gdLst>
                <a:ahLst/>
                <a:cxnLst>
                  <a:cxn ang="0">
                    <a:pos x="T0" y="T1"/>
                  </a:cxn>
                  <a:cxn ang="0">
                    <a:pos x="T2" y="T3"/>
                  </a:cxn>
                  <a:cxn ang="0">
                    <a:pos x="T4" y="T5"/>
                  </a:cxn>
                  <a:cxn ang="0">
                    <a:pos x="T6" y="T7"/>
                  </a:cxn>
                  <a:cxn ang="0">
                    <a:pos x="T8" y="T9"/>
                  </a:cxn>
                  <a:cxn ang="0">
                    <a:pos x="T10" y="T11"/>
                  </a:cxn>
                </a:cxnLst>
                <a:rect l="0" t="0" r="r" b="b"/>
                <a:pathLst>
                  <a:path w="130" h="131">
                    <a:moveTo>
                      <a:pt x="65" y="0"/>
                    </a:moveTo>
                    <a:lnTo>
                      <a:pt x="65" y="0"/>
                    </a:lnTo>
                    <a:cubicBezTo>
                      <a:pt x="28" y="0"/>
                      <a:pt x="0" y="29"/>
                      <a:pt x="0" y="65"/>
                    </a:cubicBezTo>
                    <a:cubicBezTo>
                      <a:pt x="0" y="101"/>
                      <a:pt x="28" y="130"/>
                      <a:pt x="65" y="130"/>
                    </a:cubicBezTo>
                    <a:cubicBezTo>
                      <a:pt x="100" y="130"/>
                      <a:pt x="129" y="101"/>
                      <a:pt x="129" y="65"/>
                    </a:cubicBezTo>
                    <a:cubicBezTo>
                      <a:pt x="129" y="29"/>
                      <a:pt x="100" y="0"/>
                      <a:pt x="6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78" name="Freeform 151"/>
              <p:cNvSpPr>
                <a:spLocks noChangeArrowheads="1"/>
              </p:cNvSpPr>
              <p:nvPr/>
            </p:nvSpPr>
            <p:spPr bwMode="auto">
              <a:xfrm>
                <a:off x="1574114" y="8750702"/>
                <a:ext cx="24079" cy="18523"/>
              </a:xfrm>
              <a:custGeom>
                <a:avLst/>
                <a:gdLst>
                  <a:gd name="T0" fmla="*/ 7 w 58"/>
                  <a:gd name="T1" fmla="*/ 23 h 44"/>
                  <a:gd name="T2" fmla="*/ 7 w 58"/>
                  <a:gd name="T3" fmla="*/ 23 h 44"/>
                  <a:gd name="T4" fmla="*/ 38 w 58"/>
                  <a:gd name="T5" fmla="*/ 41 h 44"/>
                  <a:gd name="T6" fmla="*/ 44 w 58"/>
                  <a:gd name="T7" fmla="*/ 43 h 44"/>
                  <a:gd name="T8" fmla="*/ 54 w 58"/>
                  <a:gd name="T9" fmla="*/ 36 h 44"/>
                  <a:gd name="T10" fmla="*/ 50 w 58"/>
                  <a:gd name="T11" fmla="*/ 21 h 44"/>
                  <a:gd name="T12" fmla="*/ 19 w 58"/>
                  <a:gd name="T13" fmla="*/ 3 h 44"/>
                  <a:gd name="T14" fmla="*/ 3 w 58"/>
                  <a:gd name="T15" fmla="*/ 7 h 44"/>
                  <a:gd name="T16" fmla="*/ 7 w 58"/>
                  <a:gd name="T1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4">
                    <a:moveTo>
                      <a:pt x="7" y="23"/>
                    </a:moveTo>
                    <a:lnTo>
                      <a:pt x="7" y="23"/>
                    </a:lnTo>
                    <a:cubicBezTo>
                      <a:pt x="38" y="41"/>
                      <a:pt x="38" y="41"/>
                      <a:pt x="38" y="41"/>
                    </a:cubicBezTo>
                    <a:cubicBezTo>
                      <a:pt x="40" y="42"/>
                      <a:pt x="42" y="43"/>
                      <a:pt x="44" y="43"/>
                    </a:cubicBezTo>
                    <a:cubicBezTo>
                      <a:pt x="48" y="43"/>
                      <a:pt x="52" y="41"/>
                      <a:pt x="54" y="36"/>
                    </a:cubicBezTo>
                    <a:cubicBezTo>
                      <a:pt x="57" y="31"/>
                      <a:pt x="55" y="24"/>
                      <a:pt x="50" y="21"/>
                    </a:cubicBezTo>
                    <a:cubicBezTo>
                      <a:pt x="19" y="3"/>
                      <a:pt x="19" y="3"/>
                      <a:pt x="19" y="3"/>
                    </a:cubicBezTo>
                    <a:cubicBezTo>
                      <a:pt x="13" y="0"/>
                      <a:pt x="6" y="1"/>
                      <a:pt x="3" y="7"/>
                    </a:cubicBezTo>
                    <a:cubicBezTo>
                      <a:pt x="0" y="13"/>
                      <a:pt x="2" y="20"/>
                      <a:pt x="7"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79" name="Freeform 152"/>
              <p:cNvSpPr>
                <a:spLocks noChangeArrowheads="1"/>
              </p:cNvSpPr>
              <p:nvPr/>
            </p:nvSpPr>
            <p:spPr bwMode="auto">
              <a:xfrm>
                <a:off x="1535216" y="8728475"/>
                <a:ext cx="24080" cy="18523"/>
              </a:xfrm>
              <a:custGeom>
                <a:avLst/>
                <a:gdLst>
                  <a:gd name="T0" fmla="*/ 8 w 59"/>
                  <a:gd name="T1" fmla="*/ 23 h 44"/>
                  <a:gd name="T2" fmla="*/ 8 w 59"/>
                  <a:gd name="T3" fmla="*/ 23 h 44"/>
                  <a:gd name="T4" fmla="*/ 39 w 59"/>
                  <a:gd name="T5" fmla="*/ 42 h 44"/>
                  <a:gd name="T6" fmla="*/ 45 w 59"/>
                  <a:gd name="T7" fmla="*/ 43 h 44"/>
                  <a:gd name="T8" fmla="*/ 54 w 59"/>
                  <a:gd name="T9" fmla="*/ 37 h 44"/>
                  <a:gd name="T10" fmla="*/ 50 w 59"/>
                  <a:gd name="T11" fmla="*/ 21 h 44"/>
                  <a:gd name="T12" fmla="*/ 20 w 59"/>
                  <a:gd name="T13" fmla="*/ 3 h 44"/>
                  <a:gd name="T14" fmla="*/ 3 w 59"/>
                  <a:gd name="T15" fmla="*/ 7 h 44"/>
                  <a:gd name="T16" fmla="*/ 8 w 59"/>
                  <a:gd name="T1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4">
                    <a:moveTo>
                      <a:pt x="8" y="23"/>
                    </a:moveTo>
                    <a:lnTo>
                      <a:pt x="8" y="23"/>
                    </a:lnTo>
                    <a:cubicBezTo>
                      <a:pt x="39" y="42"/>
                      <a:pt x="39" y="42"/>
                      <a:pt x="39" y="42"/>
                    </a:cubicBezTo>
                    <a:cubicBezTo>
                      <a:pt x="41" y="43"/>
                      <a:pt x="43" y="43"/>
                      <a:pt x="45" y="43"/>
                    </a:cubicBezTo>
                    <a:cubicBezTo>
                      <a:pt x="48" y="43"/>
                      <a:pt x="52" y="41"/>
                      <a:pt x="54" y="37"/>
                    </a:cubicBezTo>
                    <a:cubicBezTo>
                      <a:pt x="58" y="31"/>
                      <a:pt x="57" y="24"/>
                      <a:pt x="50" y="21"/>
                    </a:cubicBezTo>
                    <a:cubicBezTo>
                      <a:pt x="20" y="3"/>
                      <a:pt x="20" y="3"/>
                      <a:pt x="20" y="3"/>
                    </a:cubicBezTo>
                    <a:cubicBezTo>
                      <a:pt x="14" y="0"/>
                      <a:pt x="7" y="2"/>
                      <a:pt x="3" y="7"/>
                    </a:cubicBezTo>
                    <a:cubicBezTo>
                      <a:pt x="0" y="12"/>
                      <a:pt x="2" y="20"/>
                      <a:pt x="8"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80" name="Freeform 153"/>
              <p:cNvSpPr>
                <a:spLocks noChangeArrowheads="1"/>
              </p:cNvSpPr>
              <p:nvPr/>
            </p:nvSpPr>
            <p:spPr bwMode="auto">
              <a:xfrm>
                <a:off x="1496319" y="8704396"/>
                <a:ext cx="24079" cy="18523"/>
              </a:xfrm>
              <a:custGeom>
                <a:avLst/>
                <a:gdLst>
                  <a:gd name="T0" fmla="*/ 7 w 58"/>
                  <a:gd name="T1" fmla="*/ 24 h 43"/>
                  <a:gd name="T2" fmla="*/ 7 w 58"/>
                  <a:gd name="T3" fmla="*/ 24 h 43"/>
                  <a:gd name="T4" fmla="*/ 37 w 58"/>
                  <a:gd name="T5" fmla="*/ 41 h 43"/>
                  <a:gd name="T6" fmla="*/ 43 w 58"/>
                  <a:gd name="T7" fmla="*/ 42 h 43"/>
                  <a:gd name="T8" fmla="*/ 54 w 58"/>
                  <a:gd name="T9" fmla="*/ 37 h 43"/>
                  <a:gd name="T10" fmla="*/ 50 w 58"/>
                  <a:gd name="T11" fmla="*/ 22 h 43"/>
                  <a:gd name="T12" fmla="*/ 18 w 58"/>
                  <a:gd name="T13" fmla="*/ 3 h 43"/>
                  <a:gd name="T14" fmla="*/ 3 w 58"/>
                  <a:gd name="T15" fmla="*/ 7 h 43"/>
                  <a:gd name="T16" fmla="*/ 7 w 58"/>
                  <a:gd name="T17" fmla="*/ 2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3">
                    <a:moveTo>
                      <a:pt x="7" y="24"/>
                    </a:moveTo>
                    <a:lnTo>
                      <a:pt x="7" y="24"/>
                    </a:lnTo>
                    <a:cubicBezTo>
                      <a:pt x="37" y="41"/>
                      <a:pt x="37" y="41"/>
                      <a:pt x="37" y="41"/>
                    </a:cubicBezTo>
                    <a:cubicBezTo>
                      <a:pt x="39" y="42"/>
                      <a:pt x="41" y="42"/>
                      <a:pt x="43" y="42"/>
                    </a:cubicBezTo>
                    <a:cubicBezTo>
                      <a:pt x="48" y="42"/>
                      <a:pt x="51" y="40"/>
                      <a:pt x="54" y="37"/>
                    </a:cubicBezTo>
                    <a:cubicBezTo>
                      <a:pt x="57" y="32"/>
                      <a:pt x="55" y="25"/>
                      <a:pt x="50" y="22"/>
                    </a:cubicBezTo>
                    <a:cubicBezTo>
                      <a:pt x="18" y="3"/>
                      <a:pt x="18" y="3"/>
                      <a:pt x="18" y="3"/>
                    </a:cubicBezTo>
                    <a:cubicBezTo>
                      <a:pt x="13" y="0"/>
                      <a:pt x="6" y="2"/>
                      <a:pt x="3" y="7"/>
                    </a:cubicBezTo>
                    <a:cubicBezTo>
                      <a:pt x="0" y="13"/>
                      <a:pt x="1" y="21"/>
                      <a:pt x="7" y="2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81" name="Freeform 154"/>
              <p:cNvSpPr>
                <a:spLocks noChangeArrowheads="1"/>
              </p:cNvSpPr>
              <p:nvPr/>
            </p:nvSpPr>
            <p:spPr bwMode="auto">
              <a:xfrm>
                <a:off x="1537069" y="8621044"/>
                <a:ext cx="24079" cy="18523"/>
              </a:xfrm>
              <a:custGeom>
                <a:avLst/>
                <a:gdLst>
                  <a:gd name="T0" fmla="*/ 38 w 58"/>
                  <a:gd name="T1" fmla="*/ 3 h 44"/>
                  <a:gd name="T2" fmla="*/ 38 w 58"/>
                  <a:gd name="T3" fmla="*/ 3 h 44"/>
                  <a:gd name="T4" fmla="*/ 7 w 58"/>
                  <a:gd name="T5" fmla="*/ 21 h 44"/>
                  <a:gd name="T6" fmla="*/ 3 w 58"/>
                  <a:gd name="T7" fmla="*/ 36 h 44"/>
                  <a:gd name="T8" fmla="*/ 12 w 58"/>
                  <a:gd name="T9" fmla="*/ 43 h 44"/>
                  <a:gd name="T10" fmla="*/ 18 w 58"/>
                  <a:gd name="T11" fmla="*/ 40 h 44"/>
                  <a:gd name="T12" fmla="*/ 49 w 58"/>
                  <a:gd name="T13" fmla="*/ 24 h 44"/>
                  <a:gd name="T14" fmla="*/ 54 w 58"/>
                  <a:gd name="T15" fmla="*/ 8 h 44"/>
                  <a:gd name="T16" fmla="*/ 38 w 58"/>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4">
                    <a:moveTo>
                      <a:pt x="38" y="3"/>
                    </a:moveTo>
                    <a:lnTo>
                      <a:pt x="38" y="3"/>
                    </a:lnTo>
                    <a:cubicBezTo>
                      <a:pt x="7" y="21"/>
                      <a:pt x="7" y="21"/>
                      <a:pt x="7" y="21"/>
                    </a:cubicBezTo>
                    <a:cubicBezTo>
                      <a:pt x="2" y="24"/>
                      <a:pt x="0" y="31"/>
                      <a:pt x="3" y="36"/>
                    </a:cubicBezTo>
                    <a:cubicBezTo>
                      <a:pt x="5" y="40"/>
                      <a:pt x="8" y="43"/>
                      <a:pt x="12" y="43"/>
                    </a:cubicBezTo>
                    <a:cubicBezTo>
                      <a:pt x="14" y="43"/>
                      <a:pt x="16" y="41"/>
                      <a:pt x="18" y="40"/>
                    </a:cubicBezTo>
                    <a:cubicBezTo>
                      <a:pt x="49" y="24"/>
                      <a:pt x="49" y="24"/>
                      <a:pt x="49" y="24"/>
                    </a:cubicBezTo>
                    <a:cubicBezTo>
                      <a:pt x="55" y="21"/>
                      <a:pt x="57" y="13"/>
                      <a:pt x="54" y="8"/>
                    </a:cubicBezTo>
                    <a:cubicBezTo>
                      <a:pt x="51" y="2"/>
                      <a:pt x="43" y="0"/>
                      <a:pt x="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82" name="Freeform 155"/>
              <p:cNvSpPr>
                <a:spLocks noChangeArrowheads="1"/>
              </p:cNvSpPr>
              <p:nvPr/>
            </p:nvSpPr>
            <p:spPr bwMode="auto">
              <a:xfrm>
                <a:off x="1498171" y="8643271"/>
                <a:ext cx="24080" cy="18523"/>
              </a:xfrm>
              <a:custGeom>
                <a:avLst/>
                <a:gdLst>
                  <a:gd name="T0" fmla="*/ 38 w 58"/>
                  <a:gd name="T1" fmla="*/ 3 h 43"/>
                  <a:gd name="T2" fmla="*/ 38 w 58"/>
                  <a:gd name="T3" fmla="*/ 3 h 43"/>
                  <a:gd name="T4" fmla="*/ 7 w 58"/>
                  <a:gd name="T5" fmla="*/ 20 h 43"/>
                  <a:gd name="T6" fmla="*/ 3 w 58"/>
                  <a:gd name="T7" fmla="*/ 36 h 43"/>
                  <a:gd name="T8" fmla="*/ 13 w 58"/>
                  <a:gd name="T9" fmla="*/ 42 h 43"/>
                  <a:gd name="T10" fmla="*/ 19 w 58"/>
                  <a:gd name="T11" fmla="*/ 41 h 43"/>
                  <a:gd name="T12" fmla="*/ 50 w 58"/>
                  <a:gd name="T13" fmla="*/ 23 h 43"/>
                  <a:gd name="T14" fmla="*/ 54 w 58"/>
                  <a:gd name="T15" fmla="*/ 7 h 43"/>
                  <a:gd name="T16" fmla="*/ 38 w 58"/>
                  <a:gd name="T17"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3">
                    <a:moveTo>
                      <a:pt x="38" y="3"/>
                    </a:moveTo>
                    <a:lnTo>
                      <a:pt x="38" y="3"/>
                    </a:lnTo>
                    <a:cubicBezTo>
                      <a:pt x="7" y="20"/>
                      <a:pt x="7" y="20"/>
                      <a:pt x="7" y="20"/>
                    </a:cubicBezTo>
                    <a:cubicBezTo>
                      <a:pt x="2" y="23"/>
                      <a:pt x="0" y="30"/>
                      <a:pt x="3" y="36"/>
                    </a:cubicBezTo>
                    <a:cubicBezTo>
                      <a:pt x="5" y="39"/>
                      <a:pt x="9" y="42"/>
                      <a:pt x="13" y="42"/>
                    </a:cubicBezTo>
                    <a:cubicBezTo>
                      <a:pt x="14" y="42"/>
                      <a:pt x="16" y="42"/>
                      <a:pt x="19" y="41"/>
                    </a:cubicBezTo>
                    <a:cubicBezTo>
                      <a:pt x="50" y="23"/>
                      <a:pt x="50" y="23"/>
                      <a:pt x="50" y="23"/>
                    </a:cubicBezTo>
                    <a:cubicBezTo>
                      <a:pt x="55" y="20"/>
                      <a:pt x="57" y="13"/>
                      <a:pt x="54" y="7"/>
                    </a:cubicBezTo>
                    <a:cubicBezTo>
                      <a:pt x="51" y="2"/>
                      <a:pt x="45" y="0"/>
                      <a:pt x="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83" name="Freeform 156"/>
              <p:cNvSpPr>
                <a:spLocks noChangeArrowheads="1"/>
              </p:cNvSpPr>
              <p:nvPr/>
            </p:nvSpPr>
            <p:spPr bwMode="auto">
              <a:xfrm>
                <a:off x="1575966" y="8598817"/>
                <a:ext cx="24080" cy="18523"/>
              </a:xfrm>
              <a:custGeom>
                <a:avLst/>
                <a:gdLst>
                  <a:gd name="T0" fmla="*/ 40 w 59"/>
                  <a:gd name="T1" fmla="*/ 3 h 43"/>
                  <a:gd name="T2" fmla="*/ 40 w 59"/>
                  <a:gd name="T3" fmla="*/ 3 h 43"/>
                  <a:gd name="T4" fmla="*/ 8 w 59"/>
                  <a:gd name="T5" fmla="*/ 21 h 43"/>
                  <a:gd name="T6" fmla="*/ 3 w 59"/>
                  <a:gd name="T7" fmla="*/ 36 h 43"/>
                  <a:gd name="T8" fmla="*/ 14 w 59"/>
                  <a:gd name="T9" fmla="*/ 42 h 43"/>
                  <a:gd name="T10" fmla="*/ 20 w 59"/>
                  <a:gd name="T11" fmla="*/ 41 h 43"/>
                  <a:gd name="T12" fmla="*/ 51 w 59"/>
                  <a:gd name="T13" fmla="*/ 24 h 43"/>
                  <a:gd name="T14" fmla="*/ 55 w 59"/>
                  <a:gd name="T15" fmla="*/ 8 h 43"/>
                  <a:gd name="T16" fmla="*/ 40 w 59"/>
                  <a:gd name="T17"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40" y="3"/>
                    </a:moveTo>
                    <a:lnTo>
                      <a:pt x="40" y="3"/>
                    </a:lnTo>
                    <a:cubicBezTo>
                      <a:pt x="8" y="21"/>
                      <a:pt x="8" y="21"/>
                      <a:pt x="8" y="21"/>
                    </a:cubicBezTo>
                    <a:cubicBezTo>
                      <a:pt x="2" y="24"/>
                      <a:pt x="0" y="31"/>
                      <a:pt x="3" y="36"/>
                    </a:cubicBezTo>
                    <a:cubicBezTo>
                      <a:pt x="5" y="40"/>
                      <a:pt x="10" y="42"/>
                      <a:pt x="14" y="42"/>
                    </a:cubicBezTo>
                    <a:cubicBezTo>
                      <a:pt x="16" y="42"/>
                      <a:pt x="18" y="42"/>
                      <a:pt x="20" y="41"/>
                    </a:cubicBezTo>
                    <a:cubicBezTo>
                      <a:pt x="51" y="24"/>
                      <a:pt x="51" y="24"/>
                      <a:pt x="51" y="24"/>
                    </a:cubicBezTo>
                    <a:cubicBezTo>
                      <a:pt x="56" y="21"/>
                      <a:pt x="58" y="13"/>
                      <a:pt x="55" y="8"/>
                    </a:cubicBezTo>
                    <a:cubicBezTo>
                      <a:pt x="52" y="2"/>
                      <a:pt x="45" y="0"/>
                      <a:pt x="40"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84" name="Freeform 157"/>
              <p:cNvSpPr>
                <a:spLocks noChangeArrowheads="1"/>
              </p:cNvSpPr>
              <p:nvPr/>
            </p:nvSpPr>
            <p:spPr bwMode="auto">
              <a:xfrm>
                <a:off x="1505580" y="8678465"/>
                <a:ext cx="25932" cy="9261"/>
              </a:xfrm>
              <a:custGeom>
                <a:avLst/>
                <a:gdLst>
                  <a:gd name="T0" fmla="*/ 0 w 60"/>
                  <a:gd name="T1" fmla="*/ 12 h 24"/>
                  <a:gd name="T2" fmla="*/ 0 w 60"/>
                  <a:gd name="T3" fmla="*/ 12 h 24"/>
                  <a:gd name="T4" fmla="*/ 12 w 60"/>
                  <a:gd name="T5" fmla="*/ 23 h 24"/>
                  <a:gd name="T6" fmla="*/ 47 w 60"/>
                  <a:gd name="T7" fmla="*/ 23 h 24"/>
                  <a:gd name="T8" fmla="*/ 59 w 60"/>
                  <a:gd name="T9" fmla="*/ 12 h 24"/>
                  <a:gd name="T10" fmla="*/ 47 w 60"/>
                  <a:gd name="T11" fmla="*/ 0 h 24"/>
                  <a:gd name="T12" fmla="*/ 12 w 60"/>
                  <a:gd name="T13" fmla="*/ 0 h 24"/>
                  <a:gd name="T14" fmla="*/ 0 w 60"/>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0" y="12"/>
                    </a:moveTo>
                    <a:lnTo>
                      <a:pt x="0" y="12"/>
                    </a:lnTo>
                    <a:cubicBezTo>
                      <a:pt x="0" y="18"/>
                      <a:pt x="6" y="23"/>
                      <a:pt x="12" y="23"/>
                    </a:cubicBezTo>
                    <a:cubicBezTo>
                      <a:pt x="47" y="23"/>
                      <a:pt x="47" y="23"/>
                      <a:pt x="47" y="23"/>
                    </a:cubicBezTo>
                    <a:cubicBezTo>
                      <a:pt x="54" y="23"/>
                      <a:pt x="59" y="18"/>
                      <a:pt x="59" y="12"/>
                    </a:cubicBezTo>
                    <a:cubicBezTo>
                      <a:pt x="59" y="5"/>
                      <a:pt x="54" y="0"/>
                      <a:pt x="47" y="0"/>
                    </a:cubicBezTo>
                    <a:cubicBezTo>
                      <a:pt x="12" y="0"/>
                      <a:pt x="12" y="0"/>
                      <a:pt x="12" y="0"/>
                    </a:cubicBezTo>
                    <a:cubicBezTo>
                      <a:pt x="6" y="0"/>
                      <a:pt x="0" y="5"/>
                      <a:pt x="0" y="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85" name="Freeform 158"/>
              <p:cNvSpPr>
                <a:spLocks noChangeArrowheads="1"/>
              </p:cNvSpPr>
              <p:nvPr/>
            </p:nvSpPr>
            <p:spPr bwMode="auto">
              <a:xfrm>
                <a:off x="1594489" y="8678465"/>
                <a:ext cx="25932" cy="9261"/>
              </a:xfrm>
              <a:custGeom>
                <a:avLst/>
                <a:gdLst>
                  <a:gd name="T0" fmla="*/ 0 w 60"/>
                  <a:gd name="T1" fmla="*/ 12 h 24"/>
                  <a:gd name="T2" fmla="*/ 0 w 60"/>
                  <a:gd name="T3" fmla="*/ 12 h 24"/>
                  <a:gd name="T4" fmla="*/ 11 w 60"/>
                  <a:gd name="T5" fmla="*/ 23 h 24"/>
                  <a:gd name="T6" fmla="*/ 48 w 60"/>
                  <a:gd name="T7" fmla="*/ 23 h 24"/>
                  <a:gd name="T8" fmla="*/ 59 w 60"/>
                  <a:gd name="T9" fmla="*/ 12 h 24"/>
                  <a:gd name="T10" fmla="*/ 48 w 60"/>
                  <a:gd name="T11" fmla="*/ 0 h 24"/>
                  <a:gd name="T12" fmla="*/ 11 w 60"/>
                  <a:gd name="T13" fmla="*/ 0 h 24"/>
                  <a:gd name="T14" fmla="*/ 0 w 60"/>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0" y="12"/>
                    </a:moveTo>
                    <a:lnTo>
                      <a:pt x="0" y="12"/>
                    </a:lnTo>
                    <a:cubicBezTo>
                      <a:pt x="0" y="18"/>
                      <a:pt x="5" y="23"/>
                      <a:pt x="11" y="23"/>
                    </a:cubicBezTo>
                    <a:cubicBezTo>
                      <a:pt x="48" y="23"/>
                      <a:pt x="48" y="23"/>
                      <a:pt x="48" y="23"/>
                    </a:cubicBezTo>
                    <a:cubicBezTo>
                      <a:pt x="54" y="23"/>
                      <a:pt x="59" y="18"/>
                      <a:pt x="59" y="12"/>
                    </a:cubicBezTo>
                    <a:cubicBezTo>
                      <a:pt x="59" y="5"/>
                      <a:pt x="54" y="0"/>
                      <a:pt x="48" y="0"/>
                    </a:cubicBezTo>
                    <a:cubicBezTo>
                      <a:pt x="11" y="0"/>
                      <a:pt x="11" y="0"/>
                      <a:pt x="11" y="0"/>
                    </a:cubicBezTo>
                    <a:cubicBezTo>
                      <a:pt x="5" y="0"/>
                      <a:pt x="0" y="5"/>
                      <a:pt x="0" y="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86" name="Freeform 159"/>
              <p:cNvSpPr>
                <a:spLocks noChangeArrowheads="1"/>
              </p:cNvSpPr>
              <p:nvPr/>
            </p:nvSpPr>
            <p:spPr bwMode="auto">
              <a:xfrm>
                <a:off x="1550034" y="8678465"/>
                <a:ext cx="25932" cy="9261"/>
              </a:xfrm>
              <a:custGeom>
                <a:avLst/>
                <a:gdLst>
                  <a:gd name="T0" fmla="*/ 0 w 60"/>
                  <a:gd name="T1" fmla="*/ 12 h 24"/>
                  <a:gd name="T2" fmla="*/ 0 w 60"/>
                  <a:gd name="T3" fmla="*/ 12 h 24"/>
                  <a:gd name="T4" fmla="*/ 12 w 60"/>
                  <a:gd name="T5" fmla="*/ 23 h 24"/>
                  <a:gd name="T6" fmla="*/ 48 w 60"/>
                  <a:gd name="T7" fmla="*/ 23 h 24"/>
                  <a:gd name="T8" fmla="*/ 59 w 60"/>
                  <a:gd name="T9" fmla="*/ 12 h 24"/>
                  <a:gd name="T10" fmla="*/ 48 w 60"/>
                  <a:gd name="T11" fmla="*/ 0 h 24"/>
                  <a:gd name="T12" fmla="*/ 12 w 60"/>
                  <a:gd name="T13" fmla="*/ 0 h 24"/>
                  <a:gd name="T14" fmla="*/ 0 w 60"/>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0" y="12"/>
                    </a:moveTo>
                    <a:lnTo>
                      <a:pt x="0" y="12"/>
                    </a:lnTo>
                    <a:cubicBezTo>
                      <a:pt x="0" y="18"/>
                      <a:pt x="6" y="23"/>
                      <a:pt x="12" y="23"/>
                    </a:cubicBezTo>
                    <a:cubicBezTo>
                      <a:pt x="48" y="23"/>
                      <a:pt x="48" y="23"/>
                      <a:pt x="48" y="23"/>
                    </a:cubicBezTo>
                    <a:cubicBezTo>
                      <a:pt x="54" y="23"/>
                      <a:pt x="59" y="18"/>
                      <a:pt x="59" y="12"/>
                    </a:cubicBezTo>
                    <a:cubicBezTo>
                      <a:pt x="59" y="5"/>
                      <a:pt x="54" y="0"/>
                      <a:pt x="48" y="0"/>
                    </a:cubicBezTo>
                    <a:cubicBezTo>
                      <a:pt x="12" y="0"/>
                      <a:pt x="12" y="0"/>
                      <a:pt x="12" y="0"/>
                    </a:cubicBezTo>
                    <a:cubicBezTo>
                      <a:pt x="6" y="0"/>
                      <a:pt x="0" y="5"/>
                      <a:pt x="0" y="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grpSp>
        <p:grpSp>
          <p:nvGrpSpPr>
            <p:cNvPr id="153" name="Group 152"/>
            <p:cNvGrpSpPr/>
            <p:nvPr/>
          </p:nvGrpSpPr>
          <p:grpSpPr>
            <a:xfrm>
              <a:off x="8311325" y="3203653"/>
              <a:ext cx="486535" cy="427480"/>
              <a:chOff x="8310790" y="7591186"/>
              <a:chExt cx="320442" cy="287101"/>
            </a:xfrm>
            <a:solidFill>
              <a:srgbClr val="0078EF"/>
            </a:solidFill>
          </p:grpSpPr>
          <p:sp>
            <p:nvSpPr>
              <p:cNvPr id="160" name="Freeform 132"/>
              <p:cNvSpPr>
                <a:spLocks noChangeArrowheads="1"/>
              </p:cNvSpPr>
              <p:nvPr/>
            </p:nvSpPr>
            <p:spPr bwMode="auto">
              <a:xfrm>
                <a:off x="8566402" y="7813458"/>
                <a:ext cx="22227" cy="22227"/>
              </a:xfrm>
              <a:custGeom>
                <a:avLst/>
                <a:gdLst>
                  <a:gd name="T0" fmla="*/ 22 w 51"/>
                  <a:gd name="T1" fmla="*/ 48 h 53"/>
                  <a:gd name="T2" fmla="*/ 22 w 51"/>
                  <a:gd name="T3" fmla="*/ 48 h 53"/>
                  <a:gd name="T4" fmla="*/ 46 w 51"/>
                  <a:gd name="T5" fmla="*/ 21 h 53"/>
                  <a:gd name="T6" fmla="*/ 43 w 51"/>
                  <a:gd name="T7" fmla="*/ 4 h 53"/>
                  <a:gd name="T8" fmla="*/ 27 w 51"/>
                  <a:gd name="T9" fmla="*/ 6 h 53"/>
                  <a:gd name="T10" fmla="*/ 5 w 51"/>
                  <a:gd name="T11" fmla="*/ 32 h 53"/>
                  <a:gd name="T12" fmla="*/ 5 w 51"/>
                  <a:gd name="T13" fmla="*/ 49 h 53"/>
                  <a:gd name="T14" fmla="*/ 13 w 51"/>
                  <a:gd name="T15" fmla="*/ 52 h 53"/>
                  <a:gd name="T16" fmla="*/ 22 w 51"/>
                  <a:gd name="T17" fmla="*/ 4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3">
                    <a:moveTo>
                      <a:pt x="22" y="48"/>
                    </a:moveTo>
                    <a:lnTo>
                      <a:pt x="22" y="48"/>
                    </a:lnTo>
                    <a:cubicBezTo>
                      <a:pt x="30" y="40"/>
                      <a:pt x="38" y="30"/>
                      <a:pt x="46" y="21"/>
                    </a:cubicBezTo>
                    <a:cubicBezTo>
                      <a:pt x="50" y="16"/>
                      <a:pt x="49" y="8"/>
                      <a:pt x="43" y="4"/>
                    </a:cubicBezTo>
                    <a:cubicBezTo>
                      <a:pt x="38" y="0"/>
                      <a:pt x="31" y="1"/>
                      <a:pt x="27" y="6"/>
                    </a:cubicBezTo>
                    <a:cubicBezTo>
                      <a:pt x="21" y="16"/>
                      <a:pt x="12" y="24"/>
                      <a:pt x="5" y="32"/>
                    </a:cubicBezTo>
                    <a:cubicBezTo>
                      <a:pt x="0" y="36"/>
                      <a:pt x="1" y="44"/>
                      <a:pt x="5" y="49"/>
                    </a:cubicBezTo>
                    <a:cubicBezTo>
                      <a:pt x="7" y="51"/>
                      <a:pt x="10" y="52"/>
                      <a:pt x="13" y="52"/>
                    </a:cubicBezTo>
                    <a:cubicBezTo>
                      <a:pt x="16" y="52"/>
                      <a:pt x="20" y="51"/>
                      <a:pt x="22" y="4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61" name="Freeform 133"/>
              <p:cNvSpPr>
                <a:spLocks noChangeArrowheads="1"/>
              </p:cNvSpPr>
              <p:nvPr/>
            </p:nvSpPr>
            <p:spPr bwMode="auto">
              <a:xfrm>
                <a:off x="8433040" y="7863469"/>
                <a:ext cx="40750" cy="14818"/>
              </a:xfrm>
              <a:custGeom>
                <a:avLst/>
                <a:gdLst>
                  <a:gd name="T0" fmla="*/ 61 w 95"/>
                  <a:gd name="T1" fmla="*/ 9 h 35"/>
                  <a:gd name="T2" fmla="*/ 61 w 95"/>
                  <a:gd name="T3" fmla="*/ 9 h 35"/>
                  <a:gd name="T4" fmla="*/ 16 w 95"/>
                  <a:gd name="T5" fmla="*/ 2 h 35"/>
                  <a:gd name="T6" fmla="*/ 2 w 95"/>
                  <a:gd name="T7" fmla="*/ 10 h 35"/>
                  <a:gd name="T8" fmla="*/ 11 w 95"/>
                  <a:gd name="T9" fmla="*/ 25 h 35"/>
                  <a:gd name="T10" fmla="*/ 59 w 95"/>
                  <a:gd name="T11" fmla="*/ 33 h 35"/>
                  <a:gd name="T12" fmla="*/ 81 w 95"/>
                  <a:gd name="T13" fmla="*/ 34 h 35"/>
                  <a:gd name="T14" fmla="*/ 81 w 95"/>
                  <a:gd name="T15" fmla="*/ 34 h 35"/>
                  <a:gd name="T16" fmla="*/ 93 w 95"/>
                  <a:gd name="T17" fmla="*/ 23 h 35"/>
                  <a:gd name="T18" fmla="*/ 82 w 95"/>
                  <a:gd name="T19" fmla="*/ 11 h 35"/>
                  <a:gd name="T20" fmla="*/ 61 w 95"/>
                  <a:gd name="T21"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35">
                    <a:moveTo>
                      <a:pt x="61" y="9"/>
                    </a:moveTo>
                    <a:lnTo>
                      <a:pt x="61" y="9"/>
                    </a:lnTo>
                    <a:cubicBezTo>
                      <a:pt x="46" y="8"/>
                      <a:pt x="30" y="5"/>
                      <a:pt x="16" y="2"/>
                    </a:cubicBezTo>
                    <a:cubicBezTo>
                      <a:pt x="10" y="0"/>
                      <a:pt x="3" y="4"/>
                      <a:pt x="2" y="10"/>
                    </a:cubicBezTo>
                    <a:cubicBezTo>
                      <a:pt x="0" y="16"/>
                      <a:pt x="4" y="23"/>
                      <a:pt x="11" y="25"/>
                    </a:cubicBezTo>
                    <a:cubicBezTo>
                      <a:pt x="26" y="28"/>
                      <a:pt x="42" y="31"/>
                      <a:pt x="59" y="33"/>
                    </a:cubicBezTo>
                    <a:cubicBezTo>
                      <a:pt x="66" y="33"/>
                      <a:pt x="74" y="34"/>
                      <a:pt x="81" y="34"/>
                    </a:cubicBezTo>
                    <a:lnTo>
                      <a:pt x="81" y="34"/>
                    </a:lnTo>
                    <a:cubicBezTo>
                      <a:pt x="88" y="34"/>
                      <a:pt x="93" y="29"/>
                      <a:pt x="93" y="23"/>
                    </a:cubicBezTo>
                    <a:cubicBezTo>
                      <a:pt x="94" y="16"/>
                      <a:pt x="89" y="11"/>
                      <a:pt x="82" y="11"/>
                    </a:cubicBezTo>
                    <a:cubicBezTo>
                      <a:pt x="75" y="11"/>
                      <a:pt x="68" y="10"/>
                      <a:pt x="61" y="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62" name="Freeform 134"/>
              <p:cNvSpPr>
                <a:spLocks noChangeArrowheads="1"/>
              </p:cNvSpPr>
              <p:nvPr/>
            </p:nvSpPr>
            <p:spPr bwMode="auto">
              <a:xfrm>
                <a:off x="8505278" y="7852356"/>
                <a:ext cx="38897" cy="22227"/>
              </a:xfrm>
              <a:custGeom>
                <a:avLst/>
                <a:gdLst>
                  <a:gd name="T0" fmla="*/ 13 w 92"/>
                  <a:gd name="T1" fmla="*/ 51 h 52"/>
                  <a:gd name="T2" fmla="*/ 13 w 92"/>
                  <a:gd name="T3" fmla="*/ 51 h 52"/>
                  <a:gd name="T4" fmla="*/ 17 w 92"/>
                  <a:gd name="T5" fmla="*/ 51 h 52"/>
                  <a:gd name="T6" fmla="*/ 83 w 92"/>
                  <a:gd name="T7" fmla="*/ 23 h 52"/>
                  <a:gd name="T8" fmla="*/ 87 w 92"/>
                  <a:gd name="T9" fmla="*/ 7 h 52"/>
                  <a:gd name="T10" fmla="*/ 72 w 92"/>
                  <a:gd name="T11" fmla="*/ 3 h 52"/>
                  <a:gd name="T12" fmla="*/ 10 w 92"/>
                  <a:gd name="T13" fmla="*/ 28 h 52"/>
                  <a:gd name="T14" fmla="*/ 2 w 92"/>
                  <a:gd name="T15" fmla="*/ 42 h 52"/>
                  <a:gd name="T16" fmla="*/ 13 w 92"/>
                  <a:gd name="T17"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52">
                    <a:moveTo>
                      <a:pt x="13" y="51"/>
                    </a:moveTo>
                    <a:lnTo>
                      <a:pt x="13" y="51"/>
                    </a:lnTo>
                    <a:cubicBezTo>
                      <a:pt x="15" y="51"/>
                      <a:pt x="16" y="51"/>
                      <a:pt x="17" y="51"/>
                    </a:cubicBezTo>
                    <a:cubicBezTo>
                      <a:pt x="40" y="43"/>
                      <a:pt x="61" y="35"/>
                      <a:pt x="83" y="23"/>
                    </a:cubicBezTo>
                    <a:cubicBezTo>
                      <a:pt x="88" y="20"/>
                      <a:pt x="91" y="13"/>
                      <a:pt x="87" y="7"/>
                    </a:cubicBezTo>
                    <a:cubicBezTo>
                      <a:pt x="84" y="2"/>
                      <a:pt x="78" y="0"/>
                      <a:pt x="72" y="3"/>
                    </a:cubicBezTo>
                    <a:cubicBezTo>
                      <a:pt x="52" y="13"/>
                      <a:pt x="31" y="21"/>
                      <a:pt x="10" y="28"/>
                    </a:cubicBezTo>
                    <a:cubicBezTo>
                      <a:pt x="4" y="30"/>
                      <a:pt x="0" y="36"/>
                      <a:pt x="2" y="42"/>
                    </a:cubicBezTo>
                    <a:cubicBezTo>
                      <a:pt x="4" y="47"/>
                      <a:pt x="8" y="51"/>
                      <a:pt x="13" y="5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63" name="Freeform 135"/>
              <p:cNvSpPr>
                <a:spLocks noChangeArrowheads="1"/>
              </p:cNvSpPr>
              <p:nvPr/>
            </p:nvSpPr>
            <p:spPr bwMode="auto">
              <a:xfrm>
                <a:off x="8370063" y="7830129"/>
                <a:ext cx="35194" cy="27783"/>
              </a:xfrm>
              <a:custGeom>
                <a:avLst/>
                <a:gdLst>
                  <a:gd name="T0" fmla="*/ 21 w 82"/>
                  <a:gd name="T1" fmla="*/ 5 h 68"/>
                  <a:gd name="T2" fmla="*/ 21 w 82"/>
                  <a:gd name="T3" fmla="*/ 5 h 68"/>
                  <a:gd name="T4" fmla="*/ 5 w 82"/>
                  <a:gd name="T5" fmla="*/ 5 h 68"/>
                  <a:gd name="T6" fmla="*/ 5 w 82"/>
                  <a:gd name="T7" fmla="*/ 21 h 68"/>
                  <a:gd name="T8" fmla="*/ 62 w 82"/>
                  <a:gd name="T9" fmla="*/ 65 h 68"/>
                  <a:gd name="T10" fmla="*/ 68 w 82"/>
                  <a:gd name="T11" fmla="*/ 67 h 68"/>
                  <a:gd name="T12" fmla="*/ 77 w 82"/>
                  <a:gd name="T13" fmla="*/ 62 h 68"/>
                  <a:gd name="T14" fmla="*/ 74 w 82"/>
                  <a:gd name="T15" fmla="*/ 45 h 68"/>
                  <a:gd name="T16" fmla="*/ 21 w 82"/>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68">
                    <a:moveTo>
                      <a:pt x="21" y="5"/>
                    </a:moveTo>
                    <a:lnTo>
                      <a:pt x="21" y="5"/>
                    </a:lnTo>
                    <a:cubicBezTo>
                      <a:pt x="17" y="0"/>
                      <a:pt x="10" y="0"/>
                      <a:pt x="5" y="5"/>
                    </a:cubicBezTo>
                    <a:cubicBezTo>
                      <a:pt x="0" y="10"/>
                      <a:pt x="0" y="17"/>
                      <a:pt x="5" y="21"/>
                    </a:cubicBezTo>
                    <a:cubicBezTo>
                      <a:pt x="22" y="38"/>
                      <a:pt x="42" y="53"/>
                      <a:pt x="62" y="65"/>
                    </a:cubicBezTo>
                    <a:cubicBezTo>
                      <a:pt x="64" y="67"/>
                      <a:pt x="66" y="67"/>
                      <a:pt x="68" y="67"/>
                    </a:cubicBezTo>
                    <a:cubicBezTo>
                      <a:pt x="72" y="67"/>
                      <a:pt x="75" y="65"/>
                      <a:pt x="77" y="62"/>
                    </a:cubicBezTo>
                    <a:cubicBezTo>
                      <a:pt x="81" y="57"/>
                      <a:pt x="79" y="49"/>
                      <a:pt x="74" y="45"/>
                    </a:cubicBezTo>
                    <a:cubicBezTo>
                      <a:pt x="55" y="34"/>
                      <a:pt x="38" y="20"/>
                      <a:pt x="21"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64" name="Freeform 136"/>
              <p:cNvSpPr>
                <a:spLocks noChangeArrowheads="1"/>
              </p:cNvSpPr>
              <p:nvPr/>
            </p:nvSpPr>
            <p:spPr bwMode="auto">
              <a:xfrm>
                <a:off x="8338575" y="7780117"/>
                <a:ext cx="18523" cy="24080"/>
              </a:xfrm>
              <a:custGeom>
                <a:avLst/>
                <a:gdLst>
                  <a:gd name="T0" fmla="*/ 28 w 42"/>
                  <a:gd name="T1" fmla="*/ 57 h 58"/>
                  <a:gd name="T2" fmla="*/ 28 w 42"/>
                  <a:gd name="T3" fmla="*/ 57 h 58"/>
                  <a:gd name="T4" fmla="*/ 34 w 42"/>
                  <a:gd name="T5" fmla="*/ 56 h 58"/>
                  <a:gd name="T6" fmla="*/ 39 w 42"/>
                  <a:gd name="T7" fmla="*/ 40 h 58"/>
                  <a:gd name="T8" fmla="*/ 24 w 42"/>
                  <a:gd name="T9" fmla="*/ 9 h 58"/>
                  <a:gd name="T10" fmla="*/ 9 w 42"/>
                  <a:gd name="T11" fmla="*/ 2 h 58"/>
                  <a:gd name="T12" fmla="*/ 2 w 42"/>
                  <a:gd name="T13" fmla="*/ 18 h 58"/>
                  <a:gd name="T14" fmla="*/ 18 w 42"/>
                  <a:gd name="T15" fmla="*/ 51 h 58"/>
                  <a:gd name="T16" fmla="*/ 28 w 42"/>
                  <a:gd name="T17"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8">
                    <a:moveTo>
                      <a:pt x="28" y="57"/>
                    </a:moveTo>
                    <a:lnTo>
                      <a:pt x="28" y="57"/>
                    </a:lnTo>
                    <a:cubicBezTo>
                      <a:pt x="29" y="57"/>
                      <a:pt x="31" y="57"/>
                      <a:pt x="34" y="56"/>
                    </a:cubicBezTo>
                    <a:cubicBezTo>
                      <a:pt x="39" y="53"/>
                      <a:pt x="41" y="46"/>
                      <a:pt x="39" y="40"/>
                    </a:cubicBezTo>
                    <a:cubicBezTo>
                      <a:pt x="33" y="30"/>
                      <a:pt x="28" y="20"/>
                      <a:pt x="24" y="9"/>
                    </a:cubicBezTo>
                    <a:cubicBezTo>
                      <a:pt x="22" y="3"/>
                      <a:pt x="15" y="0"/>
                      <a:pt x="9" y="2"/>
                    </a:cubicBezTo>
                    <a:cubicBezTo>
                      <a:pt x="2" y="5"/>
                      <a:pt x="0" y="11"/>
                      <a:pt x="2" y="18"/>
                    </a:cubicBezTo>
                    <a:cubicBezTo>
                      <a:pt x="6" y="29"/>
                      <a:pt x="12" y="40"/>
                      <a:pt x="18" y="51"/>
                    </a:cubicBezTo>
                    <a:cubicBezTo>
                      <a:pt x="20" y="55"/>
                      <a:pt x="24" y="57"/>
                      <a:pt x="28" y="5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65" name="Freeform 137"/>
              <p:cNvSpPr>
                <a:spLocks noChangeArrowheads="1"/>
              </p:cNvSpPr>
              <p:nvPr/>
            </p:nvSpPr>
            <p:spPr bwMode="auto">
              <a:xfrm>
                <a:off x="8358949" y="7631936"/>
                <a:ext cx="22227" cy="22227"/>
              </a:xfrm>
              <a:custGeom>
                <a:avLst/>
                <a:gdLst>
                  <a:gd name="T0" fmla="*/ 22 w 51"/>
                  <a:gd name="T1" fmla="*/ 47 h 52"/>
                  <a:gd name="T2" fmla="*/ 22 w 51"/>
                  <a:gd name="T3" fmla="*/ 47 h 52"/>
                  <a:gd name="T4" fmla="*/ 45 w 51"/>
                  <a:gd name="T5" fmla="*/ 21 h 52"/>
                  <a:gd name="T6" fmla="*/ 45 w 51"/>
                  <a:gd name="T7" fmla="*/ 4 h 52"/>
                  <a:gd name="T8" fmla="*/ 28 w 51"/>
                  <a:gd name="T9" fmla="*/ 4 h 52"/>
                  <a:gd name="T10" fmla="*/ 4 w 51"/>
                  <a:gd name="T11" fmla="*/ 32 h 52"/>
                  <a:gd name="T12" fmla="*/ 6 w 51"/>
                  <a:gd name="T13" fmla="*/ 49 h 52"/>
                  <a:gd name="T14" fmla="*/ 14 w 51"/>
                  <a:gd name="T15" fmla="*/ 51 h 52"/>
                  <a:gd name="T16" fmla="*/ 22 w 5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2">
                    <a:moveTo>
                      <a:pt x="22" y="47"/>
                    </a:moveTo>
                    <a:lnTo>
                      <a:pt x="22" y="47"/>
                    </a:lnTo>
                    <a:cubicBezTo>
                      <a:pt x="29" y="37"/>
                      <a:pt x="37" y="29"/>
                      <a:pt x="45" y="21"/>
                    </a:cubicBezTo>
                    <a:cubicBezTo>
                      <a:pt x="50" y="17"/>
                      <a:pt x="49" y="9"/>
                      <a:pt x="45" y="4"/>
                    </a:cubicBezTo>
                    <a:cubicBezTo>
                      <a:pt x="41" y="0"/>
                      <a:pt x="33" y="0"/>
                      <a:pt x="28" y="4"/>
                    </a:cubicBezTo>
                    <a:cubicBezTo>
                      <a:pt x="20" y="13"/>
                      <a:pt x="12" y="23"/>
                      <a:pt x="4" y="32"/>
                    </a:cubicBezTo>
                    <a:cubicBezTo>
                      <a:pt x="0" y="37"/>
                      <a:pt x="1" y="45"/>
                      <a:pt x="6" y="49"/>
                    </a:cubicBezTo>
                    <a:cubicBezTo>
                      <a:pt x="8" y="50"/>
                      <a:pt x="11" y="51"/>
                      <a:pt x="14" y="51"/>
                    </a:cubicBezTo>
                    <a:cubicBezTo>
                      <a:pt x="17" y="51"/>
                      <a:pt x="20" y="50"/>
                      <a:pt x="22" y="4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66" name="Freeform 138"/>
              <p:cNvSpPr>
                <a:spLocks noChangeArrowheads="1"/>
              </p:cNvSpPr>
              <p:nvPr/>
            </p:nvSpPr>
            <p:spPr bwMode="auto">
              <a:xfrm>
                <a:off x="8473789" y="7591186"/>
                <a:ext cx="38898" cy="14818"/>
              </a:xfrm>
              <a:custGeom>
                <a:avLst/>
                <a:gdLst>
                  <a:gd name="T0" fmla="*/ 11 w 94"/>
                  <a:gd name="T1" fmla="*/ 23 h 34"/>
                  <a:gd name="T2" fmla="*/ 11 w 94"/>
                  <a:gd name="T3" fmla="*/ 23 h 34"/>
                  <a:gd name="T4" fmla="*/ 30 w 94"/>
                  <a:gd name="T5" fmla="*/ 24 h 34"/>
                  <a:gd name="T6" fmla="*/ 77 w 94"/>
                  <a:gd name="T7" fmla="*/ 32 h 34"/>
                  <a:gd name="T8" fmla="*/ 79 w 94"/>
                  <a:gd name="T9" fmla="*/ 33 h 34"/>
                  <a:gd name="T10" fmla="*/ 91 w 94"/>
                  <a:gd name="T11" fmla="*/ 24 h 34"/>
                  <a:gd name="T12" fmla="*/ 82 w 94"/>
                  <a:gd name="T13" fmla="*/ 9 h 34"/>
                  <a:gd name="T14" fmla="*/ 32 w 94"/>
                  <a:gd name="T15" fmla="*/ 1 h 34"/>
                  <a:gd name="T16" fmla="*/ 12 w 94"/>
                  <a:gd name="T17" fmla="*/ 0 h 34"/>
                  <a:gd name="T18" fmla="*/ 0 w 94"/>
                  <a:gd name="T19" fmla="*/ 11 h 34"/>
                  <a:gd name="T20" fmla="*/ 11 w 94"/>
                  <a:gd name="T2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34">
                    <a:moveTo>
                      <a:pt x="11" y="23"/>
                    </a:moveTo>
                    <a:lnTo>
                      <a:pt x="11" y="23"/>
                    </a:lnTo>
                    <a:cubicBezTo>
                      <a:pt x="18" y="23"/>
                      <a:pt x="24" y="24"/>
                      <a:pt x="30" y="24"/>
                    </a:cubicBezTo>
                    <a:cubicBezTo>
                      <a:pt x="46" y="26"/>
                      <a:pt x="61" y="29"/>
                      <a:pt x="77" y="32"/>
                    </a:cubicBezTo>
                    <a:cubicBezTo>
                      <a:pt x="78" y="32"/>
                      <a:pt x="78" y="33"/>
                      <a:pt x="79" y="33"/>
                    </a:cubicBezTo>
                    <a:cubicBezTo>
                      <a:pt x="84" y="33"/>
                      <a:pt x="89" y="29"/>
                      <a:pt x="91" y="24"/>
                    </a:cubicBezTo>
                    <a:cubicBezTo>
                      <a:pt x="93" y="18"/>
                      <a:pt x="88" y="12"/>
                      <a:pt x="82" y="9"/>
                    </a:cubicBezTo>
                    <a:cubicBezTo>
                      <a:pt x="67" y="5"/>
                      <a:pt x="49" y="3"/>
                      <a:pt x="32" y="1"/>
                    </a:cubicBezTo>
                    <a:cubicBezTo>
                      <a:pt x="26" y="0"/>
                      <a:pt x="19" y="0"/>
                      <a:pt x="12" y="0"/>
                    </a:cubicBezTo>
                    <a:cubicBezTo>
                      <a:pt x="6" y="0"/>
                      <a:pt x="0" y="4"/>
                      <a:pt x="0" y="11"/>
                    </a:cubicBezTo>
                    <a:cubicBezTo>
                      <a:pt x="0" y="18"/>
                      <a:pt x="4" y="23"/>
                      <a:pt x="11"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67" name="Freeform 139"/>
              <p:cNvSpPr>
                <a:spLocks noChangeArrowheads="1"/>
              </p:cNvSpPr>
              <p:nvPr/>
            </p:nvSpPr>
            <p:spPr bwMode="auto">
              <a:xfrm>
                <a:off x="8540471" y="7613413"/>
                <a:ext cx="33341" cy="27785"/>
              </a:xfrm>
              <a:custGeom>
                <a:avLst/>
                <a:gdLst>
                  <a:gd name="T0" fmla="*/ 60 w 81"/>
                  <a:gd name="T1" fmla="*/ 64 h 68"/>
                  <a:gd name="T2" fmla="*/ 60 w 81"/>
                  <a:gd name="T3" fmla="*/ 64 h 68"/>
                  <a:gd name="T4" fmla="*/ 68 w 81"/>
                  <a:gd name="T5" fmla="*/ 67 h 68"/>
                  <a:gd name="T6" fmla="*/ 76 w 81"/>
                  <a:gd name="T7" fmla="*/ 64 h 68"/>
                  <a:gd name="T8" fmla="*/ 76 w 81"/>
                  <a:gd name="T9" fmla="*/ 47 h 68"/>
                  <a:gd name="T10" fmla="*/ 20 w 81"/>
                  <a:gd name="T11" fmla="*/ 3 h 68"/>
                  <a:gd name="T12" fmla="*/ 4 w 81"/>
                  <a:gd name="T13" fmla="*/ 6 h 68"/>
                  <a:gd name="T14" fmla="*/ 8 w 81"/>
                  <a:gd name="T15" fmla="*/ 23 h 68"/>
                  <a:gd name="T16" fmla="*/ 60 w 81"/>
                  <a:gd name="T17"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68">
                    <a:moveTo>
                      <a:pt x="60" y="64"/>
                    </a:moveTo>
                    <a:lnTo>
                      <a:pt x="60" y="64"/>
                    </a:lnTo>
                    <a:cubicBezTo>
                      <a:pt x="62" y="66"/>
                      <a:pt x="65" y="67"/>
                      <a:pt x="68" y="67"/>
                    </a:cubicBezTo>
                    <a:cubicBezTo>
                      <a:pt x="71" y="67"/>
                      <a:pt x="74" y="66"/>
                      <a:pt x="76" y="64"/>
                    </a:cubicBezTo>
                    <a:cubicBezTo>
                      <a:pt x="80" y="59"/>
                      <a:pt x="80" y="51"/>
                      <a:pt x="76" y="47"/>
                    </a:cubicBezTo>
                    <a:cubicBezTo>
                      <a:pt x="59" y="30"/>
                      <a:pt x="40" y="16"/>
                      <a:pt x="20" y="3"/>
                    </a:cubicBezTo>
                    <a:cubicBezTo>
                      <a:pt x="15" y="0"/>
                      <a:pt x="8" y="1"/>
                      <a:pt x="4" y="6"/>
                    </a:cubicBezTo>
                    <a:cubicBezTo>
                      <a:pt x="0" y="13"/>
                      <a:pt x="2" y="19"/>
                      <a:pt x="8" y="23"/>
                    </a:cubicBezTo>
                    <a:cubicBezTo>
                      <a:pt x="26" y="34"/>
                      <a:pt x="44" y="48"/>
                      <a:pt x="60"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68" name="Freeform 140"/>
              <p:cNvSpPr>
                <a:spLocks noChangeArrowheads="1"/>
              </p:cNvSpPr>
              <p:nvPr/>
            </p:nvSpPr>
            <p:spPr bwMode="auto">
              <a:xfrm>
                <a:off x="8403403" y="7596744"/>
                <a:ext cx="38898" cy="20374"/>
              </a:xfrm>
              <a:custGeom>
                <a:avLst/>
                <a:gdLst>
                  <a:gd name="T0" fmla="*/ 19 w 91"/>
                  <a:gd name="T1" fmla="*/ 47 h 50"/>
                  <a:gd name="T2" fmla="*/ 19 w 91"/>
                  <a:gd name="T3" fmla="*/ 47 h 50"/>
                  <a:gd name="T4" fmla="*/ 80 w 91"/>
                  <a:gd name="T5" fmla="*/ 23 h 50"/>
                  <a:gd name="T6" fmla="*/ 89 w 91"/>
                  <a:gd name="T7" fmla="*/ 9 h 50"/>
                  <a:gd name="T8" fmla="*/ 74 w 91"/>
                  <a:gd name="T9" fmla="*/ 1 h 50"/>
                  <a:gd name="T10" fmla="*/ 8 w 91"/>
                  <a:gd name="T11" fmla="*/ 27 h 50"/>
                  <a:gd name="T12" fmla="*/ 3 w 91"/>
                  <a:gd name="T13" fmla="*/ 43 h 50"/>
                  <a:gd name="T14" fmla="*/ 14 w 91"/>
                  <a:gd name="T15" fmla="*/ 49 h 50"/>
                  <a:gd name="T16" fmla="*/ 19 w 91"/>
                  <a:gd name="T1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50">
                    <a:moveTo>
                      <a:pt x="19" y="47"/>
                    </a:moveTo>
                    <a:lnTo>
                      <a:pt x="19" y="47"/>
                    </a:lnTo>
                    <a:cubicBezTo>
                      <a:pt x="39" y="37"/>
                      <a:pt x="60" y="30"/>
                      <a:pt x="80" y="23"/>
                    </a:cubicBezTo>
                    <a:cubicBezTo>
                      <a:pt x="87" y="21"/>
                      <a:pt x="90" y="15"/>
                      <a:pt x="89" y="9"/>
                    </a:cubicBezTo>
                    <a:cubicBezTo>
                      <a:pt x="87" y="3"/>
                      <a:pt x="80" y="0"/>
                      <a:pt x="74" y="1"/>
                    </a:cubicBezTo>
                    <a:cubicBezTo>
                      <a:pt x="51" y="7"/>
                      <a:pt x="29" y="16"/>
                      <a:pt x="8" y="27"/>
                    </a:cubicBezTo>
                    <a:cubicBezTo>
                      <a:pt x="2" y="30"/>
                      <a:pt x="0" y="37"/>
                      <a:pt x="3" y="43"/>
                    </a:cubicBezTo>
                    <a:cubicBezTo>
                      <a:pt x="6" y="46"/>
                      <a:pt x="10" y="49"/>
                      <a:pt x="14" y="49"/>
                    </a:cubicBezTo>
                    <a:cubicBezTo>
                      <a:pt x="15" y="49"/>
                      <a:pt x="17" y="48"/>
                      <a:pt x="19" y="4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69" name="Freeform 141"/>
              <p:cNvSpPr>
                <a:spLocks noChangeArrowheads="1"/>
              </p:cNvSpPr>
              <p:nvPr/>
            </p:nvSpPr>
            <p:spPr bwMode="auto">
              <a:xfrm>
                <a:off x="8590482" y="7665277"/>
                <a:ext cx="16670" cy="24080"/>
              </a:xfrm>
              <a:custGeom>
                <a:avLst/>
                <a:gdLst>
                  <a:gd name="T0" fmla="*/ 17 w 41"/>
                  <a:gd name="T1" fmla="*/ 50 h 58"/>
                  <a:gd name="T2" fmla="*/ 17 w 41"/>
                  <a:gd name="T3" fmla="*/ 50 h 58"/>
                  <a:gd name="T4" fmla="*/ 28 w 41"/>
                  <a:gd name="T5" fmla="*/ 57 h 58"/>
                  <a:gd name="T6" fmla="*/ 32 w 41"/>
                  <a:gd name="T7" fmla="*/ 56 h 58"/>
                  <a:gd name="T8" fmla="*/ 38 w 41"/>
                  <a:gd name="T9" fmla="*/ 41 h 58"/>
                  <a:gd name="T10" fmla="*/ 23 w 41"/>
                  <a:gd name="T11" fmla="*/ 7 h 58"/>
                  <a:gd name="T12" fmla="*/ 7 w 41"/>
                  <a:gd name="T13" fmla="*/ 3 h 58"/>
                  <a:gd name="T14" fmla="*/ 2 w 41"/>
                  <a:gd name="T15" fmla="*/ 19 h 58"/>
                  <a:gd name="T16" fmla="*/ 17 w 41"/>
                  <a:gd name="T17"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8">
                    <a:moveTo>
                      <a:pt x="17" y="50"/>
                    </a:moveTo>
                    <a:lnTo>
                      <a:pt x="17" y="50"/>
                    </a:lnTo>
                    <a:cubicBezTo>
                      <a:pt x="19" y="54"/>
                      <a:pt x="23" y="57"/>
                      <a:pt x="28" y="57"/>
                    </a:cubicBezTo>
                    <a:cubicBezTo>
                      <a:pt x="29" y="57"/>
                      <a:pt x="30" y="57"/>
                      <a:pt x="32" y="56"/>
                    </a:cubicBezTo>
                    <a:cubicBezTo>
                      <a:pt x="38" y="54"/>
                      <a:pt x="40" y="47"/>
                      <a:pt x="38" y="41"/>
                    </a:cubicBezTo>
                    <a:cubicBezTo>
                      <a:pt x="34" y="29"/>
                      <a:pt x="29" y="19"/>
                      <a:pt x="23" y="7"/>
                    </a:cubicBezTo>
                    <a:cubicBezTo>
                      <a:pt x="20" y="2"/>
                      <a:pt x="13" y="0"/>
                      <a:pt x="7" y="3"/>
                    </a:cubicBezTo>
                    <a:cubicBezTo>
                      <a:pt x="2" y="6"/>
                      <a:pt x="0" y="12"/>
                      <a:pt x="2" y="19"/>
                    </a:cubicBezTo>
                    <a:cubicBezTo>
                      <a:pt x="8" y="29"/>
                      <a:pt x="12" y="38"/>
                      <a:pt x="17" y="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70" name="Freeform 142"/>
              <p:cNvSpPr>
                <a:spLocks noChangeArrowheads="1"/>
              </p:cNvSpPr>
              <p:nvPr/>
            </p:nvSpPr>
            <p:spPr bwMode="auto">
              <a:xfrm>
                <a:off x="8310790" y="7709731"/>
                <a:ext cx="50012" cy="51863"/>
              </a:xfrm>
              <a:custGeom>
                <a:avLst/>
                <a:gdLst>
                  <a:gd name="T0" fmla="*/ 120 w 121"/>
                  <a:gd name="T1" fmla="*/ 61 h 123"/>
                  <a:gd name="T2" fmla="*/ 120 w 121"/>
                  <a:gd name="T3" fmla="*/ 61 h 123"/>
                  <a:gd name="T4" fmla="*/ 60 w 121"/>
                  <a:gd name="T5" fmla="*/ 0 h 123"/>
                  <a:gd name="T6" fmla="*/ 0 w 121"/>
                  <a:gd name="T7" fmla="*/ 61 h 123"/>
                  <a:gd name="T8" fmla="*/ 60 w 121"/>
                  <a:gd name="T9" fmla="*/ 122 h 123"/>
                  <a:gd name="T10" fmla="*/ 120 w 121"/>
                  <a:gd name="T11" fmla="*/ 61 h 123"/>
                </a:gdLst>
                <a:ahLst/>
                <a:cxnLst>
                  <a:cxn ang="0">
                    <a:pos x="T0" y="T1"/>
                  </a:cxn>
                  <a:cxn ang="0">
                    <a:pos x="T2" y="T3"/>
                  </a:cxn>
                  <a:cxn ang="0">
                    <a:pos x="T4" y="T5"/>
                  </a:cxn>
                  <a:cxn ang="0">
                    <a:pos x="T6" y="T7"/>
                  </a:cxn>
                  <a:cxn ang="0">
                    <a:pos x="T8" y="T9"/>
                  </a:cxn>
                  <a:cxn ang="0">
                    <a:pos x="T10" y="T11"/>
                  </a:cxn>
                </a:cxnLst>
                <a:rect l="0" t="0" r="r" b="b"/>
                <a:pathLst>
                  <a:path w="121" h="123">
                    <a:moveTo>
                      <a:pt x="120" y="61"/>
                    </a:moveTo>
                    <a:lnTo>
                      <a:pt x="120" y="61"/>
                    </a:lnTo>
                    <a:cubicBezTo>
                      <a:pt x="120" y="27"/>
                      <a:pt x="93" y="0"/>
                      <a:pt x="60" y="0"/>
                    </a:cubicBezTo>
                    <a:cubicBezTo>
                      <a:pt x="27" y="0"/>
                      <a:pt x="0" y="27"/>
                      <a:pt x="0" y="61"/>
                    </a:cubicBezTo>
                    <a:cubicBezTo>
                      <a:pt x="0" y="94"/>
                      <a:pt x="27" y="122"/>
                      <a:pt x="60" y="122"/>
                    </a:cubicBezTo>
                    <a:cubicBezTo>
                      <a:pt x="93" y="122"/>
                      <a:pt x="120" y="94"/>
                      <a:pt x="120" y="6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71" name="Freeform 143"/>
              <p:cNvSpPr>
                <a:spLocks noChangeArrowheads="1"/>
              </p:cNvSpPr>
              <p:nvPr/>
            </p:nvSpPr>
            <p:spPr bwMode="auto">
              <a:xfrm>
                <a:off x="8579369" y="7709731"/>
                <a:ext cx="51863" cy="51863"/>
              </a:xfrm>
              <a:custGeom>
                <a:avLst/>
                <a:gdLst>
                  <a:gd name="T0" fmla="*/ 61 w 123"/>
                  <a:gd name="T1" fmla="*/ 0 h 123"/>
                  <a:gd name="T2" fmla="*/ 61 w 123"/>
                  <a:gd name="T3" fmla="*/ 0 h 123"/>
                  <a:gd name="T4" fmla="*/ 0 w 123"/>
                  <a:gd name="T5" fmla="*/ 61 h 123"/>
                  <a:gd name="T6" fmla="*/ 61 w 123"/>
                  <a:gd name="T7" fmla="*/ 122 h 123"/>
                  <a:gd name="T8" fmla="*/ 122 w 123"/>
                  <a:gd name="T9" fmla="*/ 61 h 123"/>
                  <a:gd name="T10" fmla="*/ 61 w 123"/>
                  <a:gd name="T11" fmla="*/ 0 h 123"/>
                </a:gdLst>
                <a:ahLst/>
                <a:cxnLst>
                  <a:cxn ang="0">
                    <a:pos x="T0" y="T1"/>
                  </a:cxn>
                  <a:cxn ang="0">
                    <a:pos x="T2" y="T3"/>
                  </a:cxn>
                  <a:cxn ang="0">
                    <a:pos x="T4" y="T5"/>
                  </a:cxn>
                  <a:cxn ang="0">
                    <a:pos x="T6" y="T7"/>
                  </a:cxn>
                  <a:cxn ang="0">
                    <a:pos x="T8" y="T9"/>
                  </a:cxn>
                  <a:cxn ang="0">
                    <a:pos x="T10" y="T11"/>
                  </a:cxn>
                </a:cxnLst>
                <a:rect l="0" t="0" r="r" b="b"/>
                <a:pathLst>
                  <a:path w="123" h="123">
                    <a:moveTo>
                      <a:pt x="61" y="0"/>
                    </a:moveTo>
                    <a:lnTo>
                      <a:pt x="61" y="0"/>
                    </a:lnTo>
                    <a:cubicBezTo>
                      <a:pt x="28" y="0"/>
                      <a:pt x="0" y="27"/>
                      <a:pt x="0" y="61"/>
                    </a:cubicBezTo>
                    <a:cubicBezTo>
                      <a:pt x="0" y="94"/>
                      <a:pt x="28" y="122"/>
                      <a:pt x="61" y="122"/>
                    </a:cubicBezTo>
                    <a:cubicBezTo>
                      <a:pt x="95" y="122"/>
                      <a:pt x="122" y="94"/>
                      <a:pt x="122" y="61"/>
                    </a:cubicBezTo>
                    <a:cubicBezTo>
                      <a:pt x="122" y="27"/>
                      <a:pt x="95" y="0"/>
                      <a:pt x="6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72" name="Freeform 144"/>
              <p:cNvSpPr>
                <a:spLocks noChangeArrowheads="1"/>
              </p:cNvSpPr>
              <p:nvPr/>
            </p:nvSpPr>
            <p:spPr bwMode="auto">
              <a:xfrm>
                <a:off x="8325608" y="7631936"/>
                <a:ext cx="72239" cy="57421"/>
              </a:xfrm>
              <a:custGeom>
                <a:avLst/>
                <a:gdLst>
                  <a:gd name="T0" fmla="*/ 24 w 174"/>
                  <a:gd name="T1" fmla="*/ 9 h 137"/>
                  <a:gd name="T2" fmla="*/ 24 w 174"/>
                  <a:gd name="T3" fmla="*/ 9 h 137"/>
                  <a:gd name="T4" fmla="*/ 9 w 174"/>
                  <a:gd name="T5" fmla="*/ 2 h 137"/>
                  <a:gd name="T6" fmla="*/ 2 w 174"/>
                  <a:gd name="T7" fmla="*/ 16 h 137"/>
                  <a:gd name="T8" fmla="*/ 37 w 174"/>
                  <a:gd name="T9" fmla="*/ 128 h 137"/>
                  <a:gd name="T10" fmla="*/ 48 w 174"/>
                  <a:gd name="T11" fmla="*/ 136 h 137"/>
                  <a:gd name="T12" fmla="*/ 51 w 174"/>
                  <a:gd name="T13" fmla="*/ 136 h 137"/>
                  <a:gd name="T14" fmla="*/ 162 w 174"/>
                  <a:gd name="T15" fmla="*/ 101 h 137"/>
                  <a:gd name="T16" fmla="*/ 171 w 174"/>
                  <a:gd name="T17" fmla="*/ 86 h 137"/>
                  <a:gd name="T18" fmla="*/ 156 w 174"/>
                  <a:gd name="T19" fmla="*/ 79 h 137"/>
                  <a:gd name="T20" fmla="*/ 55 w 174"/>
                  <a:gd name="T21" fmla="*/ 110 h 137"/>
                  <a:gd name="T22" fmla="*/ 24 w 174"/>
                  <a:gd name="T2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4" h="137">
                    <a:moveTo>
                      <a:pt x="24" y="9"/>
                    </a:moveTo>
                    <a:lnTo>
                      <a:pt x="24" y="9"/>
                    </a:lnTo>
                    <a:cubicBezTo>
                      <a:pt x="22" y="3"/>
                      <a:pt x="16" y="0"/>
                      <a:pt x="9" y="2"/>
                    </a:cubicBezTo>
                    <a:cubicBezTo>
                      <a:pt x="3" y="4"/>
                      <a:pt x="0" y="10"/>
                      <a:pt x="2" y="16"/>
                    </a:cubicBezTo>
                    <a:cubicBezTo>
                      <a:pt x="37" y="128"/>
                      <a:pt x="37" y="128"/>
                      <a:pt x="37" y="128"/>
                    </a:cubicBezTo>
                    <a:cubicBezTo>
                      <a:pt x="38" y="133"/>
                      <a:pt x="43" y="136"/>
                      <a:pt x="48" y="136"/>
                    </a:cubicBezTo>
                    <a:cubicBezTo>
                      <a:pt x="49" y="136"/>
                      <a:pt x="50" y="136"/>
                      <a:pt x="51" y="136"/>
                    </a:cubicBezTo>
                    <a:cubicBezTo>
                      <a:pt x="162" y="101"/>
                      <a:pt x="162" y="101"/>
                      <a:pt x="162" y="101"/>
                    </a:cubicBezTo>
                    <a:cubicBezTo>
                      <a:pt x="169" y="100"/>
                      <a:pt x="173" y="92"/>
                      <a:pt x="171" y="86"/>
                    </a:cubicBezTo>
                    <a:cubicBezTo>
                      <a:pt x="169" y="81"/>
                      <a:pt x="162" y="77"/>
                      <a:pt x="156" y="79"/>
                    </a:cubicBezTo>
                    <a:cubicBezTo>
                      <a:pt x="55" y="110"/>
                      <a:pt x="55" y="110"/>
                      <a:pt x="55" y="110"/>
                    </a:cubicBezTo>
                    <a:lnTo>
                      <a:pt x="24"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73" name="Freeform 145"/>
              <p:cNvSpPr>
                <a:spLocks noChangeArrowheads="1"/>
              </p:cNvSpPr>
              <p:nvPr/>
            </p:nvSpPr>
            <p:spPr bwMode="auto">
              <a:xfrm>
                <a:off x="8547880" y="7778265"/>
                <a:ext cx="75943" cy="55568"/>
              </a:xfrm>
              <a:custGeom>
                <a:avLst/>
                <a:gdLst>
                  <a:gd name="T0" fmla="*/ 131 w 181"/>
                  <a:gd name="T1" fmla="*/ 8 h 133"/>
                  <a:gd name="T2" fmla="*/ 131 w 181"/>
                  <a:gd name="T3" fmla="*/ 8 h 133"/>
                  <a:gd name="T4" fmla="*/ 115 w 181"/>
                  <a:gd name="T5" fmla="*/ 2 h 133"/>
                  <a:gd name="T6" fmla="*/ 8 w 181"/>
                  <a:gd name="T7" fmla="*/ 49 h 133"/>
                  <a:gd name="T8" fmla="*/ 2 w 181"/>
                  <a:gd name="T9" fmla="*/ 64 h 133"/>
                  <a:gd name="T10" fmla="*/ 18 w 181"/>
                  <a:gd name="T11" fmla="*/ 70 h 133"/>
                  <a:gd name="T12" fmla="*/ 114 w 181"/>
                  <a:gd name="T13" fmla="*/ 29 h 133"/>
                  <a:gd name="T14" fmla="*/ 156 w 181"/>
                  <a:gd name="T15" fmla="*/ 125 h 133"/>
                  <a:gd name="T16" fmla="*/ 168 w 181"/>
                  <a:gd name="T17" fmla="*/ 132 h 133"/>
                  <a:gd name="T18" fmla="*/ 172 w 181"/>
                  <a:gd name="T19" fmla="*/ 131 h 133"/>
                  <a:gd name="T20" fmla="*/ 178 w 181"/>
                  <a:gd name="T21" fmla="*/ 115 h 133"/>
                  <a:gd name="T22" fmla="*/ 131 w 181"/>
                  <a:gd name="T23" fmla="*/ 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 h="133">
                    <a:moveTo>
                      <a:pt x="131" y="8"/>
                    </a:moveTo>
                    <a:lnTo>
                      <a:pt x="131" y="8"/>
                    </a:lnTo>
                    <a:cubicBezTo>
                      <a:pt x="129" y="3"/>
                      <a:pt x="122" y="0"/>
                      <a:pt x="115" y="2"/>
                    </a:cubicBezTo>
                    <a:cubicBezTo>
                      <a:pt x="8" y="49"/>
                      <a:pt x="8" y="49"/>
                      <a:pt x="8" y="49"/>
                    </a:cubicBezTo>
                    <a:cubicBezTo>
                      <a:pt x="3" y="52"/>
                      <a:pt x="0" y="58"/>
                      <a:pt x="2" y="64"/>
                    </a:cubicBezTo>
                    <a:cubicBezTo>
                      <a:pt x="5" y="70"/>
                      <a:pt x="11" y="72"/>
                      <a:pt x="18" y="70"/>
                    </a:cubicBezTo>
                    <a:cubicBezTo>
                      <a:pt x="114" y="29"/>
                      <a:pt x="114" y="29"/>
                      <a:pt x="114" y="29"/>
                    </a:cubicBezTo>
                    <a:cubicBezTo>
                      <a:pt x="156" y="125"/>
                      <a:pt x="156" y="125"/>
                      <a:pt x="156" y="125"/>
                    </a:cubicBezTo>
                    <a:cubicBezTo>
                      <a:pt x="158" y="130"/>
                      <a:pt x="162" y="132"/>
                      <a:pt x="168" y="132"/>
                    </a:cubicBezTo>
                    <a:cubicBezTo>
                      <a:pt x="169" y="132"/>
                      <a:pt x="171" y="132"/>
                      <a:pt x="172" y="131"/>
                    </a:cubicBezTo>
                    <a:cubicBezTo>
                      <a:pt x="178" y="129"/>
                      <a:pt x="180" y="121"/>
                      <a:pt x="178" y="115"/>
                    </a:cubicBezTo>
                    <a:lnTo>
                      <a:pt x="131"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grpSp>
        <p:grpSp>
          <p:nvGrpSpPr>
            <p:cNvPr id="154" name="Group 153"/>
            <p:cNvGrpSpPr/>
            <p:nvPr/>
          </p:nvGrpSpPr>
          <p:grpSpPr>
            <a:xfrm rot="18980166">
              <a:off x="8260202" y="4127259"/>
              <a:ext cx="613155" cy="249687"/>
              <a:chOff x="4608017" y="2912373"/>
              <a:chExt cx="390486" cy="162150"/>
            </a:xfrm>
            <a:solidFill>
              <a:srgbClr val="0078EF"/>
            </a:solidFill>
          </p:grpSpPr>
          <p:sp>
            <p:nvSpPr>
              <p:cNvPr id="158" name="Freeform 234"/>
              <p:cNvSpPr>
                <a:spLocks noChangeArrowheads="1"/>
              </p:cNvSpPr>
              <p:nvPr/>
            </p:nvSpPr>
            <p:spPr bwMode="auto">
              <a:xfrm>
                <a:off x="4826242" y="2917080"/>
                <a:ext cx="172261" cy="157443"/>
              </a:xfrm>
              <a:custGeom>
                <a:avLst/>
                <a:gdLst>
                  <a:gd name="T0" fmla="*/ 268 w 411"/>
                  <a:gd name="T1" fmla="*/ 231 h 377"/>
                  <a:gd name="T2" fmla="*/ 268 w 411"/>
                  <a:gd name="T3" fmla="*/ 231 h 377"/>
                  <a:gd name="T4" fmla="*/ 194 w 411"/>
                  <a:gd name="T5" fmla="*/ 305 h 377"/>
                  <a:gd name="T6" fmla="*/ 182 w 411"/>
                  <a:gd name="T7" fmla="*/ 334 h 377"/>
                  <a:gd name="T8" fmla="*/ 194 w 411"/>
                  <a:gd name="T9" fmla="*/ 363 h 377"/>
                  <a:gd name="T10" fmla="*/ 223 w 411"/>
                  <a:gd name="T11" fmla="*/ 376 h 377"/>
                  <a:gd name="T12" fmla="*/ 253 w 411"/>
                  <a:gd name="T13" fmla="*/ 363 h 377"/>
                  <a:gd name="T14" fmla="*/ 397 w 411"/>
                  <a:gd name="T15" fmla="*/ 219 h 377"/>
                  <a:gd name="T16" fmla="*/ 406 w 411"/>
                  <a:gd name="T17" fmla="*/ 205 h 377"/>
                  <a:gd name="T18" fmla="*/ 406 w 411"/>
                  <a:gd name="T19" fmla="*/ 174 h 377"/>
                  <a:gd name="T20" fmla="*/ 397 w 411"/>
                  <a:gd name="T21" fmla="*/ 160 h 377"/>
                  <a:gd name="T22" fmla="*/ 253 w 411"/>
                  <a:gd name="T23" fmla="*/ 16 h 377"/>
                  <a:gd name="T24" fmla="*/ 194 w 411"/>
                  <a:gd name="T25" fmla="*/ 16 h 377"/>
                  <a:gd name="T26" fmla="*/ 182 w 411"/>
                  <a:gd name="T27" fmla="*/ 45 h 377"/>
                  <a:gd name="T28" fmla="*/ 194 w 411"/>
                  <a:gd name="T29" fmla="*/ 74 h 377"/>
                  <a:gd name="T30" fmla="*/ 268 w 411"/>
                  <a:gd name="T31" fmla="*/ 149 h 377"/>
                  <a:gd name="T32" fmla="*/ 40 w 411"/>
                  <a:gd name="T33" fmla="*/ 149 h 377"/>
                  <a:gd name="T34" fmla="*/ 0 w 411"/>
                  <a:gd name="T35" fmla="*/ 189 h 377"/>
                  <a:gd name="T36" fmla="*/ 40 w 411"/>
                  <a:gd name="T37" fmla="*/ 231 h 377"/>
                  <a:gd name="T38" fmla="*/ 268 w 411"/>
                  <a:gd name="T39" fmla="*/ 231 h 377"/>
                  <a:gd name="T40" fmla="*/ 22 w 411"/>
                  <a:gd name="T41" fmla="*/ 189 h 377"/>
                  <a:gd name="T42" fmla="*/ 22 w 411"/>
                  <a:gd name="T43" fmla="*/ 189 h 377"/>
                  <a:gd name="T44" fmla="*/ 40 w 411"/>
                  <a:gd name="T45" fmla="*/ 172 h 377"/>
                  <a:gd name="T46" fmla="*/ 296 w 411"/>
                  <a:gd name="T47" fmla="*/ 172 h 377"/>
                  <a:gd name="T48" fmla="*/ 307 w 411"/>
                  <a:gd name="T49" fmla="*/ 164 h 377"/>
                  <a:gd name="T50" fmla="*/ 305 w 411"/>
                  <a:gd name="T51" fmla="*/ 152 h 377"/>
                  <a:gd name="T52" fmla="*/ 211 w 411"/>
                  <a:gd name="T53" fmla="*/ 57 h 377"/>
                  <a:gd name="T54" fmla="*/ 205 w 411"/>
                  <a:gd name="T55" fmla="*/ 45 h 377"/>
                  <a:gd name="T56" fmla="*/ 211 w 411"/>
                  <a:gd name="T57" fmla="*/ 32 h 377"/>
                  <a:gd name="T58" fmla="*/ 236 w 411"/>
                  <a:gd name="T59" fmla="*/ 32 h 377"/>
                  <a:gd name="T60" fmla="*/ 381 w 411"/>
                  <a:gd name="T61" fmla="*/ 177 h 377"/>
                  <a:gd name="T62" fmla="*/ 385 w 411"/>
                  <a:gd name="T63" fmla="*/ 183 h 377"/>
                  <a:gd name="T64" fmla="*/ 385 w 411"/>
                  <a:gd name="T65" fmla="*/ 197 h 377"/>
                  <a:gd name="T66" fmla="*/ 381 w 411"/>
                  <a:gd name="T67" fmla="*/ 203 h 377"/>
                  <a:gd name="T68" fmla="*/ 236 w 411"/>
                  <a:gd name="T69" fmla="*/ 348 h 377"/>
                  <a:gd name="T70" fmla="*/ 211 w 411"/>
                  <a:gd name="T71" fmla="*/ 348 h 377"/>
                  <a:gd name="T72" fmla="*/ 205 w 411"/>
                  <a:gd name="T73" fmla="*/ 334 h 377"/>
                  <a:gd name="T74" fmla="*/ 211 w 411"/>
                  <a:gd name="T75" fmla="*/ 322 h 377"/>
                  <a:gd name="T76" fmla="*/ 305 w 411"/>
                  <a:gd name="T77" fmla="*/ 228 h 377"/>
                  <a:gd name="T78" fmla="*/ 307 w 411"/>
                  <a:gd name="T79" fmla="*/ 215 h 377"/>
                  <a:gd name="T80" fmla="*/ 296 w 411"/>
                  <a:gd name="T81" fmla="*/ 208 h 377"/>
                  <a:gd name="T82" fmla="*/ 40 w 411"/>
                  <a:gd name="T83" fmla="*/ 208 h 377"/>
                  <a:gd name="T84" fmla="*/ 22 w 411"/>
                  <a:gd name="T85" fmla="*/ 18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1" h="377">
                    <a:moveTo>
                      <a:pt x="268" y="231"/>
                    </a:moveTo>
                    <a:lnTo>
                      <a:pt x="268" y="231"/>
                    </a:lnTo>
                    <a:cubicBezTo>
                      <a:pt x="194" y="305"/>
                      <a:pt x="194" y="305"/>
                      <a:pt x="194" y="305"/>
                    </a:cubicBezTo>
                    <a:cubicBezTo>
                      <a:pt x="186" y="313"/>
                      <a:pt x="182" y="324"/>
                      <a:pt x="182" y="334"/>
                    </a:cubicBezTo>
                    <a:cubicBezTo>
                      <a:pt x="182" y="346"/>
                      <a:pt x="186" y="356"/>
                      <a:pt x="194" y="363"/>
                    </a:cubicBezTo>
                    <a:cubicBezTo>
                      <a:pt x="202" y="372"/>
                      <a:pt x="212" y="376"/>
                      <a:pt x="223" y="376"/>
                    </a:cubicBezTo>
                    <a:cubicBezTo>
                      <a:pt x="234" y="376"/>
                      <a:pt x="244" y="372"/>
                      <a:pt x="253" y="363"/>
                    </a:cubicBezTo>
                    <a:cubicBezTo>
                      <a:pt x="397" y="219"/>
                      <a:pt x="397" y="219"/>
                      <a:pt x="397" y="219"/>
                    </a:cubicBezTo>
                    <a:cubicBezTo>
                      <a:pt x="401" y="215"/>
                      <a:pt x="403" y="210"/>
                      <a:pt x="406" y="205"/>
                    </a:cubicBezTo>
                    <a:cubicBezTo>
                      <a:pt x="410" y="196"/>
                      <a:pt x="410" y="184"/>
                      <a:pt x="406" y="174"/>
                    </a:cubicBezTo>
                    <a:cubicBezTo>
                      <a:pt x="403" y="169"/>
                      <a:pt x="401" y="164"/>
                      <a:pt x="397" y="160"/>
                    </a:cubicBezTo>
                    <a:cubicBezTo>
                      <a:pt x="253" y="16"/>
                      <a:pt x="253" y="16"/>
                      <a:pt x="253" y="16"/>
                    </a:cubicBezTo>
                    <a:cubicBezTo>
                      <a:pt x="237" y="0"/>
                      <a:pt x="210" y="0"/>
                      <a:pt x="194" y="16"/>
                    </a:cubicBezTo>
                    <a:cubicBezTo>
                      <a:pt x="186" y="24"/>
                      <a:pt x="182" y="34"/>
                      <a:pt x="182" y="45"/>
                    </a:cubicBezTo>
                    <a:cubicBezTo>
                      <a:pt x="182" y="56"/>
                      <a:pt x="186" y="67"/>
                      <a:pt x="194" y="74"/>
                    </a:cubicBezTo>
                    <a:cubicBezTo>
                      <a:pt x="268" y="149"/>
                      <a:pt x="268" y="149"/>
                      <a:pt x="268" y="149"/>
                    </a:cubicBezTo>
                    <a:cubicBezTo>
                      <a:pt x="40" y="149"/>
                      <a:pt x="40" y="149"/>
                      <a:pt x="40" y="149"/>
                    </a:cubicBezTo>
                    <a:cubicBezTo>
                      <a:pt x="18" y="149"/>
                      <a:pt x="0" y="167"/>
                      <a:pt x="0" y="189"/>
                    </a:cubicBezTo>
                    <a:cubicBezTo>
                      <a:pt x="0" y="212"/>
                      <a:pt x="18" y="231"/>
                      <a:pt x="40" y="231"/>
                    </a:cubicBezTo>
                    <a:lnTo>
                      <a:pt x="268" y="231"/>
                    </a:lnTo>
                    <a:close/>
                    <a:moveTo>
                      <a:pt x="22" y="189"/>
                    </a:moveTo>
                    <a:lnTo>
                      <a:pt x="22" y="189"/>
                    </a:lnTo>
                    <a:cubicBezTo>
                      <a:pt x="22" y="180"/>
                      <a:pt x="31" y="172"/>
                      <a:pt x="40" y="172"/>
                    </a:cubicBezTo>
                    <a:cubicBezTo>
                      <a:pt x="296" y="172"/>
                      <a:pt x="296" y="172"/>
                      <a:pt x="296" y="172"/>
                    </a:cubicBezTo>
                    <a:cubicBezTo>
                      <a:pt x="300" y="172"/>
                      <a:pt x="306" y="169"/>
                      <a:pt x="307" y="164"/>
                    </a:cubicBezTo>
                    <a:cubicBezTo>
                      <a:pt x="309" y="160"/>
                      <a:pt x="308" y="155"/>
                      <a:pt x="305" y="152"/>
                    </a:cubicBezTo>
                    <a:cubicBezTo>
                      <a:pt x="211" y="57"/>
                      <a:pt x="211" y="57"/>
                      <a:pt x="211" y="57"/>
                    </a:cubicBezTo>
                    <a:cubicBezTo>
                      <a:pt x="207" y="54"/>
                      <a:pt x="205" y="50"/>
                      <a:pt x="205" y="45"/>
                    </a:cubicBezTo>
                    <a:cubicBezTo>
                      <a:pt x="205" y="41"/>
                      <a:pt x="207" y="35"/>
                      <a:pt x="211" y="32"/>
                    </a:cubicBezTo>
                    <a:cubicBezTo>
                      <a:pt x="217" y="25"/>
                      <a:pt x="229" y="25"/>
                      <a:pt x="236" y="32"/>
                    </a:cubicBezTo>
                    <a:cubicBezTo>
                      <a:pt x="381" y="177"/>
                      <a:pt x="381" y="177"/>
                      <a:pt x="381" y="177"/>
                    </a:cubicBezTo>
                    <a:cubicBezTo>
                      <a:pt x="383" y="179"/>
                      <a:pt x="384" y="180"/>
                      <a:pt x="385" y="183"/>
                    </a:cubicBezTo>
                    <a:cubicBezTo>
                      <a:pt x="387" y="187"/>
                      <a:pt x="387" y="193"/>
                      <a:pt x="385" y="197"/>
                    </a:cubicBezTo>
                    <a:cubicBezTo>
                      <a:pt x="384" y="199"/>
                      <a:pt x="383" y="201"/>
                      <a:pt x="381" y="203"/>
                    </a:cubicBezTo>
                    <a:cubicBezTo>
                      <a:pt x="236" y="348"/>
                      <a:pt x="236" y="348"/>
                      <a:pt x="236" y="348"/>
                    </a:cubicBezTo>
                    <a:cubicBezTo>
                      <a:pt x="229" y="354"/>
                      <a:pt x="217" y="354"/>
                      <a:pt x="211" y="348"/>
                    </a:cubicBezTo>
                    <a:cubicBezTo>
                      <a:pt x="207" y="344"/>
                      <a:pt x="205" y="339"/>
                      <a:pt x="205" y="334"/>
                    </a:cubicBezTo>
                    <a:cubicBezTo>
                      <a:pt x="205" y="330"/>
                      <a:pt x="207" y="325"/>
                      <a:pt x="211" y="322"/>
                    </a:cubicBezTo>
                    <a:cubicBezTo>
                      <a:pt x="305" y="228"/>
                      <a:pt x="305" y="228"/>
                      <a:pt x="305" y="228"/>
                    </a:cubicBezTo>
                    <a:cubicBezTo>
                      <a:pt x="308" y="224"/>
                      <a:pt x="309" y="220"/>
                      <a:pt x="307" y="215"/>
                    </a:cubicBezTo>
                    <a:cubicBezTo>
                      <a:pt x="306" y="210"/>
                      <a:pt x="300" y="208"/>
                      <a:pt x="296" y="208"/>
                    </a:cubicBezTo>
                    <a:cubicBezTo>
                      <a:pt x="40" y="208"/>
                      <a:pt x="40" y="208"/>
                      <a:pt x="40" y="208"/>
                    </a:cubicBezTo>
                    <a:cubicBezTo>
                      <a:pt x="31" y="208"/>
                      <a:pt x="22" y="200"/>
                      <a:pt x="22" y="18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59" name="Freeform 235"/>
              <p:cNvSpPr>
                <a:spLocks noChangeArrowheads="1"/>
              </p:cNvSpPr>
              <p:nvPr/>
            </p:nvSpPr>
            <p:spPr bwMode="auto">
              <a:xfrm>
                <a:off x="4608017" y="2912373"/>
                <a:ext cx="172261" cy="157443"/>
              </a:xfrm>
              <a:custGeom>
                <a:avLst/>
                <a:gdLst>
                  <a:gd name="T0" fmla="*/ 369 w 412"/>
                  <a:gd name="T1" fmla="*/ 149 h 377"/>
                  <a:gd name="T2" fmla="*/ 369 w 412"/>
                  <a:gd name="T3" fmla="*/ 149 h 377"/>
                  <a:gd name="T4" fmla="*/ 142 w 412"/>
                  <a:gd name="T5" fmla="*/ 149 h 377"/>
                  <a:gd name="T6" fmla="*/ 216 w 412"/>
                  <a:gd name="T7" fmla="*/ 74 h 377"/>
                  <a:gd name="T8" fmla="*/ 229 w 412"/>
                  <a:gd name="T9" fmla="*/ 45 h 377"/>
                  <a:gd name="T10" fmla="*/ 216 w 412"/>
                  <a:gd name="T11" fmla="*/ 16 h 377"/>
                  <a:gd name="T12" fmla="*/ 158 w 412"/>
                  <a:gd name="T13" fmla="*/ 16 h 377"/>
                  <a:gd name="T14" fmla="*/ 13 w 412"/>
                  <a:gd name="T15" fmla="*/ 160 h 377"/>
                  <a:gd name="T16" fmla="*/ 4 w 412"/>
                  <a:gd name="T17" fmla="*/ 174 h 377"/>
                  <a:gd name="T18" fmla="*/ 4 w 412"/>
                  <a:gd name="T19" fmla="*/ 205 h 377"/>
                  <a:gd name="T20" fmla="*/ 13 w 412"/>
                  <a:gd name="T21" fmla="*/ 219 h 377"/>
                  <a:gd name="T22" fmla="*/ 158 w 412"/>
                  <a:gd name="T23" fmla="*/ 363 h 377"/>
                  <a:gd name="T24" fmla="*/ 187 w 412"/>
                  <a:gd name="T25" fmla="*/ 376 h 377"/>
                  <a:gd name="T26" fmla="*/ 216 w 412"/>
                  <a:gd name="T27" fmla="*/ 363 h 377"/>
                  <a:gd name="T28" fmla="*/ 229 w 412"/>
                  <a:gd name="T29" fmla="*/ 334 h 377"/>
                  <a:gd name="T30" fmla="*/ 216 w 412"/>
                  <a:gd name="T31" fmla="*/ 305 h 377"/>
                  <a:gd name="T32" fmla="*/ 142 w 412"/>
                  <a:gd name="T33" fmla="*/ 231 h 377"/>
                  <a:gd name="T34" fmla="*/ 369 w 412"/>
                  <a:gd name="T35" fmla="*/ 231 h 377"/>
                  <a:gd name="T36" fmla="*/ 411 w 412"/>
                  <a:gd name="T37" fmla="*/ 189 h 377"/>
                  <a:gd name="T38" fmla="*/ 369 w 412"/>
                  <a:gd name="T39" fmla="*/ 149 h 377"/>
                  <a:gd name="T40" fmla="*/ 369 w 412"/>
                  <a:gd name="T41" fmla="*/ 208 h 377"/>
                  <a:gd name="T42" fmla="*/ 369 w 412"/>
                  <a:gd name="T43" fmla="*/ 208 h 377"/>
                  <a:gd name="T44" fmla="*/ 114 w 412"/>
                  <a:gd name="T45" fmla="*/ 208 h 377"/>
                  <a:gd name="T46" fmla="*/ 103 w 412"/>
                  <a:gd name="T47" fmla="*/ 215 h 377"/>
                  <a:gd name="T48" fmla="*/ 106 w 412"/>
                  <a:gd name="T49" fmla="*/ 228 h 377"/>
                  <a:gd name="T50" fmla="*/ 199 w 412"/>
                  <a:gd name="T51" fmla="*/ 322 h 377"/>
                  <a:gd name="T52" fmla="*/ 205 w 412"/>
                  <a:gd name="T53" fmla="*/ 334 h 377"/>
                  <a:gd name="T54" fmla="*/ 199 w 412"/>
                  <a:gd name="T55" fmla="*/ 348 h 377"/>
                  <a:gd name="T56" fmla="*/ 174 w 412"/>
                  <a:gd name="T57" fmla="*/ 348 h 377"/>
                  <a:gd name="T58" fmla="*/ 30 w 412"/>
                  <a:gd name="T59" fmla="*/ 203 h 377"/>
                  <a:gd name="T60" fmla="*/ 26 w 412"/>
                  <a:gd name="T61" fmla="*/ 197 h 377"/>
                  <a:gd name="T62" fmla="*/ 26 w 412"/>
                  <a:gd name="T63" fmla="*/ 183 h 377"/>
                  <a:gd name="T64" fmla="*/ 30 w 412"/>
                  <a:gd name="T65" fmla="*/ 177 h 377"/>
                  <a:gd name="T66" fmla="*/ 174 w 412"/>
                  <a:gd name="T67" fmla="*/ 32 h 377"/>
                  <a:gd name="T68" fmla="*/ 199 w 412"/>
                  <a:gd name="T69" fmla="*/ 32 h 377"/>
                  <a:gd name="T70" fmla="*/ 205 w 412"/>
                  <a:gd name="T71" fmla="*/ 45 h 377"/>
                  <a:gd name="T72" fmla="*/ 199 w 412"/>
                  <a:gd name="T73" fmla="*/ 57 h 377"/>
                  <a:gd name="T74" fmla="*/ 106 w 412"/>
                  <a:gd name="T75" fmla="*/ 152 h 377"/>
                  <a:gd name="T76" fmla="*/ 103 w 412"/>
                  <a:gd name="T77" fmla="*/ 164 h 377"/>
                  <a:gd name="T78" fmla="*/ 114 w 412"/>
                  <a:gd name="T79" fmla="*/ 172 h 377"/>
                  <a:gd name="T80" fmla="*/ 369 w 412"/>
                  <a:gd name="T81" fmla="*/ 172 h 377"/>
                  <a:gd name="T82" fmla="*/ 388 w 412"/>
                  <a:gd name="T83" fmla="*/ 189 h 377"/>
                  <a:gd name="T84" fmla="*/ 369 w 412"/>
                  <a:gd name="T85" fmla="*/ 20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2" h="377">
                    <a:moveTo>
                      <a:pt x="369" y="149"/>
                    </a:moveTo>
                    <a:lnTo>
                      <a:pt x="369" y="149"/>
                    </a:lnTo>
                    <a:cubicBezTo>
                      <a:pt x="142" y="149"/>
                      <a:pt x="142" y="149"/>
                      <a:pt x="142" y="149"/>
                    </a:cubicBezTo>
                    <a:cubicBezTo>
                      <a:pt x="216" y="74"/>
                      <a:pt x="216" y="74"/>
                      <a:pt x="216" y="74"/>
                    </a:cubicBezTo>
                    <a:cubicBezTo>
                      <a:pt x="224" y="67"/>
                      <a:pt x="229" y="56"/>
                      <a:pt x="229" y="45"/>
                    </a:cubicBezTo>
                    <a:cubicBezTo>
                      <a:pt x="229" y="34"/>
                      <a:pt x="224" y="24"/>
                      <a:pt x="216" y="16"/>
                    </a:cubicBezTo>
                    <a:cubicBezTo>
                      <a:pt x="200" y="0"/>
                      <a:pt x="173" y="0"/>
                      <a:pt x="158" y="16"/>
                    </a:cubicBezTo>
                    <a:cubicBezTo>
                      <a:pt x="13" y="160"/>
                      <a:pt x="13" y="160"/>
                      <a:pt x="13" y="160"/>
                    </a:cubicBezTo>
                    <a:cubicBezTo>
                      <a:pt x="9" y="164"/>
                      <a:pt x="6" y="169"/>
                      <a:pt x="4" y="174"/>
                    </a:cubicBezTo>
                    <a:cubicBezTo>
                      <a:pt x="0" y="184"/>
                      <a:pt x="0" y="196"/>
                      <a:pt x="4" y="205"/>
                    </a:cubicBezTo>
                    <a:cubicBezTo>
                      <a:pt x="6" y="210"/>
                      <a:pt x="9" y="215"/>
                      <a:pt x="13" y="219"/>
                    </a:cubicBezTo>
                    <a:cubicBezTo>
                      <a:pt x="158" y="363"/>
                      <a:pt x="158" y="363"/>
                      <a:pt x="158" y="363"/>
                    </a:cubicBezTo>
                    <a:cubicBezTo>
                      <a:pt x="165" y="372"/>
                      <a:pt x="175" y="376"/>
                      <a:pt x="187" y="376"/>
                    </a:cubicBezTo>
                    <a:cubicBezTo>
                      <a:pt x="198" y="376"/>
                      <a:pt x="209" y="372"/>
                      <a:pt x="216" y="363"/>
                    </a:cubicBezTo>
                    <a:cubicBezTo>
                      <a:pt x="224" y="356"/>
                      <a:pt x="229" y="346"/>
                      <a:pt x="229" y="334"/>
                    </a:cubicBezTo>
                    <a:cubicBezTo>
                      <a:pt x="229" y="324"/>
                      <a:pt x="224" y="313"/>
                      <a:pt x="216" y="305"/>
                    </a:cubicBezTo>
                    <a:cubicBezTo>
                      <a:pt x="142" y="231"/>
                      <a:pt x="142" y="231"/>
                      <a:pt x="142" y="231"/>
                    </a:cubicBezTo>
                    <a:cubicBezTo>
                      <a:pt x="369" y="231"/>
                      <a:pt x="369" y="231"/>
                      <a:pt x="369" y="231"/>
                    </a:cubicBezTo>
                    <a:cubicBezTo>
                      <a:pt x="392" y="231"/>
                      <a:pt x="411" y="212"/>
                      <a:pt x="411" y="189"/>
                    </a:cubicBezTo>
                    <a:cubicBezTo>
                      <a:pt x="411" y="167"/>
                      <a:pt x="392" y="149"/>
                      <a:pt x="369" y="149"/>
                    </a:cubicBezTo>
                    <a:close/>
                    <a:moveTo>
                      <a:pt x="369" y="208"/>
                    </a:moveTo>
                    <a:lnTo>
                      <a:pt x="369" y="208"/>
                    </a:lnTo>
                    <a:cubicBezTo>
                      <a:pt x="114" y="208"/>
                      <a:pt x="114" y="208"/>
                      <a:pt x="114" y="208"/>
                    </a:cubicBezTo>
                    <a:cubicBezTo>
                      <a:pt x="109" y="208"/>
                      <a:pt x="105" y="210"/>
                      <a:pt x="103" y="215"/>
                    </a:cubicBezTo>
                    <a:cubicBezTo>
                      <a:pt x="102" y="220"/>
                      <a:pt x="103" y="224"/>
                      <a:pt x="106" y="228"/>
                    </a:cubicBezTo>
                    <a:cubicBezTo>
                      <a:pt x="199" y="322"/>
                      <a:pt x="199" y="322"/>
                      <a:pt x="199" y="322"/>
                    </a:cubicBezTo>
                    <a:cubicBezTo>
                      <a:pt x="203" y="325"/>
                      <a:pt x="205" y="330"/>
                      <a:pt x="205" y="334"/>
                    </a:cubicBezTo>
                    <a:cubicBezTo>
                      <a:pt x="205" y="339"/>
                      <a:pt x="203" y="344"/>
                      <a:pt x="199" y="348"/>
                    </a:cubicBezTo>
                    <a:cubicBezTo>
                      <a:pt x="193" y="354"/>
                      <a:pt x="181" y="354"/>
                      <a:pt x="174" y="348"/>
                    </a:cubicBezTo>
                    <a:cubicBezTo>
                      <a:pt x="30" y="203"/>
                      <a:pt x="30" y="203"/>
                      <a:pt x="30" y="203"/>
                    </a:cubicBezTo>
                    <a:cubicBezTo>
                      <a:pt x="28" y="201"/>
                      <a:pt x="27" y="199"/>
                      <a:pt x="26" y="197"/>
                    </a:cubicBezTo>
                    <a:cubicBezTo>
                      <a:pt x="24" y="193"/>
                      <a:pt x="24" y="187"/>
                      <a:pt x="26" y="183"/>
                    </a:cubicBezTo>
                    <a:cubicBezTo>
                      <a:pt x="27" y="180"/>
                      <a:pt x="28" y="179"/>
                      <a:pt x="30" y="177"/>
                    </a:cubicBezTo>
                    <a:cubicBezTo>
                      <a:pt x="174" y="32"/>
                      <a:pt x="174" y="32"/>
                      <a:pt x="174" y="32"/>
                    </a:cubicBezTo>
                    <a:cubicBezTo>
                      <a:pt x="181" y="25"/>
                      <a:pt x="193" y="25"/>
                      <a:pt x="199" y="32"/>
                    </a:cubicBezTo>
                    <a:cubicBezTo>
                      <a:pt x="203" y="35"/>
                      <a:pt x="205" y="41"/>
                      <a:pt x="205" y="45"/>
                    </a:cubicBezTo>
                    <a:cubicBezTo>
                      <a:pt x="205" y="50"/>
                      <a:pt x="203" y="54"/>
                      <a:pt x="199" y="57"/>
                    </a:cubicBezTo>
                    <a:cubicBezTo>
                      <a:pt x="106" y="152"/>
                      <a:pt x="106" y="152"/>
                      <a:pt x="106" y="152"/>
                    </a:cubicBezTo>
                    <a:cubicBezTo>
                      <a:pt x="103" y="155"/>
                      <a:pt x="102" y="160"/>
                      <a:pt x="103" y="164"/>
                    </a:cubicBezTo>
                    <a:cubicBezTo>
                      <a:pt x="105" y="169"/>
                      <a:pt x="109" y="172"/>
                      <a:pt x="114" y="172"/>
                    </a:cubicBezTo>
                    <a:cubicBezTo>
                      <a:pt x="369" y="172"/>
                      <a:pt x="369" y="172"/>
                      <a:pt x="369" y="172"/>
                    </a:cubicBezTo>
                    <a:cubicBezTo>
                      <a:pt x="380" y="172"/>
                      <a:pt x="388" y="180"/>
                      <a:pt x="388" y="189"/>
                    </a:cubicBezTo>
                    <a:cubicBezTo>
                      <a:pt x="388" y="200"/>
                      <a:pt x="380" y="208"/>
                      <a:pt x="369" y="20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grpSp>
      </p:grpSp>
      <p:grpSp>
        <p:nvGrpSpPr>
          <p:cNvPr id="69" name="Group 68"/>
          <p:cNvGrpSpPr>
            <a:grpSpLocks noChangeAspect="1"/>
          </p:cNvGrpSpPr>
          <p:nvPr/>
        </p:nvGrpSpPr>
        <p:grpSpPr>
          <a:xfrm>
            <a:off x="8304430" y="2565204"/>
            <a:ext cx="511338" cy="411726"/>
            <a:chOff x="9426368" y="6500534"/>
            <a:chExt cx="338328" cy="272420"/>
          </a:xfrm>
          <a:solidFill>
            <a:srgbClr val="0079EF"/>
          </a:solidFill>
        </p:grpSpPr>
        <p:sp>
          <p:nvSpPr>
            <p:cNvPr id="70" name="Freeform 69"/>
            <p:cNvSpPr/>
            <p:nvPr/>
          </p:nvSpPr>
          <p:spPr>
            <a:xfrm>
              <a:off x="9461395" y="6500534"/>
              <a:ext cx="268274" cy="126267"/>
            </a:xfrm>
            <a:custGeom>
              <a:avLst/>
              <a:gdLst>
                <a:gd name="connsiteX0" fmla="*/ 302581 w 673610"/>
                <a:gd name="connsiteY0" fmla="*/ 0 h 317045"/>
                <a:gd name="connsiteX1" fmla="*/ 330013 w 673610"/>
                <a:gd name="connsiteY1" fmla="*/ 0 h 317045"/>
                <a:gd name="connsiteX2" fmla="*/ 330013 w 673610"/>
                <a:gd name="connsiteY2" fmla="*/ 34592 h 317045"/>
                <a:gd name="connsiteX3" fmla="*/ 338224 w 673610"/>
                <a:gd name="connsiteY3" fmla="*/ 35611 h 317045"/>
                <a:gd name="connsiteX4" fmla="*/ 385380 w 673610"/>
                <a:gd name="connsiteY4" fmla="*/ 95093 h 317045"/>
                <a:gd name="connsiteX5" fmla="*/ 370042 w 673610"/>
                <a:gd name="connsiteY5" fmla="*/ 145312 h 317045"/>
                <a:gd name="connsiteX6" fmla="*/ 365250 w 673610"/>
                <a:gd name="connsiteY6" fmla="*/ 149318 h 317045"/>
                <a:gd name="connsiteX7" fmla="*/ 673610 w 673610"/>
                <a:gd name="connsiteY7" fmla="*/ 292154 h 317045"/>
                <a:gd name="connsiteX8" fmla="*/ 662080 w 673610"/>
                <a:gd name="connsiteY8" fmla="*/ 317045 h 317045"/>
                <a:gd name="connsiteX9" fmla="*/ 336806 w 673610"/>
                <a:gd name="connsiteY9" fmla="*/ 166374 h 317045"/>
                <a:gd name="connsiteX10" fmla="*/ 11530 w 673610"/>
                <a:gd name="connsiteY10" fmla="*/ 317045 h 317045"/>
                <a:gd name="connsiteX11" fmla="*/ 0 w 673610"/>
                <a:gd name="connsiteY11" fmla="*/ 292154 h 317045"/>
                <a:gd name="connsiteX12" fmla="*/ 283143 w 673610"/>
                <a:gd name="connsiteY12" fmla="*/ 160999 h 317045"/>
                <a:gd name="connsiteX13" fmla="*/ 273423 w 673610"/>
                <a:gd name="connsiteY13" fmla="*/ 155985 h 317045"/>
                <a:gd name="connsiteX14" fmla="*/ 247494 w 673610"/>
                <a:gd name="connsiteY14" fmla="*/ 110324 h 317045"/>
                <a:gd name="connsiteX15" fmla="*/ 277431 w 673610"/>
                <a:gd name="connsiteY15" fmla="*/ 106461 h 317045"/>
                <a:gd name="connsiteX16" fmla="*/ 320599 w 673610"/>
                <a:gd name="connsiteY16" fmla="*/ 140397 h 317045"/>
                <a:gd name="connsiteX17" fmla="*/ 355320 w 673610"/>
                <a:gd name="connsiteY17" fmla="*/ 97857 h 317045"/>
                <a:gd name="connsiteX18" fmla="*/ 341628 w 673610"/>
                <a:gd name="connsiteY18" fmla="*/ 71546 h 317045"/>
                <a:gd name="connsiteX19" fmla="*/ 318476 w 673610"/>
                <a:gd name="connsiteY19" fmla="*/ 64008 h 317045"/>
                <a:gd name="connsiteX20" fmla="*/ 302581 w 673610"/>
                <a:gd name="connsiteY20" fmla="*/ 64008 h 31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610" h="317045">
                  <a:moveTo>
                    <a:pt x="302581" y="0"/>
                  </a:moveTo>
                  <a:lnTo>
                    <a:pt x="330013" y="0"/>
                  </a:lnTo>
                  <a:lnTo>
                    <a:pt x="330013" y="34592"/>
                  </a:lnTo>
                  <a:lnTo>
                    <a:pt x="338224" y="35611"/>
                  </a:lnTo>
                  <a:cubicBezTo>
                    <a:pt x="363576" y="44067"/>
                    <a:pt x="382782" y="66848"/>
                    <a:pt x="385380" y="95093"/>
                  </a:cubicBezTo>
                  <a:cubicBezTo>
                    <a:pt x="387112" y="113923"/>
                    <a:pt x="381143" y="131712"/>
                    <a:pt x="370042" y="145312"/>
                  </a:cubicBezTo>
                  <a:lnTo>
                    <a:pt x="365250" y="149318"/>
                  </a:lnTo>
                  <a:lnTo>
                    <a:pt x="673610" y="292154"/>
                  </a:lnTo>
                  <a:lnTo>
                    <a:pt x="662080" y="317045"/>
                  </a:lnTo>
                  <a:lnTo>
                    <a:pt x="336806" y="166374"/>
                  </a:lnTo>
                  <a:lnTo>
                    <a:pt x="11530" y="317045"/>
                  </a:lnTo>
                  <a:lnTo>
                    <a:pt x="0" y="292154"/>
                  </a:lnTo>
                  <a:lnTo>
                    <a:pt x="283143" y="160999"/>
                  </a:lnTo>
                  <a:lnTo>
                    <a:pt x="273423" y="155985"/>
                  </a:lnTo>
                  <a:cubicBezTo>
                    <a:pt x="259621" y="145135"/>
                    <a:pt x="249914" y="129078"/>
                    <a:pt x="247494" y="110324"/>
                  </a:cubicBezTo>
                  <a:lnTo>
                    <a:pt x="277431" y="106461"/>
                  </a:lnTo>
                  <a:cubicBezTo>
                    <a:pt x="280165" y="127649"/>
                    <a:pt x="299365" y="142743"/>
                    <a:pt x="320599" y="140397"/>
                  </a:cubicBezTo>
                  <a:cubicBezTo>
                    <a:pt x="341833" y="138051"/>
                    <a:pt x="357276" y="119131"/>
                    <a:pt x="355320" y="97857"/>
                  </a:cubicBezTo>
                  <a:cubicBezTo>
                    <a:pt x="354342" y="87221"/>
                    <a:pt x="349195" y="77956"/>
                    <a:pt x="341628" y="71546"/>
                  </a:cubicBezTo>
                  <a:lnTo>
                    <a:pt x="318476" y="64008"/>
                  </a:lnTo>
                  <a:lnTo>
                    <a:pt x="302581" y="6400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1" name="Group 70"/>
            <p:cNvGrpSpPr>
              <a:grpSpLocks/>
            </p:cNvGrpSpPr>
            <p:nvPr/>
          </p:nvGrpSpPr>
          <p:grpSpPr>
            <a:xfrm>
              <a:off x="9426368" y="6618648"/>
              <a:ext cx="338328" cy="154306"/>
              <a:chOff x="3971621" y="3890008"/>
              <a:chExt cx="306752" cy="167376"/>
            </a:xfrm>
            <a:grpFill/>
          </p:grpSpPr>
          <p:sp>
            <p:nvSpPr>
              <p:cNvPr id="72" name="Freeform 356"/>
              <p:cNvSpPr>
                <a:spLocks noChangeArrowheads="1"/>
              </p:cNvSpPr>
              <p:nvPr/>
            </p:nvSpPr>
            <p:spPr bwMode="auto">
              <a:xfrm>
                <a:off x="3971621" y="3890008"/>
                <a:ext cx="306752" cy="167376"/>
              </a:xfrm>
              <a:custGeom>
                <a:avLst/>
                <a:gdLst>
                  <a:gd name="T0" fmla="*/ 624 w 667"/>
                  <a:gd name="T1" fmla="*/ 0 h 366"/>
                  <a:gd name="T2" fmla="*/ 624 w 667"/>
                  <a:gd name="T3" fmla="*/ 0 h 366"/>
                  <a:gd name="T4" fmla="*/ 42 w 667"/>
                  <a:gd name="T5" fmla="*/ 0 h 366"/>
                  <a:gd name="T6" fmla="*/ 0 w 667"/>
                  <a:gd name="T7" fmla="*/ 42 h 366"/>
                  <a:gd name="T8" fmla="*/ 0 w 667"/>
                  <a:gd name="T9" fmla="*/ 323 h 366"/>
                  <a:gd name="T10" fmla="*/ 42 w 667"/>
                  <a:gd name="T11" fmla="*/ 365 h 366"/>
                  <a:gd name="T12" fmla="*/ 624 w 667"/>
                  <a:gd name="T13" fmla="*/ 365 h 366"/>
                  <a:gd name="T14" fmla="*/ 666 w 667"/>
                  <a:gd name="T15" fmla="*/ 323 h 366"/>
                  <a:gd name="T16" fmla="*/ 666 w 667"/>
                  <a:gd name="T17" fmla="*/ 42 h 366"/>
                  <a:gd name="T18" fmla="*/ 624 w 667"/>
                  <a:gd name="T19" fmla="*/ 0 h 366"/>
                  <a:gd name="T20" fmla="*/ 645 w 667"/>
                  <a:gd name="T21" fmla="*/ 323 h 366"/>
                  <a:gd name="T22" fmla="*/ 645 w 667"/>
                  <a:gd name="T23" fmla="*/ 323 h 366"/>
                  <a:gd name="T24" fmla="*/ 624 w 667"/>
                  <a:gd name="T25" fmla="*/ 344 h 366"/>
                  <a:gd name="T26" fmla="*/ 42 w 667"/>
                  <a:gd name="T27" fmla="*/ 344 h 366"/>
                  <a:gd name="T28" fmla="*/ 21 w 667"/>
                  <a:gd name="T29" fmla="*/ 323 h 366"/>
                  <a:gd name="T30" fmla="*/ 21 w 667"/>
                  <a:gd name="T31" fmla="*/ 42 h 366"/>
                  <a:gd name="T32" fmla="*/ 42 w 667"/>
                  <a:gd name="T33" fmla="*/ 21 h 366"/>
                  <a:gd name="T34" fmla="*/ 624 w 667"/>
                  <a:gd name="T35" fmla="*/ 21 h 366"/>
                  <a:gd name="T36" fmla="*/ 645 w 667"/>
                  <a:gd name="T37" fmla="*/ 42 h 366"/>
                  <a:gd name="T38" fmla="*/ 645 w 667"/>
                  <a:gd name="T39" fmla="*/ 323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7" h="366">
                    <a:moveTo>
                      <a:pt x="624" y="0"/>
                    </a:moveTo>
                    <a:lnTo>
                      <a:pt x="624" y="0"/>
                    </a:lnTo>
                    <a:cubicBezTo>
                      <a:pt x="42" y="0"/>
                      <a:pt x="42" y="0"/>
                      <a:pt x="42" y="0"/>
                    </a:cubicBezTo>
                    <a:cubicBezTo>
                      <a:pt x="19" y="0"/>
                      <a:pt x="0" y="20"/>
                      <a:pt x="0" y="42"/>
                    </a:cubicBezTo>
                    <a:cubicBezTo>
                      <a:pt x="0" y="323"/>
                      <a:pt x="0" y="323"/>
                      <a:pt x="0" y="323"/>
                    </a:cubicBezTo>
                    <a:cubicBezTo>
                      <a:pt x="0" y="345"/>
                      <a:pt x="19" y="365"/>
                      <a:pt x="42" y="365"/>
                    </a:cubicBezTo>
                    <a:cubicBezTo>
                      <a:pt x="624" y="365"/>
                      <a:pt x="624" y="365"/>
                      <a:pt x="624" y="365"/>
                    </a:cubicBezTo>
                    <a:cubicBezTo>
                      <a:pt x="647" y="365"/>
                      <a:pt x="666" y="345"/>
                      <a:pt x="666" y="323"/>
                    </a:cubicBezTo>
                    <a:cubicBezTo>
                      <a:pt x="666" y="42"/>
                      <a:pt x="666" y="42"/>
                      <a:pt x="666" y="42"/>
                    </a:cubicBezTo>
                    <a:cubicBezTo>
                      <a:pt x="666" y="20"/>
                      <a:pt x="647" y="0"/>
                      <a:pt x="624" y="0"/>
                    </a:cubicBezTo>
                    <a:close/>
                    <a:moveTo>
                      <a:pt x="645" y="323"/>
                    </a:moveTo>
                    <a:lnTo>
                      <a:pt x="645" y="323"/>
                    </a:lnTo>
                    <a:cubicBezTo>
                      <a:pt x="645" y="335"/>
                      <a:pt x="636" y="344"/>
                      <a:pt x="624" y="344"/>
                    </a:cubicBezTo>
                    <a:cubicBezTo>
                      <a:pt x="42" y="344"/>
                      <a:pt x="42" y="344"/>
                      <a:pt x="42" y="344"/>
                    </a:cubicBezTo>
                    <a:cubicBezTo>
                      <a:pt x="30" y="344"/>
                      <a:pt x="21" y="335"/>
                      <a:pt x="21" y="323"/>
                    </a:cubicBezTo>
                    <a:cubicBezTo>
                      <a:pt x="21" y="42"/>
                      <a:pt x="21" y="42"/>
                      <a:pt x="21" y="42"/>
                    </a:cubicBezTo>
                    <a:cubicBezTo>
                      <a:pt x="21" y="31"/>
                      <a:pt x="30" y="21"/>
                      <a:pt x="42" y="21"/>
                    </a:cubicBezTo>
                    <a:cubicBezTo>
                      <a:pt x="624" y="21"/>
                      <a:pt x="624" y="21"/>
                      <a:pt x="624" y="21"/>
                    </a:cubicBezTo>
                    <a:cubicBezTo>
                      <a:pt x="636" y="21"/>
                      <a:pt x="645" y="31"/>
                      <a:pt x="645" y="42"/>
                    </a:cubicBezTo>
                    <a:lnTo>
                      <a:pt x="645" y="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357"/>
              <p:cNvSpPr>
                <a:spLocks noChangeArrowheads="1"/>
              </p:cNvSpPr>
              <p:nvPr/>
            </p:nvSpPr>
            <p:spPr bwMode="auto">
              <a:xfrm>
                <a:off x="4220323" y="3921243"/>
                <a:ext cx="12270" cy="110096"/>
              </a:xfrm>
              <a:custGeom>
                <a:avLst/>
                <a:gdLst>
                  <a:gd name="T0" fmla="*/ 10 w 22"/>
                  <a:gd name="T1" fmla="*/ 0 h 234"/>
                  <a:gd name="T2" fmla="*/ 10 w 22"/>
                  <a:gd name="T3" fmla="*/ 0 h 234"/>
                  <a:gd name="T4" fmla="*/ 0 w 22"/>
                  <a:gd name="T5" fmla="*/ 11 h 234"/>
                  <a:gd name="T6" fmla="*/ 0 w 22"/>
                  <a:gd name="T7" fmla="*/ 223 h 234"/>
                  <a:gd name="T8" fmla="*/ 10 w 22"/>
                  <a:gd name="T9" fmla="*/ 233 h 234"/>
                  <a:gd name="T10" fmla="*/ 21 w 22"/>
                  <a:gd name="T11" fmla="*/ 223 h 234"/>
                  <a:gd name="T12" fmla="*/ 21 w 22"/>
                  <a:gd name="T13" fmla="*/ 11 h 234"/>
                  <a:gd name="T14" fmla="*/ 10 w 22"/>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4">
                    <a:moveTo>
                      <a:pt x="10" y="0"/>
                    </a:moveTo>
                    <a:lnTo>
                      <a:pt x="10" y="0"/>
                    </a:lnTo>
                    <a:cubicBezTo>
                      <a:pt x="5" y="0"/>
                      <a:pt x="0" y="5"/>
                      <a:pt x="0" y="11"/>
                    </a:cubicBezTo>
                    <a:cubicBezTo>
                      <a:pt x="0" y="223"/>
                      <a:pt x="0" y="223"/>
                      <a:pt x="0" y="223"/>
                    </a:cubicBezTo>
                    <a:cubicBezTo>
                      <a:pt x="0" y="228"/>
                      <a:pt x="5" y="233"/>
                      <a:pt x="10" y="233"/>
                    </a:cubicBezTo>
                    <a:cubicBezTo>
                      <a:pt x="16" y="233"/>
                      <a:pt x="21" y="228"/>
                      <a:pt x="21" y="223"/>
                    </a:cubicBezTo>
                    <a:cubicBezTo>
                      <a:pt x="21" y="11"/>
                      <a:pt x="21" y="11"/>
                      <a:pt x="21" y="11"/>
                    </a:cubicBezTo>
                    <a:cubicBezTo>
                      <a:pt x="21" y="5"/>
                      <a:pt x="16" y="0"/>
                      <a:pt x="1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Freeform 358"/>
              <p:cNvSpPr>
                <a:spLocks noChangeArrowheads="1"/>
              </p:cNvSpPr>
              <p:nvPr/>
            </p:nvSpPr>
            <p:spPr bwMode="auto">
              <a:xfrm>
                <a:off x="4169048" y="3921243"/>
                <a:ext cx="12270" cy="110096"/>
              </a:xfrm>
              <a:custGeom>
                <a:avLst/>
                <a:gdLst>
                  <a:gd name="T0" fmla="*/ 10 w 22"/>
                  <a:gd name="T1" fmla="*/ 0 h 234"/>
                  <a:gd name="T2" fmla="*/ 10 w 22"/>
                  <a:gd name="T3" fmla="*/ 0 h 234"/>
                  <a:gd name="T4" fmla="*/ 0 w 22"/>
                  <a:gd name="T5" fmla="*/ 11 h 234"/>
                  <a:gd name="T6" fmla="*/ 0 w 22"/>
                  <a:gd name="T7" fmla="*/ 223 h 234"/>
                  <a:gd name="T8" fmla="*/ 10 w 22"/>
                  <a:gd name="T9" fmla="*/ 233 h 234"/>
                  <a:gd name="T10" fmla="*/ 21 w 22"/>
                  <a:gd name="T11" fmla="*/ 223 h 234"/>
                  <a:gd name="T12" fmla="*/ 21 w 22"/>
                  <a:gd name="T13" fmla="*/ 11 h 234"/>
                  <a:gd name="T14" fmla="*/ 10 w 22"/>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4">
                    <a:moveTo>
                      <a:pt x="10" y="0"/>
                    </a:moveTo>
                    <a:lnTo>
                      <a:pt x="10" y="0"/>
                    </a:lnTo>
                    <a:cubicBezTo>
                      <a:pt x="4" y="0"/>
                      <a:pt x="0" y="5"/>
                      <a:pt x="0" y="11"/>
                    </a:cubicBezTo>
                    <a:cubicBezTo>
                      <a:pt x="0" y="223"/>
                      <a:pt x="0" y="223"/>
                      <a:pt x="0" y="223"/>
                    </a:cubicBezTo>
                    <a:cubicBezTo>
                      <a:pt x="0" y="228"/>
                      <a:pt x="4" y="233"/>
                      <a:pt x="10" y="233"/>
                    </a:cubicBezTo>
                    <a:cubicBezTo>
                      <a:pt x="16" y="233"/>
                      <a:pt x="21" y="228"/>
                      <a:pt x="21" y="223"/>
                    </a:cubicBezTo>
                    <a:cubicBezTo>
                      <a:pt x="21" y="11"/>
                      <a:pt x="21" y="11"/>
                      <a:pt x="21" y="11"/>
                    </a:cubicBezTo>
                    <a:cubicBezTo>
                      <a:pt x="21" y="5"/>
                      <a:pt x="16" y="0"/>
                      <a:pt x="1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 name="Freeform 359"/>
              <p:cNvSpPr>
                <a:spLocks noChangeArrowheads="1"/>
              </p:cNvSpPr>
              <p:nvPr/>
            </p:nvSpPr>
            <p:spPr bwMode="auto">
              <a:xfrm>
                <a:off x="4117771" y="3921243"/>
                <a:ext cx="12270" cy="110096"/>
              </a:xfrm>
              <a:custGeom>
                <a:avLst/>
                <a:gdLst>
                  <a:gd name="T0" fmla="*/ 10 w 23"/>
                  <a:gd name="T1" fmla="*/ 0 h 234"/>
                  <a:gd name="T2" fmla="*/ 10 w 23"/>
                  <a:gd name="T3" fmla="*/ 0 h 234"/>
                  <a:gd name="T4" fmla="*/ 0 w 23"/>
                  <a:gd name="T5" fmla="*/ 11 h 234"/>
                  <a:gd name="T6" fmla="*/ 0 w 23"/>
                  <a:gd name="T7" fmla="*/ 223 h 234"/>
                  <a:gd name="T8" fmla="*/ 10 w 23"/>
                  <a:gd name="T9" fmla="*/ 233 h 234"/>
                  <a:gd name="T10" fmla="*/ 22 w 23"/>
                  <a:gd name="T11" fmla="*/ 223 h 234"/>
                  <a:gd name="T12" fmla="*/ 22 w 23"/>
                  <a:gd name="T13" fmla="*/ 11 h 234"/>
                  <a:gd name="T14" fmla="*/ 10 w 23"/>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4">
                    <a:moveTo>
                      <a:pt x="10" y="0"/>
                    </a:moveTo>
                    <a:lnTo>
                      <a:pt x="10" y="0"/>
                    </a:lnTo>
                    <a:cubicBezTo>
                      <a:pt x="5" y="0"/>
                      <a:pt x="0" y="5"/>
                      <a:pt x="0" y="11"/>
                    </a:cubicBezTo>
                    <a:cubicBezTo>
                      <a:pt x="0" y="223"/>
                      <a:pt x="0" y="223"/>
                      <a:pt x="0" y="223"/>
                    </a:cubicBezTo>
                    <a:cubicBezTo>
                      <a:pt x="0" y="228"/>
                      <a:pt x="5" y="233"/>
                      <a:pt x="10" y="233"/>
                    </a:cubicBezTo>
                    <a:cubicBezTo>
                      <a:pt x="18" y="233"/>
                      <a:pt x="22" y="228"/>
                      <a:pt x="22" y="223"/>
                    </a:cubicBezTo>
                    <a:cubicBezTo>
                      <a:pt x="22" y="11"/>
                      <a:pt x="22" y="11"/>
                      <a:pt x="22" y="11"/>
                    </a:cubicBezTo>
                    <a:cubicBezTo>
                      <a:pt x="22" y="5"/>
                      <a:pt x="18" y="0"/>
                      <a:pt x="1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 name="Freeform 360"/>
              <p:cNvSpPr>
                <a:spLocks noChangeArrowheads="1"/>
              </p:cNvSpPr>
              <p:nvPr/>
            </p:nvSpPr>
            <p:spPr bwMode="auto">
              <a:xfrm>
                <a:off x="4066496" y="3921243"/>
                <a:ext cx="12270" cy="110096"/>
              </a:xfrm>
              <a:custGeom>
                <a:avLst/>
                <a:gdLst>
                  <a:gd name="T0" fmla="*/ 11 w 22"/>
                  <a:gd name="T1" fmla="*/ 0 h 234"/>
                  <a:gd name="T2" fmla="*/ 11 w 22"/>
                  <a:gd name="T3" fmla="*/ 0 h 234"/>
                  <a:gd name="T4" fmla="*/ 0 w 22"/>
                  <a:gd name="T5" fmla="*/ 11 h 234"/>
                  <a:gd name="T6" fmla="*/ 0 w 22"/>
                  <a:gd name="T7" fmla="*/ 223 h 234"/>
                  <a:gd name="T8" fmla="*/ 11 w 22"/>
                  <a:gd name="T9" fmla="*/ 233 h 234"/>
                  <a:gd name="T10" fmla="*/ 21 w 22"/>
                  <a:gd name="T11" fmla="*/ 223 h 234"/>
                  <a:gd name="T12" fmla="*/ 21 w 22"/>
                  <a:gd name="T13" fmla="*/ 11 h 234"/>
                  <a:gd name="T14" fmla="*/ 11 w 22"/>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4">
                    <a:moveTo>
                      <a:pt x="11" y="0"/>
                    </a:moveTo>
                    <a:lnTo>
                      <a:pt x="11" y="0"/>
                    </a:lnTo>
                    <a:cubicBezTo>
                      <a:pt x="4" y="0"/>
                      <a:pt x="0" y="5"/>
                      <a:pt x="0" y="11"/>
                    </a:cubicBezTo>
                    <a:cubicBezTo>
                      <a:pt x="0" y="223"/>
                      <a:pt x="0" y="223"/>
                      <a:pt x="0" y="223"/>
                    </a:cubicBezTo>
                    <a:cubicBezTo>
                      <a:pt x="0" y="228"/>
                      <a:pt x="4" y="233"/>
                      <a:pt x="11" y="233"/>
                    </a:cubicBezTo>
                    <a:cubicBezTo>
                      <a:pt x="16" y="233"/>
                      <a:pt x="21" y="228"/>
                      <a:pt x="21" y="223"/>
                    </a:cubicBezTo>
                    <a:cubicBezTo>
                      <a:pt x="21" y="11"/>
                      <a:pt x="21" y="11"/>
                      <a:pt x="21" y="11"/>
                    </a:cubicBezTo>
                    <a:cubicBezTo>
                      <a:pt x="21" y="5"/>
                      <a:pt x="16"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 name="Freeform 362"/>
              <p:cNvSpPr>
                <a:spLocks noChangeArrowheads="1"/>
              </p:cNvSpPr>
              <p:nvPr/>
            </p:nvSpPr>
            <p:spPr bwMode="auto">
              <a:xfrm>
                <a:off x="4015221" y="3921243"/>
                <a:ext cx="12270" cy="110096"/>
              </a:xfrm>
              <a:custGeom>
                <a:avLst/>
                <a:gdLst>
                  <a:gd name="T0" fmla="*/ 11 w 23"/>
                  <a:gd name="T1" fmla="*/ 0 h 234"/>
                  <a:gd name="T2" fmla="*/ 11 w 23"/>
                  <a:gd name="T3" fmla="*/ 0 h 234"/>
                  <a:gd name="T4" fmla="*/ 0 w 23"/>
                  <a:gd name="T5" fmla="*/ 11 h 234"/>
                  <a:gd name="T6" fmla="*/ 0 w 23"/>
                  <a:gd name="T7" fmla="*/ 223 h 234"/>
                  <a:gd name="T8" fmla="*/ 11 w 23"/>
                  <a:gd name="T9" fmla="*/ 233 h 234"/>
                  <a:gd name="T10" fmla="*/ 22 w 23"/>
                  <a:gd name="T11" fmla="*/ 223 h 234"/>
                  <a:gd name="T12" fmla="*/ 22 w 23"/>
                  <a:gd name="T13" fmla="*/ 11 h 234"/>
                  <a:gd name="T14" fmla="*/ 11 w 23"/>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4">
                    <a:moveTo>
                      <a:pt x="11" y="0"/>
                    </a:moveTo>
                    <a:lnTo>
                      <a:pt x="11" y="0"/>
                    </a:lnTo>
                    <a:cubicBezTo>
                      <a:pt x="5" y="0"/>
                      <a:pt x="0" y="5"/>
                      <a:pt x="0" y="11"/>
                    </a:cubicBezTo>
                    <a:cubicBezTo>
                      <a:pt x="0" y="223"/>
                      <a:pt x="0" y="223"/>
                      <a:pt x="0" y="223"/>
                    </a:cubicBezTo>
                    <a:cubicBezTo>
                      <a:pt x="0" y="228"/>
                      <a:pt x="5" y="233"/>
                      <a:pt x="11" y="233"/>
                    </a:cubicBezTo>
                    <a:cubicBezTo>
                      <a:pt x="17" y="233"/>
                      <a:pt x="22" y="228"/>
                      <a:pt x="22" y="223"/>
                    </a:cubicBezTo>
                    <a:cubicBezTo>
                      <a:pt x="22" y="11"/>
                      <a:pt x="22" y="11"/>
                      <a:pt x="22" y="11"/>
                    </a:cubicBezTo>
                    <a:cubicBezTo>
                      <a:pt x="22" y="5"/>
                      <a:pt x="17"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Tree>
    <p:extLst>
      <p:ext uri="{BB962C8B-B14F-4D97-AF65-F5344CB8AC3E}">
        <p14:creationId xmlns:p14="http://schemas.microsoft.com/office/powerpoint/2010/main" val="23573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Configuration Management System (CMS)</a:t>
            </a:r>
            <a:endParaRPr lang="en-US" dirty="0"/>
          </a:p>
        </p:txBody>
      </p:sp>
      <p:sp>
        <p:nvSpPr>
          <p:cNvPr id="4" name="Slide Number Placeholder 3"/>
          <p:cNvSpPr>
            <a:spLocks noGrp="1"/>
          </p:cNvSpPr>
          <p:nvPr>
            <p:ph type="sldNum" sz="quarter" idx="4"/>
          </p:nvPr>
        </p:nvSpPr>
        <p:spPr/>
        <p:txBody>
          <a:bodyPr/>
          <a:lstStyle/>
          <a:p>
            <a:fld id="{B016F8AB-BCEA-4347-8BA6-BE776009BC89}" type="slidenum">
              <a:rPr lang="en-US" smtClean="0">
                <a:solidFill>
                  <a:srgbClr val="617D78"/>
                </a:solidFill>
              </a:rPr>
              <a:pPr/>
              <a:t>21</a:t>
            </a:fld>
            <a:endParaRPr lang="en-US">
              <a:solidFill>
                <a:srgbClr val="617D78"/>
              </a:solidFill>
            </a:endParaRPr>
          </a:p>
        </p:txBody>
      </p:sp>
      <p:sp>
        <p:nvSpPr>
          <p:cNvPr id="6" name="Subtitle 5"/>
          <p:cNvSpPr>
            <a:spLocks noGrp="1"/>
          </p:cNvSpPr>
          <p:nvPr>
            <p:ph type="body" sz="quarter" idx="13"/>
          </p:nvPr>
        </p:nvSpPr>
        <p:spPr/>
        <p:txBody>
          <a:bodyPr/>
          <a:lstStyle/>
          <a:p>
            <a:r>
              <a:rPr lang="en-US" sz="2000" dirty="0" smtClean="0"/>
              <a:t>Industry’s best combination of bottom up and top down discovery and modeling</a:t>
            </a:r>
            <a:endParaRPr lang="en-US" sz="2000" dirty="0"/>
          </a:p>
        </p:txBody>
      </p:sp>
      <p:sp>
        <p:nvSpPr>
          <p:cNvPr id="16" name="Content Placeholder 3"/>
          <p:cNvSpPr txBox="1">
            <a:spLocks/>
          </p:cNvSpPr>
          <p:nvPr/>
        </p:nvSpPr>
        <p:spPr bwMode="black">
          <a:xfrm>
            <a:off x="1028152" y="1520278"/>
            <a:ext cx="4400550" cy="4503267"/>
          </a:xfrm>
          <a:prstGeom prst="rect">
            <a:avLst/>
          </a:prstGeom>
        </p:spPr>
        <p:txBody>
          <a:bodyPr vert="horz" wrap="square" lIns="0" tIns="0" rIns="0" bIns="0" rtlCol="0" anchor="ctr">
            <a:noAutofit/>
          </a:bodyPr>
          <a:lstStyle/>
          <a:p>
            <a:pPr>
              <a:spcBef>
                <a:spcPts val="1200"/>
              </a:spcBef>
            </a:pPr>
            <a:r>
              <a:rPr lang="en-US" b="1" dirty="0" smtClean="0">
                <a:latin typeface="Calibri" panose="020F0502020204030204" pitchFamily="34" charset="0"/>
              </a:rPr>
              <a:t>Intuitive web </a:t>
            </a:r>
            <a:r>
              <a:rPr lang="en-US" b="1" dirty="0">
                <a:latin typeface="Calibri" panose="020F0502020204030204" pitchFamily="34" charset="0"/>
              </a:rPr>
              <a:t>browser interface</a:t>
            </a:r>
            <a:r>
              <a:rPr lang="en-US" dirty="0" smtClean="0">
                <a:latin typeface="Calibri" panose="020F0502020204030204" pitchFamily="34" charset="0"/>
              </a:rPr>
              <a:t/>
            </a:r>
            <a:br>
              <a:rPr lang="en-US" dirty="0" smtClean="0">
                <a:latin typeface="Calibri" panose="020F0502020204030204" pitchFamily="34" charset="0"/>
              </a:rPr>
            </a:br>
            <a:r>
              <a:rPr lang="en-US" dirty="0" smtClean="0">
                <a:latin typeface="Calibri" panose="020F0502020204030204" pitchFamily="34" charset="0"/>
              </a:rPr>
              <a:t>Easy access to all CMS data</a:t>
            </a:r>
          </a:p>
          <a:p>
            <a:pPr>
              <a:spcBef>
                <a:spcPts val="1200"/>
              </a:spcBef>
            </a:pPr>
            <a:r>
              <a:rPr lang="en-US" b="1" dirty="0" smtClean="0">
                <a:latin typeface="Calibri" panose="020F0502020204030204" pitchFamily="34" charset="0"/>
              </a:rPr>
              <a:t>Single tool</a:t>
            </a:r>
            <a:br>
              <a:rPr lang="en-US" b="1" dirty="0" smtClean="0">
                <a:latin typeface="Calibri" panose="020F0502020204030204" pitchFamily="34" charset="0"/>
              </a:rPr>
            </a:br>
            <a:r>
              <a:rPr lang="en-US" dirty="0" smtClean="0">
                <a:latin typeface="Calibri" panose="020F0502020204030204" pitchFamily="34" charset="0"/>
              </a:rPr>
              <a:t>Federated CMDB, discovery, inventory and dependency mapping</a:t>
            </a:r>
          </a:p>
          <a:p>
            <a:pPr>
              <a:spcBef>
                <a:spcPts val="1200"/>
              </a:spcBef>
            </a:pPr>
            <a:r>
              <a:rPr lang="en-US" b="1" dirty="0" smtClean="0">
                <a:latin typeface="Calibri" panose="020F0502020204030204" pitchFamily="34" charset="0"/>
              </a:rPr>
              <a:t>Automated Discovery</a:t>
            </a:r>
            <a:br>
              <a:rPr lang="en-US" b="1" dirty="0" smtClean="0">
                <a:latin typeface="Calibri" panose="020F0502020204030204" pitchFamily="34" charset="0"/>
              </a:rPr>
            </a:br>
            <a:r>
              <a:rPr lang="en-US" dirty="0">
                <a:latin typeface="Calibri" panose="020F0502020204030204" pitchFamily="34" charset="0"/>
              </a:rPr>
              <a:t>Cloud and on </a:t>
            </a:r>
            <a:r>
              <a:rPr lang="en-US" dirty="0" smtClean="0">
                <a:latin typeface="Calibri" panose="020F0502020204030204" pitchFamily="34" charset="0"/>
              </a:rPr>
              <a:t>premise</a:t>
            </a:r>
            <a:br>
              <a:rPr lang="en-US" dirty="0" smtClean="0">
                <a:latin typeface="Calibri" panose="020F0502020204030204" pitchFamily="34" charset="0"/>
              </a:rPr>
            </a:br>
            <a:r>
              <a:rPr lang="en-US" dirty="0" smtClean="0">
                <a:latin typeface="Calibri" panose="020F0502020204030204" pitchFamily="34" charset="0"/>
              </a:rPr>
              <a:t>Top-down </a:t>
            </a:r>
            <a:r>
              <a:rPr lang="en-US" dirty="0">
                <a:latin typeface="Calibri" panose="020F0502020204030204" pitchFamily="34" charset="0"/>
              </a:rPr>
              <a:t>and bottoms-up </a:t>
            </a:r>
            <a:r>
              <a:rPr lang="en-US" dirty="0" smtClean="0">
                <a:latin typeface="Calibri" panose="020F0502020204030204" pitchFamily="34" charset="0"/>
              </a:rPr>
              <a:t/>
            </a:r>
            <a:br>
              <a:rPr lang="en-US" dirty="0" smtClean="0">
                <a:latin typeface="Calibri" panose="020F0502020204030204" pitchFamily="34" charset="0"/>
              </a:rPr>
            </a:br>
            <a:r>
              <a:rPr lang="en-US" dirty="0" smtClean="0">
                <a:latin typeface="Calibri" panose="020F0502020204030204" pitchFamily="34" charset="0"/>
              </a:rPr>
              <a:t>Agent-based</a:t>
            </a:r>
            <a:r>
              <a:rPr lang="en-US" dirty="0">
                <a:latin typeface="Calibri" panose="020F0502020204030204" pitchFamily="34" charset="0"/>
              </a:rPr>
              <a:t>, agent-less, hybrid, and </a:t>
            </a:r>
            <a:r>
              <a:rPr lang="en-US" dirty="0" smtClean="0">
                <a:latin typeface="Calibri" panose="020F0502020204030204" pitchFamily="34" charset="0"/>
              </a:rPr>
              <a:t>passive</a:t>
            </a:r>
          </a:p>
          <a:p>
            <a:pPr>
              <a:spcBef>
                <a:spcPts val="1200"/>
              </a:spcBef>
            </a:pPr>
            <a:r>
              <a:rPr lang="en-US" b="1" dirty="0" smtClean="0">
                <a:latin typeface="Calibri" panose="020F0502020204030204" pitchFamily="34" charset="0"/>
              </a:rPr>
              <a:t>Automated </a:t>
            </a:r>
            <a:r>
              <a:rPr lang="en-US" b="1" dirty="0">
                <a:latin typeface="Calibri" panose="020F0502020204030204" pitchFamily="34" charset="0"/>
              </a:rPr>
              <a:t>service </a:t>
            </a:r>
            <a:r>
              <a:rPr lang="en-US" b="1" dirty="0" smtClean="0">
                <a:latin typeface="Calibri" panose="020F0502020204030204" pitchFamily="34" charset="0"/>
              </a:rPr>
              <a:t>modeling</a:t>
            </a:r>
            <a:br>
              <a:rPr lang="en-US" b="1" dirty="0" smtClean="0">
                <a:latin typeface="Calibri" panose="020F0502020204030204" pitchFamily="34" charset="0"/>
              </a:rPr>
            </a:br>
            <a:r>
              <a:rPr lang="en-US" dirty="0" smtClean="0">
                <a:latin typeface="Calibri" panose="020F0502020204030204" pitchFamily="34" charset="0"/>
              </a:rPr>
              <a:t>Easy</a:t>
            </a:r>
            <a:r>
              <a:rPr lang="en-US" dirty="0">
                <a:latin typeface="Calibri" panose="020F0502020204030204" pitchFamily="34" charset="0"/>
              </a:rPr>
              <a:t>, fast dependency modeling to a top-down model of a business </a:t>
            </a:r>
            <a:r>
              <a:rPr lang="en-US" dirty="0" smtClean="0">
                <a:latin typeface="Calibri" panose="020F0502020204030204" pitchFamily="34" charset="0"/>
              </a:rPr>
              <a:t>service</a:t>
            </a:r>
            <a:endParaRPr lang="en-US" dirty="0">
              <a:latin typeface="Calibri" panose="020F0502020204030204" pitchFamily="34" charset="0"/>
            </a:endParaRPr>
          </a:p>
        </p:txBody>
      </p:sp>
      <p:pic>
        <p:nvPicPr>
          <p:cNvPr id="45" name="Picture Placeholder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06103" y="3093384"/>
            <a:ext cx="3119047" cy="2911111"/>
          </a:xfrm>
          <a:prstGeom prst="rect">
            <a:avLst/>
          </a:prstGeom>
          <a:ln>
            <a:solidFill>
              <a:schemeClr val="tx1">
                <a:lumMod val="25000"/>
                <a:lumOff val="75000"/>
              </a:schemeClr>
            </a:solidFill>
          </a:ln>
        </p:spPr>
      </p:pic>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05302" y="1601880"/>
            <a:ext cx="5120640" cy="2346326"/>
          </a:xfrm>
          <a:prstGeom prst="rect">
            <a:avLst/>
          </a:prstGeom>
          <a:ln>
            <a:solidFill>
              <a:schemeClr val="tx1">
                <a:lumMod val="25000"/>
                <a:lumOff val="75000"/>
              </a:schemeClr>
            </a:solidFill>
          </a:ln>
        </p:spPr>
      </p:pic>
    </p:spTree>
    <p:extLst>
      <p:ext uri="{BB962C8B-B14F-4D97-AF65-F5344CB8AC3E}">
        <p14:creationId xmlns:p14="http://schemas.microsoft.com/office/powerpoint/2010/main" val="427577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ltGray">
          <a:xfrm>
            <a:off x="947585" y="1743075"/>
            <a:ext cx="3313444" cy="347662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latin typeface="Calibri" panose="020F0502020204030204" pitchFamily="34" charset="0"/>
              <a:cs typeface="Calibri" panose="020F0502020204030204" pitchFamily="34" charset="0"/>
            </a:endParaRPr>
          </a:p>
        </p:txBody>
      </p:sp>
      <p:sp>
        <p:nvSpPr>
          <p:cNvPr id="18" name="Rectangle 17"/>
          <p:cNvSpPr/>
          <p:nvPr/>
        </p:nvSpPr>
        <p:spPr bwMode="ltGray">
          <a:xfrm>
            <a:off x="4415485" y="1743075"/>
            <a:ext cx="3313444" cy="347662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solidFill>
                <a:schemeClr val="bg2"/>
              </a:solidFill>
              <a:latin typeface="Calibri" panose="020F0502020204030204" pitchFamily="34" charset="0"/>
              <a:cs typeface="Calibri" panose="020F0502020204030204" pitchFamily="34" charset="0"/>
            </a:endParaRPr>
          </a:p>
        </p:txBody>
      </p:sp>
      <p:sp>
        <p:nvSpPr>
          <p:cNvPr id="19" name="Rectangle 18"/>
          <p:cNvSpPr/>
          <p:nvPr/>
        </p:nvSpPr>
        <p:spPr bwMode="ltGray">
          <a:xfrm>
            <a:off x="7883322" y="1743075"/>
            <a:ext cx="3313444" cy="347662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latin typeface="Calibri" panose="020F0502020204030204" pitchFamily="34" charset="0"/>
              <a:cs typeface="Calibri" panose="020F0502020204030204" pitchFamily="34" charset="0"/>
            </a:endParaRPr>
          </a:p>
        </p:txBody>
      </p:sp>
      <p:sp>
        <p:nvSpPr>
          <p:cNvPr id="7" name="Title 6"/>
          <p:cNvSpPr>
            <a:spLocks noGrp="1"/>
          </p:cNvSpPr>
          <p:nvPr>
            <p:ph type="title"/>
          </p:nvPr>
        </p:nvSpPr>
        <p:spPr/>
        <p:txBody>
          <a:bodyPr/>
          <a:lstStyle/>
          <a:p>
            <a:r>
              <a:rPr lang="en-US" smtClean="0"/>
              <a:t>Delivering Customer Outcomes</a:t>
            </a:r>
            <a:endParaRPr lang="en-GB" dirty="0"/>
          </a:p>
        </p:txBody>
      </p:sp>
      <p:sp>
        <p:nvSpPr>
          <p:cNvPr id="6" name="Slide Number Placeholder 5"/>
          <p:cNvSpPr>
            <a:spLocks noGrp="1"/>
          </p:cNvSpPr>
          <p:nvPr>
            <p:ph type="sldNum" sz="quarter" idx="4"/>
          </p:nvPr>
        </p:nvSpPr>
        <p:spPr/>
        <p:txBody>
          <a:bodyPr/>
          <a:lstStyle/>
          <a:p>
            <a:fld id="{0FB999A9-77CE-4AD1-9911-24A29F08BC34}" type="slidenum">
              <a:rPr lang="en-US" smtClean="0"/>
              <a:pPr/>
              <a:t>22</a:t>
            </a:fld>
            <a:endParaRPr lang="en-US" dirty="0"/>
          </a:p>
        </p:txBody>
      </p:sp>
      <p:sp>
        <p:nvSpPr>
          <p:cNvPr id="9" name="Text Placeholder 5"/>
          <p:cNvSpPr txBox="1">
            <a:spLocks/>
          </p:cNvSpPr>
          <p:nvPr/>
        </p:nvSpPr>
        <p:spPr>
          <a:xfrm>
            <a:off x="993557" y="1819276"/>
            <a:ext cx="3221502" cy="32099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endParaRPr lang="en-US" b="1" dirty="0" smtClean="0"/>
          </a:p>
          <a:p>
            <a:pPr marL="0" indent="0" algn="ctr">
              <a:buFont typeface="Wingdings" panose="05000000000000000000" pitchFamily="2" charset="2"/>
              <a:buNone/>
            </a:pPr>
            <a:endParaRPr lang="en-US" b="1" dirty="0" smtClean="0"/>
          </a:p>
          <a:p>
            <a:pPr marL="0" indent="0" algn="ctr">
              <a:buFont typeface="Wingdings" panose="05000000000000000000" pitchFamily="2" charset="2"/>
              <a:buNone/>
            </a:pPr>
            <a:endParaRPr lang="en-US" b="1" dirty="0" smtClean="0"/>
          </a:p>
          <a:p>
            <a:pPr marL="0" indent="0" algn="ctr">
              <a:spcBef>
                <a:spcPts val="1200"/>
              </a:spcBef>
              <a:buNone/>
            </a:pPr>
            <a:r>
              <a:rPr lang="en-US" dirty="0" smtClean="0"/>
              <a:t>Ticket self-management delivers a </a:t>
            </a:r>
            <a:r>
              <a:rPr lang="en-US" sz="2400" b="1" dirty="0" smtClean="0"/>
              <a:t>26% reduction in incidents</a:t>
            </a:r>
            <a:endParaRPr lang="en-US" b="1" dirty="0" smtClean="0"/>
          </a:p>
          <a:p>
            <a:pPr marL="0" indent="0" algn="ctr">
              <a:spcBef>
                <a:spcPts val="1200"/>
              </a:spcBef>
              <a:buNone/>
            </a:pPr>
            <a:r>
              <a:rPr lang="en-US" sz="2400" b="1" dirty="0" smtClean="0"/>
              <a:t>Better </a:t>
            </a:r>
            <a:r>
              <a:rPr lang="en-US" sz="2400" b="1" dirty="0"/>
              <a:t>allocation </a:t>
            </a:r>
            <a:r>
              <a:rPr lang="en-US" sz="2400" b="1" dirty="0" smtClean="0"/>
              <a:t>of </a:t>
            </a:r>
            <a:r>
              <a:rPr lang="en-US" dirty="0" smtClean="0"/>
              <a:t>help </a:t>
            </a:r>
            <a:r>
              <a:rPr lang="en-US" dirty="0"/>
              <a:t>desk </a:t>
            </a:r>
            <a:r>
              <a:rPr lang="en-US" sz="2400" b="1" dirty="0" smtClean="0"/>
              <a:t>resources</a:t>
            </a:r>
            <a:endParaRPr lang="en-US" b="1" dirty="0" smtClean="0"/>
          </a:p>
        </p:txBody>
      </p:sp>
      <p:sp>
        <p:nvSpPr>
          <p:cNvPr id="10" name="Text Placeholder 6"/>
          <p:cNvSpPr txBox="1">
            <a:spLocks/>
          </p:cNvSpPr>
          <p:nvPr/>
        </p:nvSpPr>
        <p:spPr>
          <a:xfrm>
            <a:off x="4629170" y="1819276"/>
            <a:ext cx="2886075" cy="3209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endParaRPr lang="en-US" b="1" dirty="0" smtClean="0"/>
          </a:p>
          <a:p>
            <a:pPr marL="0" indent="0" algn="ctr">
              <a:buFont typeface="Wingdings" panose="05000000000000000000" pitchFamily="2" charset="2"/>
              <a:buNone/>
            </a:pPr>
            <a:endParaRPr lang="en-US" b="1" dirty="0" smtClean="0"/>
          </a:p>
          <a:p>
            <a:pPr marL="0" indent="0" algn="ctr">
              <a:buFont typeface="Wingdings" panose="05000000000000000000" pitchFamily="2" charset="2"/>
              <a:buNone/>
            </a:pPr>
            <a:endParaRPr lang="en-US" b="1" dirty="0" smtClean="0"/>
          </a:p>
          <a:p>
            <a:pPr marL="0" indent="0" algn="ctr">
              <a:spcBef>
                <a:spcPts val="1200"/>
              </a:spcBef>
              <a:buFont typeface="Wingdings" panose="05000000000000000000" pitchFamily="2" charset="2"/>
              <a:buNone/>
            </a:pPr>
            <a:r>
              <a:rPr lang="en-US" sz="2400" b="1" dirty="0"/>
              <a:t>$500,000 savings </a:t>
            </a:r>
            <a:r>
              <a:rPr lang="en-US" dirty="0" smtClean="0"/>
              <a:t>in asset consolidation</a:t>
            </a:r>
          </a:p>
          <a:p>
            <a:pPr marL="0" indent="0" algn="ctr">
              <a:spcBef>
                <a:spcPts val="1800"/>
              </a:spcBef>
              <a:buFont typeface="Wingdings" panose="05000000000000000000" pitchFamily="2" charset="2"/>
              <a:buNone/>
            </a:pPr>
            <a:r>
              <a:rPr lang="en-US" sz="2400" b="1" dirty="0"/>
              <a:t>50% </a:t>
            </a:r>
            <a:r>
              <a:rPr lang="en-US" dirty="0" smtClean="0"/>
              <a:t>first year </a:t>
            </a:r>
            <a:r>
              <a:rPr lang="en-US" sz="2400" b="1" dirty="0"/>
              <a:t>ROI</a:t>
            </a:r>
            <a:r>
              <a:rPr lang="en-US" dirty="0" smtClean="0"/>
              <a:t> recovery</a:t>
            </a:r>
            <a:endParaRPr lang="en-US" dirty="0"/>
          </a:p>
        </p:txBody>
      </p:sp>
      <p:sp>
        <p:nvSpPr>
          <p:cNvPr id="11" name="Text Placeholder 7"/>
          <p:cNvSpPr txBox="1">
            <a:spLocks/>
          </p:cNvSpPr>
          <p:nvPr/>
        </p:nvSpPr>
        <p:spPr>
          <a:xfrm>
            <a:off x="8097007" y="1819276"/>
            <a:ext cx="2886075" cy="3209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endParaRPr lang="en-US" b="1" dirty="0" smtClean="0"/>
          </a:p>
          <a:p>
            <a:pPr marL="0" indent="0" algn="ctr">
              <a:buFont typeface="Wingdings" panose="05000000000000000000" pitchFamily="2" charset="2"/>
              <a:buNone/>
            </a:pPr>
            <a:endParaRPr lang="en-US" b="1" dirty="0" smtClean="0"/>
          </a:p>
          <a:p>
            <a:pPr marL="0" indent="0" algn="ctr">
              <a:buFont typeface="Wingdings" panose="05000000000000000000" pitchFamily="2" charset="2"/>
              <a:buNone/>
            </a:pPr>
            <a:endParaRPr lang="en-US" b="1" dirty="0" smtClean="0"/>
          </a:p>
          <a:p>
            <a:pPr marL="0" indent="0" algn="ctr">
              <a:spcBef>
                <a:spcPts val="1200"/>
              </a:spcBef>
              <a:buFont typeface="Wingdings" panose="05000000000000000000" pitchFamily="2" charset="2"/>
              <a:buNone/>
            </a:pPr>
            <a:r>
              <a:rPr lang="en-US" dirty="0" smtClean="0"/>
              <a:t>Increased </a:t>
            </a:r>
            <a:r>
              <a:rPr lang="en-US" sz="2400" b="1" dirty="0"/>
              <a:t>change success rate </a:t>
            </a:r>
            <a:r>
              <a:rPr lang="en-US" dirty="0" smtClean="0"/>
              <a:t>to </a:t>
            </a:r>
            <a:r>
              <a:rPr lang="en-US" sz="2400" b="1" dirty="0"/>
              <a:t>99%</a:t>
            </a:r>
          </a:p>
          <a:p>
            <a:pPr marL="0" indent="0" algn="ctr">
              <a:buFont typeface="Wingdings" panose="05000000000000000000" pitchFamily="2" charset="2"/>
              <a:buNone/>
            </a:pPr>
            <a:r>
              <a:rPr lang="en-US" dirty="0" smtClean="0"/>
              <a:t>Achieved </a:t>
            </a:r>
            <a:r>
              <a:rPr lang="en-US" sz="2400" b="1" dirty="0"/>
              <a:t>85% first call resolution</a:t>
            </a:r>
          </a:p>
        </p:txBody>
      </p:sp>
      <p:pic>
        <p:nvPicPr>
          <p:cNvPr id="13"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2277" y="2286396"/>
            <a:ext cx="2419860" cy="496855"/>
          </a:xfrm>
          <a:prstGeom prst="rect">
            <a:avLst/>
          </a:prstGeom>
        </p:spPr>
      </p:pic>
      <p:pic>
        <p:nvPicPr>
          <p:cNvPr id="14" name="Picture 2" descr="Resultado de imagem para valero logo">
            <a:hlinkClick r:id="rId4"/>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732617" y="2130202"/>
            <a:ext cx="1614854" cy="8092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9586" y="1912840"/>
            <a:ext cx="3089442" cy="1243965"/>
          </a:xfrm>
          <a:prstGeom prst="rect">
            <a:avLst/>
          </a:prstGeom>
        </p:spPr>
      </p:pic>
    </p:spTree>
    <p:extLst>
      <p:ext uri="{BB962C8B-B14F-4D97-AF65-F5344CB8AC3E}">
        <p14:creationId xmlns:p14="http://schemas.microsoft.com/office/powerpoint/2010/main" val="6453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lstStyle/>
          <a:p>
            <a:pPr marL="342900" indent="-342900">
              <a:buFont typeface="Arial" panose="020B0604020202020204" pitchFamily="34" charset="0"/>
              <a:buChar char="•"/>
            </a:pPr>
            <a:endParaRPr lang="en-US" dirty="0"/>
          </a:p>
        </p:txBody>
      </p:sp>
      <p:sp>
        <p:nvSpPr>
          <p:cNvPr id="2" name="Title 1"/>
          <p:cNvSpPr>
            <a:spLocks noGrp="1"/>
          </p:cNvSpPr>
          <p:nvPr>
            <p:ph type="title"/>
          </p:nvPr>
        </p:nvSpPr>
        <p:spPr/>
        <p:txBody>
          <a:bodyPr>
            <a:normAutofit/>
          </a:bodyPr>
          <a:lstStyle/>
          <a:p>
            <a:r>
              <a:rPr lang="en-US" dirty="0" smtClean="0"/>
              <a:t>SMA Suite Licensing</a:t>
            </a:r>
            <a:endParaRPr lang="en-US" dirty="0"/>
          </a:p>
        </p:txBody>
      </p:sp>
      <p:sp>
        <p:nvSpPr>
          <p:cNvPr id="4" name="Slide Number Placeholder 3"/>
          <p:cNvSpPr>
            <a:spLocks noGrp="1"/>
          </p:cNvSpPr>
          <p:nvPr>
            <p:ph type="sldNum" sz="quarter" idx="4"/>
          </p:nvPr>
        </p:nvSpPr>
        <p:spPr/>
        <p:txBody>
          <a:bodyPr/>
          <a:lstStyle/>
          <a:p>
            <a:fld id="{86CB4B4D-7CA3-9044-876B-883B54F8677D}" type="slidenum">
              <a:rPr lang="en-US" smtClean="0"/>
              <a:pPr/>
              <a:t>23</a:t>
            </a:fld>
            <a:endParaRPr lang="en-US" dirty="0"/>
          </a:p>
        </p:txBody>
      </p:sp>
    </p:spTree>
    <p:extLst>
      <p:ext uri="{BB962C8B-B14F-4D97-AF65-F5344CB8AC3E}">
        <p14:creationId xmlns:p14="http://schemas.microsoft.com/office/powerpoint/2010/main" val="1458238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solidFill>
                  <a:prstClr val="white">
                    <a:lumMod val="75000"/>
                  </a:prstClr>
                </a:solidFill>
              </a:rPr>
              <a:pPr/>
              <a:t>24</a:t>
            </a:fld>
            <a:endParaRPr lang="en-US" dirty="0">
              <a:solidFill>
                <a:prstClr val="white">
                  <a:lumMod val="75000"/>
                </a:prstClr>
              </a:solidFill>
            </a:endParaRPr>
          </a:p>
        </p:txBody>
      </p:sp>
      <p:sp>
        <p:nvSpPr>
          <p:cNvPr id="11" name="Title 10"/>
          <p:cNvSpPr>
            <a:spLocks noGrp="1"/>
          </p:cNvSpPr>
          <p:nvPr>
            <p:ph type="title"/>
          </p:nvPr>
        </p:nvSpPr>
        <p:spPr/>
        <p:txBody>
          <a:bodyPr>
            <a:normAutofit fontScale="90000"/>
          </a:bodyPr>
          <a:lstStyle/>
          <a:p>
            <a:r>
              <a:rPr lang="en-US" dirty="0">
                <a:solidFill>
                  <a:srgbClr val="212E35"/>
                </a:solidFill>
              </a:rPr>
              <a:t>One Suite, One Experience, Two Flavors of Choice</a:t>
            </a:r>
            <a:br>
              <a:rPr lang="en-US" dirty="0">
                <a:solidFill>
                  <a:srgbClr val="212E35"/>
                </a:solidFill>
              </a:rPr>
            </a:br>
            <a:endParaRPr lang="en-US" dirty="0"/>
          </a:p>
        </p:txBody>
      </p:sp>
      <p:sp>
        <p:nvSpPr>
          <p:cNvPr id="15" name="Text Placeholder 14"/>
          <p:cNvSpPr>
            <a:spLocks noGrp="1"/>
          </p:cNvSpPr>
          <p:nvPr>
            <p:ph type="body" sz="quarter" idx="13"/>
          </p:nvPr>
        </p:nvSpPr>
        <p:spPr>
          <a:xfrm>
            <a:off x="984763" y="935783"/>
            <a:ext cx="10307574" cy="418375"/>
          </a:xfrm>
        </p:spPr>
        <p:txBody>
          <a:bodyPr>
            <a:normAutofit fontScale="85000" lnSpcReduction="10000"/>
          </a:bodyPr>
          <a:lstStyle/>
          <a:p>
            <a:r>
              <a:rPr lang="en-US" dirty="0">
                <a:solidFill>
                  <a:srgbClr val="212E35"/>
                </a:solidFill>
              </a:rPr>
              <a:t>Converging SM capabilities from Service Manager and former Service </a:t>
            </a:r>
            <a:r>
              <a:rPr lang="en-US" dirty="0" smtClean="0">
                <a:solidFill>
                  <a:srgbClr val="212E35"/>
                </a:solidFill>
              </a:rPr>
              <a:t>Anywhere</a:t>
            </a:r>
            <a:endParaRPr lang="en-US" dirty="0"/>
          </a:p>
        </p:txBody>
      </p:sp>
      <p:sp>
        <p:nvSpPr>
          <p:cNvPr id="4" name="Rectangle 3"/>
          <p:cNvSpPr/>
          <p:nvPr/>
        </p:nvSpPr>
        <p:spPr bwMode="ltGray">
          <a:xfrm>
            <a:off x="1123576" y="4452109"/>
            <a:ext cx="3907335" cy="533400"/>
          </a:xfrm>
          <a:prstGeom prst="rect">
            <a:avLst/>
          </a:prstGeom>
          <a:solidFill>
            <a:srgbClr val="00B3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solidFill>
                  <a:prstClr val="white"/>
                </a:solidFill>
                <a:cs typeface="Calibri Light" panose="020F0302020204030204" pitchFamily="34" charset="0"/>
              </a:rPr>
              <a:t>Container Deployment Foundation (CDF)</a:t>
            </a:r>
            <a:endParaRPr lang="en-GB" sz="1600" dirty="0" err="1">
              <a:solidFill>
                <a:prstClr val="white"/>
              </a:solidFill>
              <a:cs typeface="Calibri Light" panose="020F0302020204030204" pitchFamily="34" charset="0"/>
            </a:endParaRPr>
          </a:p>
        </p:txBody>
      </p:sp>
      <p:sp>
        <p:nvSpPr>
          <p:cNvPr id="5" name="Rectangle 4"/>
          <p:cNvSpPr/>
          <p:nvPr/>
        </p:nvSpPr>
        <p:spPr bwMode="ltGray">
          <a:xfrm>
            <a:off x="1123576" y="3869336"/>
            <a:ext cx="3907334" cy="533400"/>
          </a:xfrm>
          <a:prstGeom prst="rect">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smtClean="0">
                <a:solidFill>
                  <a:srgbClr val="212E35"/>
                </a:solidFill>
                <a:cs typeface="Calibri Light" panose="020F0302020204030204" pitchFamily="34" charset="0"/>
              </a:rPr>
              <a:t>Configuration Management System</a:t>
            </a:r>
            <a:endParaRPr lang="en-GB" sz="1600" dirty="0" err="1">
              <a:solidFill>
                <a:srgbClr val="212E35"/>
              </a:solidFill>
              <a:cs typeface="Calibri Light" panose="020F0302020204030204" pitchFamily="34" charset="0"/>
            </a:endParaRPr>
          </a:p>
        </p:txBody>
      </p:sp>
      <p:sp>
        <p:nvSpPr>
          <p:cNvPr id="8" name="Rectangle 7"/>
          <p:cNvSpPr/>
          <p:nvPr/>
        </p:nvSpPr>
        <p:spPr bwMode="ltGray">
          <a:xfrm>
            <a:off x="1123576" y="2648651"/>
            <a:ext cx="1913239" cy="1119926"/>
          </a:xfrm>
          <a:prstGeom prst="rect">
            <a:avLst/>
          </a:prstGeom>
          <a:solidFill>
            <a:schemeClr val="accent3"/>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smtClean="0">
                <a:solidFill>
                  <a:srgbClr val="212E35"/>
                </a:solidFill>
                <a:cs typeface="Calibri Light" panose="020F0302020204030204" pitchFamily="34" charset="0"/>
              </a:rPr>
              <a:t>SMA-SM</a:t>
            </a:r>
            <a:endParaRPr lang="en-GB" sz="1600" dirty="0" err="1">
              <a:solidFill>
                <a:srgbClr val="212E35"/>
              </a:solidFill>
              <a:cs typeface="Calibri Light" panose="020F0302020204030204" pitchFamily="34" charset="0"/>
            </a:endParaRPr>
          </a:p>
        </p:txBody>
      </p:sp>
      <p:sp>
        <p:nvSpPr>
          <p:cNvPr id="9" name="Rectangle 8"/>
          <p:cNvSpPr/>
          <p:nvPr/>
        </p:nvSpPr>
        <p:spPr bwMode="ltGray">
          <a:xfrm>
            <a:off x="3117672" y="2648648"/>
            <a:ext cx="1913239" cy="1119929"/>
          </a:xfrm>
          <a:prstGeom prst="rect">
            <a:avLst/>
          </a:prstGeom>
          <a:solidFill>
            <a:schemeClr val="accent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smtClean="0">
                <a:solidFill>
                  <a:prstClr val="white"/>
                </a:solidFill>
                <a:cs typeface="Calibri Light" panose="020F0302020204030204" pitchFamily="34" charset="0"/>
              </a:rPr>
              <a:t>SMA-X</a:t>
            </a:r>
            <a:endParaRPr lang="en-GB" sz="1400" dirty="0" err="1">
              <a:solidFill>
                <a:prstClr val="white"/>
              </a:solidFill>
              <a:cs typeface="Calibri Light" panose="020F0302020204030204" pitchFamily="34" charset="0"/>
            </a:endParaRPr>
          </a:p>
        </p:txBody>
      </p:sp>
      <p:sp>
        <p:nvSpPr>
          <p:cNvPr id="10" name="Rectangle 9"/>
          <p:cNvSpPr/>
          <p:nvPr/>
        </p:nvSpPr>
        <p:spPr bwMode="ltGray">
          <a:xfrm>
            <a:off x="1114566" y="1938014"/>
            <a:ext cx="3916346" cy="595005"/>
          </a:xfrm>
          <a:prstGeom prst="rect">
            <a:avLst/>
          </a:prstGeom>
          <a:solidFill>
            <a:schemeClr val="accent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solidFill>
                  <a:prstClr val="white"/>
                </a:solidFill>
                <a:cs typeface="Calibri Light" panose="020F0302020204030204" pitchFamily="34" charset="0"/>
              </a:rPr>
              <a:t>Service Portal</a:t>
            </a:r>
            <a:endParaRPr lang="en-GB" sz="1600" dirty="0" err="1">
              <a:solidFill>
                <a:prstClr val="white"/>
              </a:solidFill>
              <a:cs typeface="Calibri Light" panose="020F0302020204030204" pitchFamily="34" charset="0"/>
            </a:endParaRPr>
          </a:p>
        </p:txBody>
      </p:sp>
      <p:sp>
        <p:nvSpPr>
          <p:cNvPr id="14" name="Title 1"/>
          <p:cNvSpPr txBox="1">
            <a:spLocks/>
          </p:cNvSpPr>
          <p:nvPr/>
        </p:nvSpPr>
        <p:spPr>
          <a:xfrm>
            <a:off x="946785" y="429272"/>
            <a:ext cx="10311765" cy="974663"/>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dirty="0">
              <a:solidFill>
                <a:srgbClr val="212E35"/>
              </a:solidFill>
            </a:endParaRPr>
          </a:p>
        </p:txBody>
      </p:sp>
      <p:sp>
        <p:nvSpPr>
          <p:cNvPr id="17" name="Content Placeholder 29"/>
          <p:cNvSpPr txBox="1">
            <a:spLocks/>
          </p:cNvSpPr>
          <p:nvPr/>
        </p:nvSpPr>
        <p:spPr>
          <a:xfrm>
            <a:off x="5284102" y="1905000"/>
            <a:ext cx="6780898" cy="4292600"/>
          </a:xfrm>
          <a:prstGeom prst="rect">
            <a:avLst/>
          </a:prstGeom>
        </p:spPr>
        <p:txBody>
          <a:bodyPr>
            <a:no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Font typeface="Arial" panose="020B0604020202020204" pitchFamily="34" charset="0"/>
              <a:buChar char="•"/>
            </a:pPr>
            <a:r>
              <a:rPr lang="en-US" b="1" dirty="0" smtClean="0">
                <a:solidFill>
                  <a:srgbClr val="212E35"/>
                </a:solidFill>
                <a:cs typeface="Calibri Light" panose="020F0302020204030204" pitchFamily="34" charset="0"/>
              </a:rPr>
              <a:t>SMA </a:t>
            </a:r>
            <a:r>
              <a:rPr lang="en-US" b="1" dirty="0">
                <a:solidFill>
                  <a:srgbClr val="212E35"/>
                </a:solidFill>
                <a:cs typeface="Calibri Light" panose="020F0302020204030204" pitchFamily="34" charset="0"/>
              </a:rPr>
              <a:t>Suite</a:t>
            </a:r>
          </a:p>
          <a:p>
            <a:pPr lvl="1">
              <a:lnSpc>
                <a:spcPct val="100000"/>
              </a:lnSpc>
              <a:spcAft>
                <a:spcPts val="0"/>
              </a:spcAft>
              <a:buFont typeface="Arial" panose="020B0604020202020204" pitchFamily="34" charset="0"/>
              <a:buChar char="•"/>
            </a:pPr>
            <a:r>
              <a:rPr lang="en-US" dirty="0" smtClean="0">
                <a:solidFill>
                  <a:srgbClr val="212E35"/>
                </a:solidFill>
                <a:cs typeface="Calibri Light" panose="020F0302020204030204" pitchFamily="34" charset="0"/>
              </a:rPr>
              <a:t>One suite for Service Management</a:t>
            </a:r>
          </a:p>
          <a:p>
            <a:pPr lvl="1">
              <a:lnSpc>
                <a:spcPct val="100000"/>
              </a:lnSpc>
              <a:spcAft>
                <a:spcPts val="0"/>
              </a:spcAft>
              <a:buFont typeface="Arial" panose="020B0604020202020204" pitchFamily="34" charset="0"/>
              <a:buChar char="•"/>
            </a:pPr>
            <a:endParaRPr lang="en-US" dirty="0">
              <a:solidFill>
                <a:srgbClr val="212E35"/>
              </a:solidFill>
              <a:cs typeface="Calibri Light" panose="020F0302020204030204" pitchFamily="34" charset="0"/>
            </a:endParaRPr>
          </a:p>
          <a:p>
            <a:pPr>
              <a:lnSpc>
                <a:spcPct val="100000"/>
              </a:lnSpc>
              <a:spcAft>
                <a:spcPts val="0"/>
              </a:spcAft>
              <a:buFont typeface="Arial" panose="020B0604020202020204" pitchFamily="34" charset="0"/>
              <a:buChar char="•"/>
            </a:pPr>
            <a:r>
              <a:rPr lang="en-US" b="1" dirty="0">
                <a:solidFill>
                  <a:srgbClr val="212E35"/>
                </a:solidFill>
                <a:cs typeface="Calibri Light" panose="020F0302020204030204" pitchFamily="34" charset="0"/>
              </a:rPr>
              <a:t>Single </a:t>
            </a:r>
            <a:r>
              <a:rPr lang="en-US" b="1" dirty="0" smtClean="0">
                <a:solidFill>
                  <a:srgbClr val="212E35"/>
                </a:solidFill>
                <a:cs typeface="Calibri Light" panose="020F0302020204030204" pitchFamily="34" charset="0"/>
              </a:rPr>
              <a:t>service portal </a:t>
            </a:r>
            <a:r>
              <a:rPr lang="en-US" dirty="0" smtClean="0">
                <a:solidFill>
                  <a:srgbClr val="212E35"/>
                </a:solidFill>
                <a:cs typeface="Calibri Light" panose="020F0302020204030204" pitchFamily="34" charset="0"/>
              </a:rPr>
              <a:t>(SMA SP) and </a:t>
            </a:r>
            <a:r>
              <a:rPr lang="en-US" dirty="0">
                <a:solidFill>
                  <a:srgbClr val="212E35"/>
                </a:solidFill>
                <a:cs typeface="Calibri Light" panose="020F0302020204030204" pitchFamily="34" charset="0"/>
              </a:rPr>
              <a:t>mobile </a:t>
            </a:r>
            <a:r>
              <a:rPr lang="en-US" dirty="0" smtClean="0">
                <a:solidFill>
                  <a:srgbClr val="212E35"/>
                </a:solidFill>
                <a:cs typeface="Calibri Light" panose="020F0302020204030204" pitchFamily="34" charset="0"/>
              </a:rPr>
              <a:t>app</a:t>
            </a:r>
          </a:p>
          <a:p>
            <a:pPr>
              <a:lnSpc>
                <a:spcPct val="100000"/>
              </a:lnSpc>
              <a:spcAft>
                <a:spcPts val="0"/>
              </a:spcAft>
              <a:buFont typeface="Arial" panose="020B0604020202020204" pitchFamily="34" charset="0"/>
              <a:buChar char="•"/>
            </a:pPr>
            <a:endParaRPr lang="en-US" b="1" dirty="0" smtClean="0">
              <a:solidFill>
                <a:srgbClr val="212E35"/>
              </a:solidFill>
              <a:cs typeface="Calibri Light" panose="020F0302020204030204" pitchFamily="34" charset="0"/>
            </a:endParaRPr>
          </a:p>
          <a:p>
            <a:pPr>
              <a:lnSpc>
                <a:spcPct val="100000"/>
              </a:lnSpc>
              <a:spcAft>
                <a:spcPts val="0"/>
              </a:spcAft>
              <a:buFont typeface="Arial" panose="020B0604020202020204" pitchFamily="34" charset="0"/>
              <a:buChar char="•"/>
            </a:pPr>
            <a:r>
              <a:rPr lang="en-US" b="1" dirty="0" smtClean="0">
                <a:solidFill>
                  <a:srgbClr val="212E35"/>
                </a:solidFill>
                <a:cs typeface="Calibri Light" panose="020F0302020204030204" pitchFamily="34" charset="0"/>
              </a:rPr>
              <a:t>Choice of technology flavor </a:t>
            </a:r>
            <a:r>
              <a:rPr lang="en-US" dirty="0" smtClean="0">
                <a:solidFill>
                  <a:srgbClr val="212E35"/>
                </a:solidFill>
                <a:cs typeface="Calibri Light" panose="020F0302020204030204" pitchFamily="34" charset="0"/>
              </a:rPr>
              <a:t>at deployment time enabled by ITOM CDF:</a:t>
            </a:r>
          </a:p>
          <a:p>
            <a:pPr lvl="1">
              <a:lnSpc>
                <a:spcPct val="100000"/>
              </a:lnSpc>
              <a:spcAft>
                <a:spcPts val="0"/>
              </a:spcAft>
            </a:pPr>
            <a:r>
              <a:rPr lang="en-US" b="1" dirty="0" smtClean="0">
                <a:solidFill>
                  <a:srgbClr val="212E35"/>
                </a:solidFill>
                <a:cs typeface="Calibri Light" panose="020F0302020204030204" pitchFamily="34" charset="0"/>
              </a:rPr>
              <a:t>SMA-SM</a:t>
            </a:r>
            <a:r>
              <a:rPr lang="en-US" dirty="0" smtClean="0">
                <a:solidFill>
                  <a:srgbClr val="212E35"/>
                </a:solidFill>
                <a:cs typeface="Calibri Light" panose="020F0302020204030204" pitchFamily="34" charset="0"/>
              </a:rPr>
              <a:t> </a:t>
            </a:r>
            <a:r>
              <a:rPr lang="en-US" dirty="0">
                <a:solidFill>
                  <a:srgbClr val="212E35"/>
                </a:solidFill>
                <a:cs typeface="Calibri Light" panose="020F0302020204030204" pitchFamily="34" charset="0"/>
              </a:rPr>
              <a:t>for existing SM customers evolving to containers</a:t>
            </a:r>
          </a:p>
          <a:p>
            <a:pPr lvl="1">
              <a:lnSpc>
                <a:spcPct val="100000"/>
              </a:lnSpc>
              <a:spcAft>
                <a:spcPts val="0"/>
              </a:spcAft>
            </a:pPr>
            <a:r>
              <a:rPr lang="en-US" b="1" dirty="0" smtClean="0">
                <a:solidFill>
                  <a:srgbClr val="212E35"/>
                </a:solidFill>
                <a:cs typeface="Calibri Light" panose="020F0302020204030204" pitchFamily="34" charset="0"/>
              </a:rPr>
              <a:t>SMA-X</a:t>
            </a:r>
            <a:r>
              <a:rPr lang="en-US" dirty="0" smtClean="0">
                <a:solidFill>
                  <a:srgbClr val="212E35"/>
                </a:solidFill>
                <a:cs typeface="Calibri Light" panose="020F0302020204030204" pitchFamily="34" charset="0"/>
              </a:rPr>
              <a:t> for existing SAW customers or new customers</a:t>
            </a:r>
          </a:p>
          <a:p>
            <a:pPr lvl="1">
              <a:lnSpc>
                <a:spcPct val="100000"/>
              </a:lnSpc>
              <a:spcAft>
                <a:spcPts val="0"/>
              </a:spcAft>
            </a:pPr>
            <a:endParaRPr lang="en-US" dirty="0" smtClean="0">
              <a:solidFill>
                <a:srgbClr val="212E35"/>
              </a:solidFill>
              <a:cs typeface="Calibri Light" panose="020F0302020204030204" pitchFamily="34" charset="0"/>
            </a:endParaRPr>
          </a:p>
          <a:p>
            <a:pPr>
              <a:lnSpc>
                <a:spcPct val="100000"/>
              </a:lnSpc>
              <a:spcAft>
                <a:spcPts val="0"/>
              </a:spcAft>
              <a:buFont typeface="Arial" panose="020B0604020202020204" pitchFamily="34" charset="0"/>
              <a:buChar char="•"/>
            </a:pPr>
            <a:r>
              <a:rPr lang="en-US" b="1" dirty="0">
                <a:solidFill>
                  <a:srgbClr val="212E35"/>
                </a:solidFill>
                <a:cs typeface="Calibri Light" panose="020F0302020204030204" pitchFamily="34" charset="0"/>
              </a:rPr>
              <a:t>Flexible options for increased </a:t>
            </a:r>
            <a:r>
              <a:rPr lang="en-US" b="1" dirty="0" smtClean="0">
                <a:solidFill>
                  <a:srgbClr val="212E35"/>
                </a:solidFill>
                <a:cs typeface="Calibri Light" panose="020F0302020204030204" pitchFamily="34" charset="0"/>
              </a:rPr>
              <a:t>adoption</a:t>
            </a:r>
            <a:endParaRPr lang="en-US" sz="2000" b="1" dirty="0">
              <a:solidFill>
                <a:srgbClr val="212E35"/>
              </a:solidFill>
              <a:cs typeface="Calibri Light" panose="020F0302020204030204" pitchFamily="34" charset="0"/>
            </a:endParaRPr>
          </a:p>
          <a:p>
            <a:pPr lvl="2">
              <a:lnSpc>
                <a:spcPct val="100000"/>
              </a:lnSpc>
              <a:spcAft>
                <a:spcPts val="0"/>
              </a:spcAft>
            </a:pPr>
            <a:r>
              <a:rPr lang="en-US" dirty="0" smtClean="0">
                <a:solidFill>
                  <a:srgbClr val="212E35"/>
                </a:solidFill>
                <a:cs typeface="Calibri Light" panose="020F0302020204030204" pitchFamily="34" charset="0"/>
              </a:rPr>
              <a:t>SMA Service Portal in containers, SM outside containers (Mixed mode)</a:t>
            </a:r>
          </a:p>
          <a:p>
            <a:pPr lvl="2">
              <a:lnSpc>
                <a:spcPct val="100000"/>
              </a:lnSpc>
              <a:spcAft>
                <a:spcPts val="0"/>
              </a:spcAft>
            </a:pPr>
            <a:r>
              <a:rPr lang="en-US" dirty="0" smtClean="0">
                <a:solidFill>
                  <a:srgbClr val="212E35"/>
                </a:solidFill>
                <a:cs typeface="Calibri Light" panose="020F0302020204030204" pitchFamily="34" charset="0"/>
              </a:rPr>
              <a:t>SMA Service Portal in parallel with SRC or ESS for incremental roll-out</a:t>
            </a:r>
          </a:p>
          <a:p>
            <a:pPr lvl="2">
              <a:lnSpc>
                <a:spcPct val="100000"/>
              </a:lnSpc>
              <a:spcAft>
                <a:spcPts val="0"/>
              </a:spcAft>
            </a:pPr>
            <a:r>
              <a:rPr lang="en-US" dirty="0" smtClean="0">
                <a:solidFill>
                  <a:srgbClr val="212E35"/>
                </a:solidFill>
                <a:cs typeface="Calibri Light" panose="020F0302020204030204" pitchFamily="34" charset="0"/>
              </a:rPr>
              <a:t>UCMDB inside or outside containers</a:t>
            </a:r>
          </a:p>
          <a:p>
            <a:pPr lvl="1">
              <a:lnSpc>
                <a:spcPct val="100000"/>
              </a:lnSpc>
              <a:spcAft>
                <a:spcPts val="0"/>
              </a:spcAft>
            </a:pPr>
            <a:endParaRPr lang="en-US" dirty="0" smtClean="0">
              <a:solidFill>
                <a:srgbClr val="212E35"/>
              </a:solidFill>
              <a:cs typeface="Calibri Light" panose="020F0302020204030204" pitchFamily="34" charset="0"/>
            </a:endParaRPr>
          </a:p>
          <a:p>
            <a:pPr lvl="1"/>
            <a:endParaRPr lang="en-US" dirty="0" smtClean="0">
              <a:solidFill>
                <a:srgbClr val="212E35"/>
              </a:solidFill>
              <a:latin typeface="Calibri Light" panose="020F0302020204030204" pitchFamily="34" charset="0"/>
              <a:cs typeface="Calibri Light" panose="020F0302020204030204" pitchFamily="34" charset="0"/>
            </a:endParaRPr>
          </a:p>
          <a:p>
            <a:pPr lvl="1"/>
            <a:endParaRPr lang="en-GB" dirty="0">
              <a:solidFill>
                <a:srgbClr val="212E35"/>
              </a:solidFill>
              <a:latin typeface="Calibri Light" panose="020F0302020204030204" pitchFamily="34" charset="0"/>
              <a:cs typeface="Calibri Light" panose="020F0302020204030204" pitchFamily="34" charset="0"/>
            </a:endParaRPr>
          </a:p>
        </p:txBody>
      </p:sp>
      <p:grpSp>
        <p:nvGrpSpPr>
          <p:cNvPr id="7" name="Group 6"/>
          <p:cNvGrpSpPr/>
          <p:nvPr/>
        </p:nvGrpSpPr>
        <p:grpSpPr>
          <a:xfrm>
            <a:off x="1501630" y="1959799"/>
            <a:ext cx="612395" cy="532578"/>
            <a:chOff x="1501630" y="2039311"/>
            <a:chExt cx="612395" cy="532578"/>
          </a:xfrm>
        </p:grpSpPr>
        <p:sp>
          <p:nvSpPr>
            <p:cNvPr id="12" name="Freeform 254"/>
            <p:cNvSpPr>
              <a:spLocks noChangeArrowheads="1"/>
            </p:cNvSpPr>
            <p:nvPr/>
          </p:nvSpPr>
          <p:spPr bwMode="auto">
            <a:xfrm>
              <a:off x="1501630" y="2039311"/>
              <a:ext cx="612395" cy="532578"/>
            </a:xfrm>
            <a:custGeom>
              <a:avLst/>
              <a:gdLst>
                <a:gd name="T0" fmla="*/ 639 w 640"/>
                <a:gd name="T1" fmla="*/ 480 h 534"/>
                <a:gd name="T2" fmla="*/ 639 w 640"/>
                <a:gd name="T3" fmla="*/ 480 h 534"/>
                <a:gd name="T4" fmla="*/ 639 w 640"/>
                <a:gd name="T5" fmla="*/ 479 h 534"/>
                <a:gd name="T6" fmla="*/ 639 w 640"/>
                <a:gd name="T7" fmla="*/ 476 h 534"/>
                <a:gd name="T8" fmla="*/ 597 w 640"/>
                <a:gd name="T9" fmla="*/ 371 h 534"/>
                <a:gd name="T10" fmla="*/ 597 w 640"/>
                <a:gd name="T11" fmla="*/ 62 h 534"/>
                <a:gd name="T12" fmla="*/ 549 w 640"/>
                <a:gd name="T13" fmla="*/ 0 h 534"/>
                <a:gd name="T14" fmla="*/ 101 w 640"/>
                <a:gd name="T15" fmla="*/ 0 h 534"/>
                <a:gd name="T16" fmla="*/ 42 w 640"/>
                <a:gd name="T17" fmla="*/ 62 h 534"/>
                <a:gd name="T18" fmla="*/ 42 w 640"/>
                <a:gd name="T19" fmla="*/ 371 h 534"/>
                <a:gd name="T20" fmla="*/ 0 w 640"/>
                <a:gd name="T21" fmla="*/ 476 h 534"/>
                <a:gd name="T22" fmla="*/ 0 w 640"/>
                <a:gd name="T23" fmla="*/ 479 h 534"/>
                <a:gd name="T24" fmla="*/ 0 w 640"/>
                <a:gd name="T25" fmla="*/ 480 h 534"/>
                <a:gd name="T26" fmla="*/ 0 w 640"/>
                <a:gd name="T27" fmla="*/ 487 h 534"/>
                <a:gd name="T28" fmla="*/ 48 w 640"/>
                <a:gd name="T29" fmla="*/ 533 h 534"/>
                <a:gd name="T30" fmla="*/ 581 w 640"/>
                <a:gd name="T31" fmla="*/ 533 h 534"/>
                <a:gd name="T32" fmla="*/ 639 w 640"/>
                <a:gd name="T33" fmla="*/ 487 h 534"/>
                <a:gd name="T34" fmla="*/ 639 w 640"/>
                <a:gd name="T35" fmla="*/ 480 h 534"/>
                <a:gd name="T36" fmla="*/ 64 w 640"/>
                <a:gd name="T37" fmla="*/ 62 h 534"/>
                <a:gd name="T38" fmla="*/ 64 w 640"/>
                <a:gd name="T39" fmla="*/ 62 h 534"/>
                <a:gd name="T40" fmla="*/ 101 w 640"/>
                <a:gd name="T41" fmla="*/ 21 h 534"/>
                <a:gd name="T42" fmla="*/ 549 w 640"/>
                <a:gd name="T43" fmla="*/ 21 h 534"/>
                <a:gd name="T44" fmla="*/ 575 w 640"/>
                <a:gd name="T45" fmla="*/ 62 h 534"/>
                <a:gd name="T46" fmla="*/ 575 w 640"/>
                <a:gd name="T47" fmla="*/ 363 h 534"/>
                <a:gd name="T48" fmla="*/ 64 w 640"/>
                <a:gd name="T49" fmla="*/ 363 h 534"/>
                <a:gd name="T50" fmla="*/ 64 w 640"/>
                <a:gd name="T51" fmla="*/ 62 h 534"/>
                <a:gd name="T52" fmla="*/ 60 w 640"/>
                <a:gd name="T53" fmla="*/ 384 h 534"/>
                <a:gd name="T54" fmla="*/ 60 w 640"/>
                <a:gd name="T55" fmla="*/ 384 h 534"/>
                <a:gd name="T56" fmla="*/ 580 w 640"/>
                <a:gd name="T57" fmla="*/ 384 h 534"/>
                <a:gd name="T58" fmla="*/ 613 w 640"/>
                <a:gd name="T59" fmla="*/ 469 h 534"/>
                <a:gd name="T60" fmla="*/ 26 w 640"/>
                <a:gd name="T61" fmla="*/ 469 h 534"/>
                <a:gd name="T62" fmla="*/ 60 w 640"/>
                <a:gd name="T63" fmla="*/ 384 h 534"/>
                <a:gd name="T64" fmla="*/ 581 w 640"/>
                <a:gd name="T65" fmla="*/ 512 h 534"/>
                <a:gd name="T66" fmla="*/ 581 w 640"/>
                <a:gd name="T67" fmla="*/ 512 h 534"/>
                <a:gd name="T68" fmla="*/ 48 w 640"/>
                <a:gd name="T69" fmla="*/ 512 h 534"/>
                <a:gd name="T70" fmla="*/ 21 w 640"/>
                <a:gd name="T71" fmla="*/ 490 h 534"/>
                <a:gd name="T72" fmla="*/ 618 w 640"/>
                <a:gd name="T73" fmla="*/ 490 h 534"/>
                <a:gd name="T74" fmla="*/ 581 w 640"/>
                <a:gd name="T75" fmla="*/ 5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 h="534">
                  <a:moveTo>
                    <a:pt x="639" y="480"/>
                  </a:moveTo>
                  <a:lnTo>
                    <a:pt x="639" y="480"/>
                  </a:lnTo>
                  <a:lnTo>
                    <a:pt x="639" y="479"/>
                  </a:lnTo>
                  <a:cubicBezTo>
                    <a:pt x="639" y="478"/>
                    <a:pt x="639" y="477"/>
                    <a:pt x="639" y="476"/>
                  </a:cubicBezTo>
                  <a:cubicBezTo>
                    <a:pt x="597" y="371"/>
                    <a:pt x="597" y="371"/>
                    <a:pt x="597" y="371"/>
                  </a:cubicBezTo>
                  <a:cubicBezTo>
                    <a:pt x="597" y="62"/>
                    <a:pt x="597" y="62"/>
                    <a:pt x="597" y="62"/>
                  </a:cubicBezTo>
                  <a:cubicBezTo>
                    <a:pt x="597" y="36"/>
                    <a:pt x="578" y="0"/>
                    <a:pt x="549" y="0"/>
                  </a:cubicBezTo>
                  <a:cubicBezTo>
                    <a:pt x="101" y="0"/>
                    <a:pt x="101" y="0"/>
                    <a:pt x="101" y="0"/>
                  </a:cubicBezTo>
                  <a:cubicBezTo>
                    <a:pt x="74" y="0"/>
                    <a:pt x="42" y="32"/>
                    <a:pt x="42" y="62"/>
                  </a:cubicBezTo>
                  <a:cubicBezTo>
                    <a:pt x="42" y="371"/>
                    <a:pt x="42" y="371"/>
                    <a:pt x="42" y="371"/>
                  </a:cubicBezTo>
                  <a:cubicBezTo>
                    <a:pt x="0" y="476"/>
                    <a:pt x="0" y="476"/>
                    <a:pt x="0" y="476"/>
                  </a:cubicBezTo>
                  <a:cubicBezTo>
                    <a:pt x="0" y="477"/>
                    <a:pt x="0" y="478"/>
                    <a:pt x="0" y="479"/>
                  </a:cubicBezTo>
                  <a:lnTo>
                    <a:pt x="0" y="480"/>
                  </a:lnTo>
                  <a:cubicBezTo>
                    <a:pt x="0" y="487"/>
                    <a:pt x="0" y="487"/>
                    <a:pt x="0" y="487"/>
                  </a:cubicBezTo>
                  <a:cubicBezTo>
                    <a:pt x="0" y="514"/>
                    <a:pt x="19" y="533"/>
                    <a:pt x="48" y="533"/>
                  </a:cubicBezTo>
                  <a:cubicBezTo>
                    <a:pt x="581" y="533"/>
                    <a:pt x="581" y="533"/>
                    <a:pt x="581" y="533"/>
                  </a:cubicBezTo>
                  <a:cubicBezTo>
                    <a:pt x="609" y="533"/>
                    <a:pt x="639" y="515"/>
                    <a:pt x="639" y="487"/>
                  </a:cubicBezTo>
                  <a:lnTo>
                    <a:pt x="639" y="480"/>
                  </a:lnTo>
                  <a:close/>
                  <a:moveTo>
                    <a:pt x="64" y="62"/>
                  </a:moveTo>
                  <a:lnTo>
                    <a:pt x="64" y="62"/>
                  </a:lnTo>
                  <a:cubicBezTo>
                    <a:pt x="64" y="44"/>
                    <a:pt x="86" y="21"/>
                    <a:pt x="101" y="21"/>
                  </a:cubicBezTo>
                  <a:cubicBezTo>
                    <a:pt x="549" y="21"/>
                    <a:pt x="549" y="21"/>
                    <a:pt x="549" y="21"/>
                  </a:cubicBezTo>
                  <a:cubicBezTo>
                    <a:pt x="563" y="21"/>
                    <a:pt x="575" y="43"/>
                    <a:pt x="575" y="62"/>
                  </a:cubicBezTo>
                  <a:cubicBezTo>
                    <a:pt x="575" y="363"/>
                    <a:pt x="575" y="363"/>
                    <a:pt x="575" y="363"/>
                  </a:cubicBezTo>
                  <a:cubicBezTo>
                    <a:pt x="64" y="363"/>
                    <a:pt x="64" y="363"/>
                    <a:pt x="64" y="363"/>
                  </a:cubicBezTo>
                  <a:lnTo>
                    <a:pt x="64" y="62"/>
                  </a:lnTo>
                  <a:close/>
                  <a:moveTo>
                    <a:pt x="60" y="384"/>
                  </a:moveTo>
                  <a:lnTo>
                    <a:pt x="60" y="384"/>
                  </a:lnTo>
                  <a:cubicBezTo>
                    <a:pt x="580" y="384"/>
                    <a:pt x="580" y="384"/>
                    <a:pt x="580" y="384"/>
                  </a:cubicBezTo>
                  <a:cubicBezTo>
                    <a:pt x="613" y="469"/>
                    <a:pt x="613" y="469"/>
                    <a:pt x="613" y="469"/>
                  </a:cubicBezTo>
                  <a:cubicBezTo>
                    <a:pt x="26" y="469"/>
                    <a:pt x="26" y="469"/>
                    <a:pt x="26" y="469"/>
                  </a:cubicBezTo>
                  <a:lnTo>
                    <a:pt x="60" y="384"/>
                  </a:lnTo>
                  <a:close/>
                  <a:moveTo>
                    <a:pt x="581" y="512"/>
                  </a:moveTo>
                  <a:lnTo>
                    <a:pt x="581" y="512"/>
                  </a:lnTo>
                  <a:cubicBezTo>
                    <a:pt x="48" y="512"/>
                    <a:pt x="48" y="512"/>
                    <a:pt x="48" y="512"/>
                  </a:cubicBezTo>
                  <a:cubicBezTo>
                    <a:pt x="40" y="512"/>
                    <a:pt x="23" y="509"/>
                    <a:pt x="21" y="490"/>
                  </a:cubicBezTo>
                  <a:cubicBezTo>
                    <a:pt x="618" y="490"/>
                    <a:pt x="618" y="490"/>
                    <a:pt x="618" y="490"/>
                  </a:cubicBezTo>
                  <a:cubicBezTo>
                    <a:pt x="615" y="503"/>
                    <a:pt x="597" y="512"/>
                    <a:pt x="581" y="512"/>
                  </a:cubicBezTo>
                  <a:close/>
                </a:path>
              </a:pathLst>
            </a:custGeom>
            <a:solidFill>
              <a:schemeClr val="bg1"/>
            </a:solidFill>
            <a:ln w="9525" cap="flat">
              <a:solidFill>
                <a:srgbClr val="808080"/>
              </a:solidFill>
              <a:bevel/>
              <a:headEnd/>
              <a:tailEnd/>
            </a:ln>
            <a:effectLst/>
            <a:extLst/>
          </p:spPr>
          <p:txBody>
            <a:bodyPr wrap="none" anchor="ctr"/>
            <a:lstStyle/>
            <a:p>
              <a:endParaRPr lang="en-US">
                <a:solidFill>
                  <a:srgbClr val="212E35"/>
                </a:solidFill>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067" y="2078239"/>
              <a:ext cx="337523" cy="302875"/>
            </a:xfrm>
            <a:prstGeom prst="rect">
              <a:avLst/>
            </a:prstGeom>
            <a:ln>
              <a:noFill/>
            </a:ln>
          </p:spPr>
        </p:pic>
      </p:grpSp>
      <p:sp>
        <p:nvSpPr>
          <p:cNvPr id="6" name="Oval 5"/>
          <p:cNvSpPr/>
          <p:nvPr/>
        </p:nvSpPr>
        <p:spPr>
          <a:xfrm>
            <a:off x="787400" y="3378200"/>
            <a:ext cx="546100" cy="439749"/>
          </a:xfrm>
          <a:prstGeom prst="ellipse">
            <a:avLst/>
          </a:prstGeom>
          <a:solidFill>
            <a:schemeClr val="accent3"/>
          </a:solidFill>
          <a:ln w="285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rgbClr val="FFFFFF"/>
                </a:solidFill>
              </a:rPr>
              <a:t>1</a:t>
            </a:r>
            <a:endParaRPr lang="en-GB" dirty="0">
              <a:solidFill>
                <a:srgbClr val="FFFFFF"/>
              </a:solidFill>
            </a:endParaRPr>
          </a:p>
        </p:txBody>
      </p:sp>
      <p:sp>
        <p:nvSpPr>
          <p:cNvPr id="18" name="Oval 17"/>
          <p:cNvSpPr/>
          <p:nvPr/>
        </p:nvSpPr>
        <p:spPr>
          <a:xfrm>
            <a:off x="3035751" y="3399701"/>
            <a:ext cx="546100" cy="439749"/>
          </a:xfrm>
          <a:prstGeom prst="ellipse">
            <a:avLst/>
          </a:prstGeom>
          <a:solidFill>
            <a:schemeClr val="accent1"/>
          </a:solidFill>
          <a:ln w="285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rgbClr val="FFFFFF"/>
                </a:solidFill>
              </a:rPr>
              <a:t>2</a:t>
            </a:r>
            <a:endParaRPr lang="en-GB" dirty="0">
              <a:solidFill>
                <a:srgbClr val="FFFFFF"/>
              </a:solidFill>
            </a:endParaRPr>
          </a:p>
        </p:txBody>
      </p:sp>
      <p:sp>
        <p:nvSpPr>
          <p:cNvPr id="19" name="Oval 18"/>
          <p:cNvSpPr/>
          <p:nvPr/>
        </p:nvSpPr>
        <p:spPr>
          <a:xfrm>
            <a:off x="5466592" y="3997177"/>
            <a:ext cx="213222" cy="290672"/>
          </a:xfrm>
          <a:prstGeom prst="ellipse">
            <a:avLst/>
          </a:prstGeom>
          <a:solidFill>
            <a:schemeClr val="accent3"/>
          </a:solidFill>
          <a:ln w="285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smtClean="0">
                <a:solidFill>
                  <a:srgbClr val="FFFFFF"/>
                </a:solidFill>
              </a:rPr>
              <a:t>1</a:t>
            </a:r>
            <a:endParaRPr lang="en-GB" sz="1000" dirty="0">
              <a:solidFill>
                <a:srgbClr val="FFFFFF"/>
              </a:solidFill>
            </a:endParaRPr>
          </a:p>
        </p:txBody>
      </p:sp>
      <p:sp>
        <p:nvSpPr>
          <p:cNvPr id="20" name="Oval 19"/>
          <p:cNvSpPr/>
          <p:nvPr/>
        </p:nvSpPr>
        <p:spPr>
          <a:xfrm>
            <a:off x="5466592" y="4286316"/>
            <a:ext cx="213222" cy="290672"/>
          </a:xfrm>
          <a:prstGeom prst="ellipse">
            <a:avLst/>
          </a:prstGeom>
          <a:solidFill>
            <a:schemeClr val="accent1"/>
          </a:solidFill>
          <a:ln w="285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smtClean="0">
                <a:solidFill>
                  <a:srgbClr val="FFFFFF"/>
                </a:solidFill>
              </a:rPr>
              <a:t>2</a:t>
            </a:r>
            <a:endParaRPr lang="en-GB" sz="1000" dirty="0">
              <a:solidFill>
                <a:srgbClr val="FFFFFF"/>
              </a:solidFill>
            </a:endParaRPr>
          </a:p>
        </p:txBody>
      </p:sp>
      <p:sp>
        <p:nvSpPr>
          <p:cNvPr id="21" name="Rectangle 20"/>
          <p:cNvSpPr/>
          <p:nvPr/>
        </p:nvSpPr>
        <p:spPr bwMode="ltGray">
          <a:xfrm>
            <a:off x="2170891" y="6047092"/>
            <a:ext cx="306511" cy="237864"/>
          </a:xfrm>
          <a:prstGeom prst="rect">
            <a:avLst/>
          </a:prstGeom>
          <a:solidFill>
            <a:schemeClr val="accent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1400" dirty="0" err="1">
              <a:solidFill>
                <a:prstClr val="white"/>
              </a:solidFill>
              <a:cs typeface="Calibri Light" panose="020F0302020204030204" pitchFamily="34" charset="0"/>
            </a:endParaRPr>
          </a:p>
        </p:txBody>
      </p:sp>
      <p:sp>
        <p:nvSpPr>
          <p:cNvPr id="22" name="TextBox 21"/>
          <p:cNvSpPr txBox="1"/>
          <p:nvPr/>
        </p:nvSpPr>
        <p:spPr>
          <a:xfrm>
            <a:off x="2477402" y="6009927"/>
            <a:ext cx="2806700" cy="276999"/>
          </a:xfrm>
          <a:prstGeom prst="rect">
            <a:avLst/>
          </a:prstGeom>
        </p:spPr>
        <p:txBody>
          <a:bodyPr vert="horz" wrap="square" lIns="91440" tIns="45720" rIns="91440" bIns="45720" rtlCol="0" anchor="t" anchorCtr="0">
            <a:spAutoFit/>
          </a:bodyPr>
          <a:lstStyle/>
          <a:p>
            <a:r>
              <a:rPr lang="en-US" sz="1200" dirty="0" smtClean="0">
                <a:solidFill>
                  <a:srgbClr val="212E35"/>
                </a:solidFill>
                <a:ea typeface="Roboto Light" charset="0"/>
                <a:cs typeface="Roboto Light" charset="0"/>
              </a:rPr>
              <a:t>Containers only</a:t>
            </a:r>
            <a:endParaRPr lang="en-GB" sz="1200" dirty="0" smtClean="0">
              <a:solidFill>
                <a:srgbClr val="212E35"/>
              </a:solidFill>
              <a:ea typeface="Roboto Light" charset="0"/>
              <a:cs typeface="Roboto Light" charset="0"/>
            </a:endParaRPr>
          </a:p>
        </p:txBody>
      </p:sp>
      <p:cxnSp>
        <p:nvCxnSpPr>
          <p:cNvPr id="24" name="Straight Connector 23"/>
          <p:cNvCxnSpPr/>
          <p:nvPr/>
        </p:nvCxnSpPr>
        <p:spPr>
          <a:xfrm flipV="1">
            <a:off x="2080195" y="2506515"/>
            <a:ext cx="992544" cy="139167"/>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3072739" y="2506515"/>
            <a:ext cx="1001020" cy="139167"/>
          </a:xfrm>
          <a:prstGeom prst="line">
            <a:avLst/>
          </a:prstGeom>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1828963" y="5164161"/>
            <a:ext cx="2286000" cy="596885"/>
          </a:xfrm>
          <a:prstGeom prst="rect">
            <a:avLst/>
          </a:prstGeom>
          <a:noFill/>
        </p:spPr>
        <p:txBody>
          <a:bodyPr wrap="none" lIns="0" tIns="0" rIns="0" bIns="0" rtlCol="0">
            <a:noAutofit/>
          </a:bodyPr>
          <a:lstStyle/>
          <a:p>
            <a:pPr algn="ctr">
              <a:lnSpc>
                <a:spcPct val="90000"/>
              </a:lnSpc>
            </a:pPr>
            <a:r>
              <a:rPr lang="en-US" sz="3200" b="1" dirty="0" smtClean="0">
                <a:solidFill>
                  <a:srgbClr val="212E35"/>
                </a:solidFill>
                <a:latin typeface="Calibri Light" panose="020F0302020204030204" pitchFamily="34" charset="0"/>
                <a:cs typeface="Calibri Light" panose="020F0302020204030204" pitchFamily="34" charset="0"/>
              </a:rPr>
              <a:t>SMA Suite</a:t>
            </a:r>
            <a:endParaRPr lang="en-US" sz="900" dirty="0">
              <a:solidFill>
                <a:srgbClr val="212E35"/>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4637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animEffect transition="in" filter="fade">
                                      <p:cBhvr>
                                        <p:cTn id="15" dur="500"/>
                                        <p:tgtEl>
                                          <p:spTgt spid="1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xEl>
                                              <p:pRg st="5" end="5"/>
                                            </p:txEl>
                                          </p:spTgt>
                                        </p:tgtEl>
                                        <p:attrNameLst>
                                          <p:attrName>style.visibility</p:attrName>
                                        </p:attrNameLst>
                                      </p:cBhvr>
                                      <p:to>
                                        <p:strVal val="visible"/>
                                      </p:to>
                                    </p:set>
                                    <p:animEffect transition="in" filter="fade">
                                      <p:cBhvr>
                                        <p:cTn id="20" dur="500"/>
                                        <p:tgtEl>
                                          <p:spTgt spid="17">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xEl>
                                              <p:pRg st="6" end="6"/>
                                            </p:txEl>
                                          </p:spTgt>
                                        </p:tgtEl>
                                        <p:attrNameLst>
                                          <p:attrName>style.visibility</p:attrName>
                                        </p:attrNameLst>
                                      </p:cBhvr>
                                      <p:to>
                                        <p:strVal val="visible"/>
                                      </p:to>
                                    </p:set>
                                    <p:animEffect transition="in" filter="fade">
                                      <p:cBhvr>
                                        <p:cTn id="23" dur="500"/>
                                        <p:tgtEl>
                                          <p:spTgt spid="17">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xEl>
                                              <p:pRg st="7" end="7"/>
                                            </p:txEl>
                                          </p:spTgt>
                                        </p:tgtEl>
                                        <p:attrNameLst>
                                          <p:attrName>style.visibility</p:attrName>
                                        </p:attrNameLst>
                                      </p:cBhvr>
                                      <p:to>
                                        <p:strVal val="visible"/>
                                      </p:to>
                                    </p:set>
                                    <p:animEffect transition="in" filter="fade">
                                      <p:cBhvr>
                                        <p:cTn id="26" dur="500"/>
                                        <p:tgtEl>
                                          <p:spTgt spid="17">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xEl>
                                              <p:pRg st="9" end="9"/>
                                            </p:txEl>
                                          </p:spTgt>
                                        </p:tgtEl>
                                        <p:attrNameLst>
                                          <p:attrName>style.visibility</p:attrName>
                                        </p:attrNameLst>
                                      </p:cBhvr>
                                      <p:to>
                                        <p:strVal val="visible"/>
                                      </p:to>
                                    </p:set>
                                    <p:animEffect transition="in" filter="fade">
                                      <p:cBhvr>
                                        <p:cTn id="31" dur="500"/>
                                        <p:tgtEl>
                                          <p:spTgt spid="17">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xEl>
                                              <p:pRg st="10" end="10"/>
                                            </p:txEl>
                                          </p:spTgt>
                                        </p:tgtEl>
                                        <p:attrNameLst>
                                          <p:attrName>style.visibility</p:attrName>
                                        </p:attrNameLst>
                                      </p:cBhvr>
                                      <p:to>
                                        <p:strVal val="visible"/>
                                      </p:to>
                                    </p:set>
                                    <p:animEffect transition="in" filter="fade">
                                      <p:cBhvr>
                                        <p:cTn id="34" dur="500"/>
                                        <p:tgtEl>
                                          <p:spTgt spid="17">
                                            <p:txEl>
                                              <p:pRg st="10" end="1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xEl>
                                              <p:pRg st="11" end="11"/>
                                            </p:txEl>
                                          </p:spTgt>
                                        </p:tgtEl>
                                        <p:attrNameLst>
                                          <p:attrName>style.visibility</p:attrName>
                                        </p:attrNameLst>
                                      </p:cBhvr>
                                      <p:to>
                                        <p:strVal val="visible"/>
                                      </p:to>
                                    </p:set>
                                    <p:animEffect transition="in" filter="fade">
                                      <p:cBhvr>
                                        <p:cTn id="37" dur="500"/>
                                        <p:tgtEl>
                                          <p:spTgt spid="17">
                                            <p:txEl>
                                              <p:pRg st="11" end="1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xEl>
                                              <p:pRg st="12" end="12"/>
                                            </p:txEl>
                                          </p:spTgt>
                                        </p:tgtEl>
                                        <p:attrNameLst>
                                          <p:attrName>style.visibility</p:attrName>
                                        </p:attrNameLst>
                                      </p:cBhvr>
                                      <p:to>
                                        <p:strVal val="visible"/>
                                      </p:to>
                                    </p:set>
                                    <p:animEffect transition="in" filter="fade">
                                      <p:cBhvr>
                                        <p:cTn id="40" dur="500"/>
                                        <p:tgtEl>
                                          <p:spTgt spid="17">
                                            <p:txEl>
                                              <p:pRg st="12" end="12"/>
                                            </p:txEl>
                                          </p:spTgt>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9" grpId="0" animBg="1"/>
      <p:bldP spid="20" grpId="0" animBg="1"/>
      <p:bldP spid="21" grpId="0" animBg="1"/>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 Suite licensing</a:t>
            </a:r>
            <a:endParaRPr lang="en-US" dirty="0"/>
          </a:p>
        </p:txBody>
      </p:sp>
      <p:grpSp>
        <p:nvGrpSpPr>
          <p:cNvPr id="3" name="Group 2"/>
          <p:cNvGrpSpPr/>
          <p:nvPr/>
        </p:nvGrpSpPr>
        <p:grpSpPr>
          <a:xfrm>
            <a:off x="609441" y="1511300"/>
            <a:ext cx="4800759" cy="2264197"/>
            <a:chOff x="1709524" y="1524000"/>
            <a:chExt cx="8806076" cy="4396491"/>
          </a:xfrm>
        </p:grpSpPr>
        <p:sp>
          <p:nvSpPr>
            <p:cNvPr id="6" name="Rectangle 5"/>
            <p:cNvSpPr/>
            <p:nvPr/>
          </p:nvSpPr>
          <p:spPr bwMode="ltGray">
            <a:xfrm>
              <a:off x="7078101" y="2911459"/>
              <a:ext cx="1645920" cy="1600200"/>
            </a:xfrm>
            <a:prstGeom prst="rect">
              <a:avLst/>
            </a:prstGeom>
            <a:noFill/>
            <a:ln w="38100" cmpd="sng">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r>
                <a:rPr lang="en-US" sz="900" b="1" dirty="0">
                  <a:solidFill>
                    <a:prstClr val="black"/>
                  </a:solidFill>
                  <a:latin typeface="Arial" panose="020B0604020202020204" pitchFamily="34" charset="0"/>
                  <a:cs typeface="Arial" panose="020B0604020202020204" pitchFamily="34" charset="0"/>
                </a:rPr>
                <a:t>Release Management</a:t>
              </a:r>
              <a:r>
                <a:rPr lang="en-US" sz="900" dirty="0">
                  <a:solidFill>
                    <a:prstClr val="black"/>
                  </a:solidFill>
                  <a:latin typeface="Arial" panose="020B0604020202020204" pitchFamily="34" charset="0"/>
                  <a:cs typeface="Arial" panose="020B0604020202020204" pitchFamily="34" charset="0"/>
                </a:rPr>
                <a:t> </a:t>
              </a:r>
            </a:p>
          </p:txBody>
        </p:sp>
        <p:sp>
          <p:nvSpPr>
            <p:cNvPr id="7" name="Rectangle 6"/>
            <p:cNvSpPr/>
            <p:nvPr/>
          </p:nvSpPr>
          <p:spPr bwMode="ltGray">
            <a:xfrm>
              <a:off x="1709524" y="2904721"/>
              <a:ext cx="1645920" cy="1600200"/>
            </a:xfrm>
            <a:prstGeom prst="rect">
              <a:avLst/>
            </a:prstGeom>
            <a:noFill/>
            <a:ln w="38100" cmpd="sng">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r>
                <a:rPr lang="en-US" sz="900" b="1" dirty="0">
                  <a:solidFill>
                    <a:prstClr val="black"/>
                  </a:solidFill>
                  <a:latin typeface="Arial" panose="020B0604020202020204" pitchFamily="34" charset="0"/>
                  <a:cs typeface="Arial" panose="020B0604020202020204" pitchFamily="34" charset="0"/>
                </a:rPr>
                <a:t>Service</a:t>
              </a:r>
              <a:br>
                <a:rPr lang="en-US" sz="900" b="1" dirty="0">
                  <a:solidFill>
                    <a:prstClr val="black"/>
                  </a:solidFill>
                  <a:latin typeface="Arial" panose="020B0604020202020204" pitchFamily="34" charset="0"/>
                  <a:cs typeface="Arial" panose="020B0604020202020204" pitchFamily="34" charset="0"/>
                </a:rPr>
              </a:br>
              <a:r>
                <a:rPr lang="en-US" sz="900" b="1" dirty="0">
                  <a:solidFill>
                    <a:prstClr val="black"/>
                  </a:solidFill>
                  <a:latin typeface="Arial" panose="020B0604020202020204" pitchFamily="34" charset="0"/>
                  <a:cs typeface="Arial" panose="020B0604020202020204" pitchFamily="34" charset="0"/>
                </a:rPr>
                <a:t>Desk</a:t>
              </a:r>
            </a:p>
          </p:txBody>
        </p:sp>
        <p:sp>
          <p:nvSpPr>
            <p:cNvPr id="8" name="Rectangle 7"/>
            <p:cNvSpPr/>
            <p:nvPr/>
          </p:nvSpPr>
          <p:spPr bwMode="ltGray">
            <a:xfrm>
              <a:off x="5290924" y="2904721"/>
              <a:ext cx="1645920" cy="1600200"/>
            </a:xfrm>
            <a:prstGeom prst="rect">
              <a:avLst/>
            </a:prstGeom>
            <a:noFill/>
            <a:ln w="38100" cmpd="sng">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r>
                <a:rPr lang="en-US" sz="900" b="1" dirty="0">
                  <a:solidFill>
                    <a:prstClr val="black"/>
                  </a:solidFill>
                  <a:latin typeface="Arial" panose="020B0604020202020204" pitchFamily="34" charset="0"/>
                  <a:cs typeface="Arial" panose="020B0604020202020204" pitchFamily="34" charset="0"/>
                </a:rPr>
                <a:t>Request Fulfillment</a:t>
              </a:r>
            </a:p>
          </p:txBody>
        </p:sp>
        <p:sp>
          <p:nvSpPr>
            <p:cNvPr id="9" name="Rectangle 8"/>
            <p:cNvSpPr/>
            <p:nvPr/>
          </p:nvSpPr>
          <p:spPr bwMode="ltGray">
            <a:xfrm>
              <a:off x="3503747" y="2904721"/>
              <a:ext cx="1645920" cy="1600200"/>
            </a:xfrm>
            <a:prstGeom prst="rect">
              <a:avLst/>
            </a:prstGeom>
            <a:noFill/>
            <a:ln w="38100" cmpd="sng">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r>
                <a:rPr lang="en-US" sz="900" b="1" dirty="0">
                  <a:solidFill>
                    <a:prstClr val="black"/>
                  </a:solidFill>
                  <a:latin typeface="Arial" panose="020B0604020202020204" pitchFamily="34" charset="0"/>
                  <a:cs typeface="Arial" panose="020B0604020202020204" pitchFamily="34" charset="0"/>
                </a:rPr>
                <a:t>Change Management</a:t>
              </a:r>
            </a:p>
          </p:txBody>
        </p:sp>
        <p:sp>
          <p:nvSpPr>
            <p:cNvPr id="10" name="Rectangle 9"/>
            <p:cNvSpPr/>
            <p:nvPr/>
          </p:nvSpPr>
          <p:spPr bwMode="ltGray">
            <a:xfrm>
              <a:off x="8869680" y="2904721"/>
              <a:ext cx="1645920" cy="1600200"/>
            </a:xfrm>
            <a:prstGeom prst="rect">
              <a:avLst/>
            </a:prstGeom>
            <a:noFill/>
            <a:ln w="38100" cmpd="sng">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r>
                <a:rPr lang="en-US" sz="900" b="1" dirty="0">
                  <a:solidFill>
                    <a:prstClr val="black"/>
                  </a:solidFill>
                  <a:latin typeface="Arial" panose="020B0604020202020204" pitchFamily="34" charset="0"/>
                  <a:cs typeface="Arial" panose="020B0604020202020204" pitchFamily="34" charset="0"/>
                </a:rPr>
                <a:t>Asset Management</a:t>
              </a:r>
            </a:p>
          </p:txBody>
        </p:sp>
        <p:sp>
          <p:nvSpPr>
            <p:cNvPr id="11" name="Rectangle 10"/>
            <p:cNvSpPr/>
            <p:nvPr/>
          </p:nvSpPr>
          <p:spPr bwMode="ltGray">
            <a:xfrm>
              <a:off x="1709524" y="2209800"/>
              <a:ext cx="8805672" cy="570725"/>
            </a:xfrm>
            <a:prstGeom prst="rect">
              <a:avLst/>
            </a:prstGeom>
            <a:noFill/>
            <a:ln w="38100" cmpd="sng">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b="1" dirty="0">
                  <a:solidFill>
                    <a:prstClr val="black"/>
                  </a:solidFill>
                  <a:latin typeface="Arial" panose="020B0604020202020204" pitchFamily="34" charset="0"/>
                  <a:cs typeface="Arial" panose="020B0604020202020204" pitchFamily="34" charset="0"/>
                </a:rPr>
                <a:t>Big Data &amp; Analytics</a:t>
              </a:r>
            </a:p>
          </p:txBody>
        </p:sp>
        <p:sp>
          <p:nvSpPr>
            <p:cNvPr id="12" name="Rectangle 11"/>
            <p:cNvSpPr/>
            <p:nvPr/>
          </p:nvSpPr>
          <p:spPr bwMode="ltGray">
            <a:xfrm>
              <a:off x="1709524" y="1524000"/>
              <a:ext cx="8805672" cy="561604"/>
            </a:xfrm>
            <a:prstGeom prst="rect">
              <a:avLst/>
            </a:prstGeom>
            <a:noFill/>
            <a:ln w="38100" cmpd="sng">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b="1" dirty="0">
                  <a:solidFill>
                    <a:prstClr val="black"/>
                  </a:solidFill>
                  <a:latin typeface="Arial" panose="020B0604020202020204" pitchFamily="34" charset="0"/>
                  <a:cs typeface="Arial" panose="020B0604020202020204" pitchFamily="34" charset="0"/>
                </a:rPr>
                <a:t>Service Portal</a:t>
              </a:r>
            </a:p>
          </p:txBody>
        </p:sp>
        <p:sp>
          <p:nvSpPr>
            <p:cNvPr id="13" name="Rectangle 12"/>
            <p:cNvSpPr/>
            <p:nvPr/>
          </p:nvSpPr>
          <p:spPr bwMode="ltGray">
            <a:xfrm>
              <a:off x="1709524" y="5349766"/>
              <a:ext cx="8805672" cy="570725"/>
            </a:xfrm>
            <a:prstGeom prst="rect">
              <a:avLst/>
            </a:prstGeom>
            <a:noFill/>
            <a:ln w="38100" cmpd="sng">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050" b="1" dirty="0">
                  <a:solidFill>
                    <a:prstClr val="black"/>
                  </a:solidFill>
                  <a:latin typeface="Arial" panose="020B0604020202020204" pitchFamily="34" charset="0"/>
                  <a:cs typeface="Arial" panose="020B0604020202020204" pitchFamily="34" charset="0"/>
                </a:rPr>
                <a:t>Configuration Management System</a:t>
              </a:r>
            </a:p>
            <a:p>
              <a:pPr algn="ctr">
                <a:lnSpc>
                  <a:spcPct val="90000"/>
                </a:lnSpc>
              </a:pPr>
              <a:r>
                <a:rPr lang="en-US" sz="1000" dirty="0">
                  <a:solidFill>
                    <a:prstClr val="black"/>
                  </a:solidFill>
                  <a:latin typeface="Arial" panose="020B0604020202020204" pitchFamily="34" charset="0"/>
                  <a:cs typeface="Arial" panose="020B0604020202020204" pitchFamily="34" charset="0"/>
                </a:rPr>
                <a:t>CMDB and Discovery</a:t>
              </a:r>
            </a:p>
          </p:txBody>
        </p:sp>
        <p:sp>
          <p:nvSpPr>
            <p:cNvPr id="14" name="Rectangle 13"/>
            <p:cNvSpPr/>
            <p:nvPr/>
          </p:nvSpPr>
          <p:spPr bwMode="ltGray">
            <a:xfrm>
              <a:off x="1709524" y="4648200"/>
              <a:ext cx="8805672" cy="571533"/>
            </a:xfrm>
            <a:prstGeom prst="rect">
              <a:avLst/>
            </a:prstGeom>
            <a:noFill/>
            <a:ln w="38100" cmpd="sng">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b="1" dirty="0">
                  <a:solidFill>
                    <a:prstClr val="black"/>
                  </a:solidFill>
                  <a:latin typeface="Arial" panose="020B0604020202020204" pitchFamily="34" charset="0"/>
                  <a:cs typeface="Arial" panose="020B0604020202020204" pitchFamily="34" charset="0"/>
                </a:rPr>
                <a:t>Task Automation</a:t>
              </a:r>
            </a:p>
          </p:txBody>
        </p:sp>
      </p:grpSp>
      <p:cxnSp>
        <p:nvCxnSpPr>
          <p:cNvPr id="17" name="Straight Connector 16"/>
          <p:cNvCxnSpPr>
            <a:endCxn id="5" idx="1"/>
          </p:cNvCxnSpPr>
          <p:nvPr/>
        </p:nvCxnSpPr>
        <p:spPr>
          <a:xfrm flipV="1">
            <a:off x="4508887" y="1925704"/>
            <a:ext cx="1406773" cy="586594"/>
          </a:xfrm>
          <a:prstGeom prst="line">
            <a:avLst/>
          </a:prstGeom>
          <a:ln w="19050">
            <a:solidFill>
              <a:srgbClr val="00B388"/>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ltGray">
          <a:xfrm>
            <a:off x="9083674" y="1058576"/>
            <a:ext cx="2895600" cy="2350215"/>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nSpc>
                <a:spcPct val="90000"/>
              </a:lnSpc>
            </a:pPr>
            <a:r>
              <a:rPr lang="en-US" sz="2000" b="1" dirty="0" smtClean="0">
                <a:solidFill>
                  <a:srgbClr val="0070C0"/>
                </a:solidFill>
              </a:rPr>
              <a:t>SMA-SM Premium</a:t>
            </a:r>
          </a:p>
          <a:p>
            <a:pPr>
              <a:lnSpc>
                <a:spcPct val="90000"/>
              </a:lnSpc>
            </a:pPr>
            <a:r>
              <a:rPr lang="en-US" sz="2000" b="1" dirty="0" smtClean="0">
                <a:solidFill>
                  <a:srgbClr val="0070C0"/>
                </a:solidFill>
              </a:rPr>
              <a:t>5 user pack:</a:t>
            </a:r>
            <a:endParaRPr lang="en-US" sz="2000" b="1" dirty="0">
              <a:solidFill>
                <a:srgbClr val="0070C0"/>
              </a:solidFill>
            </a:endParaRPr>
          </a:p>
          <a:p>
            <a:pPr marL="285750" indent="-285750">
              <a:lnSpc>
                <a:spcPct val="90000"/>
              </a:lnSpc>
              <a:buFont typeface="Wingdings" panose="05000000000000000000" pitchFamily="2" charset="2"/>
              <a:buChar char="q"/>
            </a:pPr>
            <a:r>
              <a:rPr lang="en-US" sz="1600" dirty="0" smtClean="0">
                <a:solidFill>
                  <a:srgbClr val="212E35"/>
                </a:solidFill>
                <a:latin typeface="Calibri Light" panose="020F0302020204030204" pitchFamily="34" charset="0"/>
                <a:cs typeface="Calibri Light" panose="020F0302020204030204" pitchFamily="34" charset="0"/>
              </a:rPr>
              <a:t>SMA-SM </a:t>
            </a:r>
            <a:r>
              <a:rPr lang="en-US" sz="1600" dirty="0">
                <a:solidFill>
                  <a:srgbClr val="212E35"/>
                </a:solidFill>
                <a:latin typeface="Calibri Light" panose="020F0302020204030204" pitchFamily="34" charset="0"/>
                <a:cs typeface="Calibri Light" panose="020F0302020204030204" pitchFamily="34" charset="0"/>
              </a:rPr>
              <a:t>Express</a:t>
            </a:r>
          </a:p>
          <a:p>
            <a:pPr marL="285750" indent="-285750">
              <a:lnSpc>
                <a:spcPct val="90000"/>
              </a:lnSpc>
              <a:buFont typeface="Wingdings" panose="05000000000000000000" pitchFamily="2" charset="2"/>
              <a:buChar char="q"/>
            </a:pPr>
            <a:r>
              <a:rPr lang="en-US" sz="1600" dirty="0">
                <a:solidFill>
                  <a:srgbClr val="212E35"/>
                </a:solidFill>
                <a:latin typeface="Calibri Light" panose="020F0302020204030204" pitchFamily="34" charset="0"/>
                <a:cs typeface="Calibri Light" panose="020F0302020204030204" pitchFamily="34" charset="0"/>
              </a:rPr>
              <a:t>Asset </a:t>
            </a:r>
            <a:r>
              <a:rPr lang="en-US" sz="1600" dirty="0" smtClean="0">
                <a:solidFill>
                  <a:srgbClr val="212E35"/>
                </a:solidFill>
                <a:latin typeface="Calibri Light" panose="020F0302020204030204" pitchFamily="34" charset="0"/>
                <a:cs typeface="Calibri Light" panose="020F0302020204030204" pitchFamily="34" charset="0"/>
              </a:rPr>
              <a:t>Management (1 user per pack):</a:t>
            </a:r>
          </a:p>
          <a:p>
            <a:pPr marL="628650" lvl="1" indent="-171450">
              <a:lnSpc>
                <a:spcPct val="90000"/>
              </a:lnSpc>
              <a:buFont typeface="Arial" panose="020B0604020202020204" pitchFamily="34" charset="0"/>
              <a:buChar char="•"/>
            </a:pPr>
            <a:r>
              <a:rPr lang="en-US" sz="1200" dirty="0" smtClean="0">
                <a:solidFill>
                  <a:srgbClr val="212E35"/>
                </a:solidFill>
                <a:latin typeface="Calibri Light" panose="020F0302020204030204" pitchFamily="34" charset="0"/>
                <a:cs typeface="Calibri Light" panose="020F0302020204030204" pitchFamily="34" charset="0"/>
              </a:rPr>
              <a:t>Contract</a:t>
            </a:r>
          </a:p>
          <a:p>
            <a:pPr marL="628650" lvl="1" indent="-171450">
              <a:lnSpc>
                <a:spcPct val="90000"/>
              </a:lnSpc>
              <a:buFont typeface="Arial" panose="020B0604020202020204" pitchFamily="34" charset="0"/>
              <a:buChar char="•"/>
            </a:pPr>
            <a:r>
              <a:rPr lang="en-US" sz="1200" dirty="0" smtClean="0">
                <a:solidFill>
                  <a:srgbClr val="212E35"/>
                </a:solidFill>
                <a:latin typeface="Calibri Light" panose="020F0302020204030204" pitchFamily="34" charset="0"/>
                <a:cs typeface="Calibri Light" panose="020F0302020204030204" pitchFamily="34" charset="0"/>
              </a:rPr>
              <a:t>Financial</a:t>
            </a:r>
          </a:p>
          <a:p>
            <a:pPr marL="628650" lvl="1" indent="-171450">
              <a:lnSpc>
                <a:spcPct val="90000"/>
              </a:lnSpc>
              <a:buFont typeface="Arial" panose="020B0604020202020204" pitchFamily="34" charset="0"/>
              <a:buChar char="•"/>
            </a:pPr>
            <a:r>
              <a:rPr lang="en-US" sz="1200" dirty="0" smtClean="0">
                <a:solidFill>
                  <a:srgbClr val="212E35"/>
                </a:solidFill>
                <a:latin typeface="Calibri Light" panose="020F0302020204030204" pitchFamily="34" charset="0"/>
                <a:cs typeface="Calibri Light" panose="020F0302020204030204" pitchFamily="34" charset="0"/>
              </a:rPr>
              <a:t>Software Installation and License Tracking</a:t>
            </a:r>
          </a:p>
          <a:p>
            <a:pPr marL="628650" lvl="1" indent="-171450">
              <a:lnSpc>
                <a:spcPct val="90000"/>
              </a:lnSpc>
              <a:buFont typeface="Arial" panose="020B0604020202020204" pitchFamily="34" charset="0"/>
              <a:buChar char="•"/>
            </a:pPr>
            <a:r>
              <a:rPr lang="en-US" sz="1200" dirty="0" smtClean="0">
                <a:solidFill>
                  <a:srgbClr val="212E35"/>
                </a:solidFill>
                <a:latin typeface="Calibri Light" panose="020F0302020204030204" pitchFamily="34" charset="0"/>
                <a:cs typeface="Calibri Light" panose="020F0302020204030204" pitchFamily="34" charset="0"/>
              </a:rPr>
              <a:t>Software License Compliance</a:t>
            </a:r>
            <a:endParaRPr lang="en-US" sz="1200" dirty="0">
              <a:solidFill>
                <a:srgbClr val="212E35"/>
              </a:solidFill>
              <a:latin typeface="Calibri Light" panose="020F0302020204030204" pitchFamily="34" charset="0"/>
              <a:cs typeface="Calibri Light" panose="020F0302020204030204" pitchFamily="34" charset="0"/>
            </a:endParaRPr>
          </a:p>
          <a:p>
            <a:pPr marL="285750" indent="-285750">
              <a:lnSpc>
                <a:spcPct val="90000"/>
              </a:lnSpc>
              <a:buFont typeface="Wingdings" panose="05000000000000000000" pitchFamily="2" charset="2"/>
              <a:buChar char="q"/>
            </a:pPr>
            <a:r>
              <a:rPr lang="en-US" sz="1600" dirty="0" smtClean="0">
                <a:solidFill>
                  <a:srgbClr val="212E35"/>
                </a:solidFill>
                <a:latin typeface="Calibri Light" panose="020F0302020204030204" pitchFamily="34" charset="0"/>
                <a:cs typeface="Calibri Light" panose="020F0302020204030204" pitchFamily="34" charset="0"/>
              </a:rPr>
              <a:t>Catalog aggregation</a:t>
            </a:r>
            <a:endParaRPr lang="en-US" sz="1600" dirty="0">
              <a:solidFill>
                <a:srgbClr val="212E35"/>
              </a:solidFill>
              <a:latin typeface="Calibri Light" panose="020F0302020204030204" pitchFamily="34" charset="0"/>
              <a:cs typeface="Calibri Light" panose="020F0302020204030204" pitchFamily="34" charset="0"/>
            </a:endParaRPr>
          </a:p>
        </p:txBody>
      </p:sp>
      <p:cxnSp>
        <p:nvCxnSpPr>
          <p:cNvPr id="20" name="Straight Connector 19"/>
          <p:cNvCxnSpPr/>
          <p:nvPr/>
        </p:nvCxnSpPr>
        <p:spPr>
          <a:xfrm>
            <a:off x="5562600" y="2812878"/>
            <a:ext cx="3521074" cy="8073"/>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ltGray">
          <a:xfrm>
            <a:off x="1537188" y="4540153"/>
            <a:ext cx="3072911" cy="1343122"/>
          </a:xfrm>
          <a:prstGeom prst="rect">
            <a:avLst/>
          </a:prstGeom>
          <a:noFill/>
          <a:ln w="571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nSpc>
                <a:spcPct val="90000"/>
              </a:lnSpc>
            </a:pPr>
            <a:r>
              <a:rPr lang="en-US" sz="2000" b="1" dirty="0">
                <a:solidFill>
                  <a:srgbClr val="A9A9A9"/>
                </a:solidFill>
              </a:rPr>
              <a:t>Optional </a:t>
            </a:r>
            <a:r>
              <a:rPr lang="en-US" sz="2000" b="1" dirty="0" smtClean="0">
                <a:solidFill>
                  <a:srgbClr val="A9A9A9"/>
                </a:solidFill>
              </a:rPr>
              <a:t>SMA 50 Node packs</a:t>
            </a:r>
            <a:r>
              <a:rPr lang="en-US" sz="2000" b="1" dirty="0">
                <a:solidFill>
                  <a:srgbClr val="A9A9A9"/>
                </a:solidFill>
              </a:rPr>
              <a:t>:</a:t>
            </a:r>
          </a:p>
          <a:p>
            <a:pPr marL="742950" lvl="1" indent="-285750">
              <a:lnSpc>
                <a:spcPct val="90000"/>
              </a:lnSpc>
              <a:buFont typeface="Wingdings" panose="05000000000000000000" pitchFamily="2" charset="2"/>
              <a:buChar char="q"/>
            </a:pPr>
            <a:r>
              <a:rPr lang="en-US" sz="1600" dirty="0">
                <a:solidFill>
                  <a:prstClr val="black"/>
                </a:solidFill>
                <a:latin typeface="Calibri Light" panose="020F0302020204030204" pitchFamily="34" charset="0"/>
                <a:cs typeface="Calibri Light" panose="020F0302020204030204" pitchFamily="34" charset="0"/>
              </a:rPr>
              <a:t>Universal Discovery</a:t>
            </a:r>
          </a:p>
          <a:p>
            <a:pPr marL="742950" lvl="1" indent="-285750">
              <a:lnSpc>
                <a:spcPct val="90000"/>
              </a:lnSpc>
              <a:buFont typeface="Wingdings" panose="05000000000000000000" pitchFamily="2" charset="2"/>
              <a:buChar char="q"/>
            </a:pPr>
            <a:r>
              <a:rPr lang="en-US" sz="1600" dirty="0">
                <a:solidFill>
                  <a:prstClr val="black"/>
                </a:solidFill>
                <a:latin typeface="Calibri Light" panose="020F0302020204030204" pitchFamily="34" charset="0"/>
                <a:cs typeface="Calibri Light" panose="020F0302020204030204" pitchFamily="34" charset="0"/>
              </a:rPr>
              <a:t>Operations Orchestration</a:t>
            </a:r>
          </a:p>
          <a:p>
            <a:pPr>
              <a:lnSpc>
                <a:spcPct val="90000"/>
              </a:lnSpc>
            </a:pPr>
            <a:endParaRPr lang="en-US" sz="1600" dirty="0">
              <a:solidFill>
                <a:prstClr val="black"/>
              </a:solidFill>
              <a:latin typeface="Calibri Light" panose="020F0302020204030204" pitchFamily="34" charset="0"/>
              <a:cs typeface="Calibri Light" panose="020F0302020204030204" pitchFamily="34" charset="0"/>
            </a:endParaRPr>
          </a:p>
        </p:txBody>
      </p:sp>
      <p:sp>
        <p:nvSpPr>
          <p:cNvPr id="25" name="Rectangle 24"/>
          <p:cNvSpPr/>
          <p:nvPr/>
        </p:nvSpPr>
        <p:spPr bwMode="ltGray">
          <a:xfrm>
            <a:off x="381000" y="3083932"/>
            <a:ext cx="5181600" cy="814313"/>
          </a:xfrm>
          <a:prstGeom prst="rect">
            <a:avLst/>
          </a:prstGeom>
          <a:noFill/>
          <a:ln w="7620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solidFill>
                <a:prstClr val="white"/>
              </a:solidFill>
              <a:latin typeface="Arial" panose="020B0604020202020204" pitchFamily="34" charset="0"/>
              <a:cs typeface="Arial" panose="020B0604020202020204" pitchFamily="34" charset="0"/>
            </a:endParaRPr>
          </a:p>
        </p:txBody>
      </p:sp>
      <p:sp>
        <p:nvSpPr>
          <p:cNvPr id="15" name="Rectangle 14"/>
          <p:cNvSpPr/>
          <p:nvPr/>
        </p:nvSpPr>
        <p:spPr bwMode="ltGray">
          <a:xfrm>
            <a:off x="381000" y="1320024"/>
            <a:ext cx="5181600" cy="1837565"/>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solidFill>
                <a:prstClr val="white"/>
              </a:solidFill>
              <a:latin typeface="Arial" panose="020B0604020202020204" pitchFamily="34" charset="0"/>
              <a:cs typeface="Arial" panose="020B0604020202020204" pitchFamily="34" charset="0"/>
            </a:endParaRPr>
          </a:p>
        </p:txBody>
      </p:sp>
      <p:cxnSp>
        <p:nvCxnSpPr>
          <p:cNvPr id="26" name="Straight Connector 25"/>
          <p:cNvCxnSpPr>
            <a:stCxn id="25" idx="2"/>
            <a:endCxn id="24" idx="0"/>
          </p:cNvCxnSpPr>
          <p:nvPr/>
        </p:nvCxnSpPr>
        <p:spPr>
          <a:xfrm>
            <a:off x="2971800" y="3898245"/>
            <a:ext cx="101844" cy="641908"/>
          </a:xfrm>
          <a:prstGeom prst="line">
            <a:avLst/>
          </a:prstGeom>
          <a:ln w="19050">
            <a:solidFill>
              <a:srgbClr val="646464"/>
            </a:solidFill>
          </a:ln>
        </p:spPr>
        <p:style>
          <a:lnRef idx="1">
            <a:schemeClr val="accent1"/>
          </a:lnRef>
          <a:fillRef idx="0">
            <a:schemeClr val="accent1"/>
          </a:fillRef>
          <a:effectRef idx="0">
            <a:schemeClr val="accent1"/>
          </a:effectRef>
          <a:fontRef idx="minor">
            <a:schemeClr val="tx1"/>
          </a:fontRef>
        </p:style>
      </p:cxnSp>
      <p:sp>
        <p:nvSpPr>
          <p:cNvPr id="36" name="Right Arrow 35"/>
          <p:cNvSpPr/>
          <p:nvPr/>
        </p:nvSpPr>
        <p:spPr>
          <a:xfrm>
            <a:off x="8818180" y="1844133"/>
            <a:ext cx="152400" cy="318707"/>
          </a:xfrm>
          <a:prstGeom prst="rightArrow">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5" name="Rectangle 4"/>
          <p:cNvSpPr/>
          <p:nvPr/>
        </p:nvSpPr>
        <p:spPr bwMode="ltGray">
          <a:xfrm>
            <a:off x="5915660" y="1134224"/>
            <a:ext cx="2771140" cy="1582960"/>
          </a:xfrm>
          <a:prstGeom prst="rect">
            <a:avLst/>
          </a:prstGeom>
          <a:solidFill>
            <a:schemeClr val="bg1"/>
          </a:solidFill>
          <a:ln w="57150">
            <a:solidFill>
              <a:srgbClr val="00B388"/>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nSpc>
                <a:spcPct val="90000"/>
              </a:lnSpc>
            </a:pPr>
            <a:r>
              <a:rPr lang="en-US" sz="2000" b="1" dirty="0" smtClean="0">
                <a:solidFill>
                  <a:srgbClr val="00B388"/>
                </a:solidFill>
              </a:rPr>
              <a:t>SMA-SM Express</a:t>
            </a:r>
          </a:p>
          <a:p>
            <a:pPr>
              <a:lnSpc>
                <a:spcPct val="90000"/>
              </a:lnSpc>
            </a:pPr>
            <a:r>
              <a:rPr lang="en-US" sz="2000" b="1" dirty="0">
                <a:solidFill>
                  <a:srgbClr val="00B388"/>
                </a:solidFill>
              </a:rPr>
              <a:t>5</a:t>
            </a:r>
            <a:r>
              <a:rPr lang="en-US" sz="2000" b="1" dirty="0" smtClean="0">
                <a:solidFill>
                  <a:srgbClr val="00B388"/>
                </a:solidFill>
              </a:rPr>
              <a:t> user pack:</a:t>
            </a:r>
            <a:endParaRPr lang="en-US" sz="2000" b="1" dirty="0">
              <a:solidFill>
                <a:srgbClr val="00B388"/>
              </a:solidFill>
            </a:endParaRPr>
          </a:p>
          <a:p>
            <a:pPr marL="285750" indent="-285750">
              <a:lnSpc>
                <a:spcPct val="90000"/>
              </a:lnSpc>
              <a:buFont typeface="Wingdings" panose="05000000000000000000" pitchFamily="2" charset="2"/>
              <a:buChar char="q"/>
            </a:pPr>
            <a:r>
              <a:rPr lang="en-US" sz="1600" dirty="0">
                <a:solidFill>
                  <a:srgbClr val="212E35"/>
                </a:solidFill>
                <a:latin typeface="Calibri Light" panose="020F0302020204030204" pitchFamily="34" charset="0"/>
                <a:cs typeface="Calibri Light" panose="020F0302020204030204" pitchFamily="34" charset="0"/>
              </a:rPr>
              <a:t>Service </a:t>
            </a:r>
            <a:r>
              <a:rPr lang="en-US" sz="1600" dirty="0" smtClean="0">
                <a:solidFill>
                  <a:srgbClr val="212E35"/>
                </a:solidFill>
                <a:latin typeface="Calibri Light" panose="020F0302020204030204" pitchFamily="34" charset="0"/>
                <a:cs typeface="Calibri Light" panose="020F0302020204030204" pitchFamily="34" charset="0"/>
              </a:rPr>
              <a:t>Management with Smart </a:t>
            </a:r>
            <a:r>
              <a:rPr lang="en-US" sz="1600" dirty="0">
                <a:solidFill>
                  <a:srgbClr val="212E35"/>
                </a:solidFill>
                <a:latin typeface="Calibri Light" panose="020F0302020204030204" pitchFamily="34" charset="0"/>
                <a:cs typeface="Calibri Light" panose="020F0302020204030204" pitchFamily="34" charset="0"/>
              </a:rPr>
              <a:t>Analytics</a:t>
            </a:r>
          </a:p>
          <a:p>
            <a:pPr marL="285750" indent="-285750">
              <a:lnSpc>
                <a:spcPct val="90000"/>
              </a:lnSpc>
              <a:buFont typeface="Wingdings" panose="05000000000000000000" pitchFamily="2" charset="2"/>
              <a:buChar char="q"/>
            </a:pPr>
            <a:r>
              <a:rPr lang="en-US" sz="1600" dirty="0">
                <a:solidFill>
                  <a:srgbClr val="212E35"/>
                </a:solidFill>
                <a:latin typeface="Calibri Light" panose="020F0302020204030204" pitchFamily="34" charset="0"/>
                <a:cs typeface="Calibri Light" panose="020F0302020204030204" pitchFamily="34" charset="0"/>
              </a:rPr>
              <a:t>Universal</a:t>
            </a:r>
            <a:r>
              <a:rPr lang="en-US" sz="1600" dirty="0">
                <a:solidFill>
                  <a:prstClr val="black"/>
                </a:solidFill>
                <a:latin typeface="Calibri Light" panose="020F0302020204030204" pitchFamily="34" charset="0"/>
                <a:cs typeface="Calibri Light" panose="020F0302020204030204" pitchFamily="34" charset="0"/>
              </a:rPr>
              <a:t> </a:t>
            </a:r>
            <a:r>
              <a:rPr lang="en-US" sz="1600" dirty="0" smtClean="0">
                <a:solidFill>
                  <a:prstClr val="black"/>
                </a:solidFill>
                <a:latin typeface="Calibri Light" panose="020F0302020204030204" pitchFamily="34" charset="0"/>
                <a:cs typeface="Calibri Light" panose="020F0302020204030204" pitchFamily="34" charset="0"/>
              </a:rPr>
              <a:t>CMDB</a:t>
            </a:r>
          </a:p>
          <a:p>
            <a:pPr marL="285750" indent="-285750">
              <a:lnSpc>
                <a:spcPct val="90000"/>
              </a:lnSpc>
              <a:buFont typeface="Wingdings" panose="05000000000000000000" pitchFamily="2" charset="2"/>
              <a:buChar char="q"/>
            </a:pPr>
            <a:r>
              <a:rPr lang="en-US" sz="1600" dirty="0" smtClean="0">
                <a:solidFill>
                  <a:prstClr val="black"/>
                </a:solidFill>
                <a:latin typeface="Calibri Light" panose="020F0302020204030204" pitchFamily="34" charset="0"/>
                <a:cs typeface="Calibri Light" panose="020F0302020204030204" pitchFamily="34" charset="0"/>
              </a:rPr>
              <a:t>Asset Tracking</a:t>
            </a:r>
            <a:endParaRPr lang="en-US" sz="1200" dirty="0">
              <a:solidFill>
                <a:prstClr val="black"/>
              </a:solidFill>
              <a:latin typeface="Calibri Light" panose="020F0302020204030204" pitchFamily="34" charset="0"/>
              <a:cs typeface="Calibri Light" panose="020F0302020204030204" pitchFamily="34" charset="0"/>
            </a:endParaRPr>
          </a:p>
        </p:txBody>
      </p:sp>
      <p:sp>
        <p:nvSpPr>
          <p:cNvPr id="29" name="Rectangle 28"/>
          <p:cNvSpPr/>
          <p:nvPr/>
        </p:nvSpPr>
        <p:spPr bwMode="ltGray">
          <a:xfrm>
            <a:off x="5915660" y="3668686"/>
            <a:ext cx="2771140" cy="1579289"/>
          </a:xfrm>
          <a:prstGeom prst="rect">
            <a:avLst/>
          </a:prstGeom>
          <a:solidFill>
            <a:schemeClr val="bg1"/>
          </a:solidFill>
          <a:ln w="57150">
            <a:solidFill>
              <a:srgbClr val="00B388"/>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nSpc>
                <a:spcPct val="90000"/>
              </a:lnSpc>
            </a:pPr>
            <a:r>
              <a:rPr lang="en-US" sz="2000" b="1" dirty="0" smtClean="0">
                <a:solidFill>
                  <a:srgbClr val="00B388"/>
                </a:solidFill>
              </a:rPr>
              <a:t>SMA-X Express</a:t>
            </a:r>
          </a:p>
          <a:p>
            <a:pPr>
              <a:lnSpc>
                <a:spcPct val="90000"/>
              </a:lnSpc>
            </a:pPr>
            <a:r>
              <a:rPr lang="en-US" sz="2000" b="1" dirty="0">
                <a:solidFill>
                  <a:srgbClr val="00B388"/>
                </a:solidFill>
              </a:rPr>
              <a:t>5</a:t>
            </a:r>
            <a:r>
              <a:rPr lang="en-US" sz="2000" b="1" dirty="0" smtClean="0">
                <a:solidFill>
                  <a:srgbClr val="00B388"/>
                </a:solidFill>
              </a:rPr>
              <a:t> user pack:</a:t>
            </a:r>
            <a:endParaRPr lang="en-US" sz="2000" b="1" dirty="0">
              <a:solidFill>
                <a:srgbClr val="00B388"/>
              </a:solidFill>
            </a:endParaRPr>
          </a:p>
          <a:p>
            <a:pPr marL="285750" indent="-285750">
              <a:lnSpc>
                <a:spcPct val="90000"/>
              </a:lnSpc>
              <a:buFont typeface="Wingdings" panose="05000000000000000000" pitchFamily="2" charset="2"/>
              <a:buChar char="q"/>
            </a:pPr>
            <a:r>
              <a:rPr lang="en-US" sz="1600" dirty="0">
                <a:solidFill>
                  <a:srgbClr val="212E35"/>
                </a:solidFill>
                <a:latin typeface="Calibri Light" panose="020F0302020204030204" pitchFamily="34" charset="0"/>
                <a:cs typeface="Calibri Light" panose="020F0302020204030204" pitchFamily="34" charset="0"/>
              </a:rPr>
              <a:t>Service </a:t>
            </a:r>
            <a:r>
              <a:rPr lang="en-US" sz="1600" dirty="0" smtClean="0">
                <a:solidFill>
                  <a:srgbClr val="212E35"/>
                </a:solidFill>
                <a:latin typeface="Calibri Light" panose="020F0302020204030204" pitchFamily="34" charset="0"/>
                <a:cs typeface="Calibri Light" panose="020F0302020204030204" pitchFamily="34" charset="0"/>
              </a:rPr>
              <a:t>Management with Smart Analytics</a:t>
            </a:r>
            <a:endParaRPr lang="en-US" sz="1600" dirty="0">
              <a:solidFill>
                <a:srgbClr val="212E35"/>
              </a:solidFill>
              <a:latin typeface="Calibri Light" panose="020F0302020204030204" pitchFamily="34" charset="0"/>
              <a:cs typeface="Calibri Light" panose="020F0302020204030204" pitchFamily="34" charset="0"/>
            </a:endParaRPr>
          </a:p>
          <a:p>
            <a:pPr marL="285750" indent="-285750">
              <a:lnSpc>
                <a:spcPct val="90000"/>
              </a:lnSpc>
              <a:buFont typeface="Wingdings" panose="05000000000000000000" pitchFamily="2" charset="2"/>
              <a:buChar char="q"/>
            </a:pPr>
            <a:r>
              <a:rPr lang="en-US" sz="1600" dirty="0">
                <a:solidFill>
                  <a:srgbClr val="212E35"/>
                </a:solidFill>
                <a:latin typeface="Calibri Light" panose="020F0302020204030204" pitchFamily="34" charset="0"/>
                <a:cs typeface="Calibri Light" panose="020F0302020204030204" pitchFamily="34" charset="0"/>
              </a:rPr>
              <a:t>Universal</a:t>
            </a:r>
            <a:r>
              <a:rPr lang="en-US" sz="1600" dirty="0">
                <a:solidFill>
                  <a:prstClr val="black"/>
                </a:solidFill>
                <a:latin typeface="Calibri Light" panose="020F0302020204030204" pitchFamily="34" charset="0"/>
                <a:cs typeface="Calibri Light" panose="020F0302020204030204" pitchFamily="34" charset="0"/>
              </a:rPr>
              <a:t> </a:t>
            </a:r>
            <a:r>
              <a:rPr lang="en-US" sz="1600" dirty="0" smtClean="0">
                <a:solidFill>
                  <a:prstClr val="black"/>
                </a:solidFill>
                <a:latin typeface="Calibri Light" panose="020F0302020204030204" pitchFamily="34" charset="0"/>
                <a:cs typeface="Calibri Light" panose="020F0302020204030204" pitchFamily="34" charset="0"/>
              </a:rPr>
              <a:t>CMDB</a:t>
            </a:r>
          </a:p>
          <a:p>
            <a:pPr marL="285750" indent="-285750">
              <a:lnSpc>
                <a:spcPct val="90000"/>
              </a:lnSpc>
              <a:buFont typeface="Wingdings" panose="05000000000000000000" pitchFamily="2" charset="2"/>
              <a:buChar char="q"/>
            </a:pPr>
            <a:r>
              <a:rPr lang="en-US" sz="1600" dirty="0" smtClean="0">
                <a:solidFill>
                  <a:prstClr val="black"/>
                </a:solidFill>
                <a:latin typeface="Calibri Light" panose="020F0302020204030204" pitchFamily="34" charset="0"/>
                <a:cs typeface="Calibri Light" panose="020F0302020204030204" pitchFamily="34" charset="0"/>
              </a:rPr>
              <a:t>Asset Tracking</a:t>
            </a:r>
            <a:endParaRPr lang="en-US" sz="1200" dirty="0">
              <a:solidFill>
                <a:prstClr val="black"/>
              </a:solidFill>
              <a:latin typeface="Calibri Light" panose="020F0302020204030204" pitchFamily="34" charset="0"/>
              <a:cs typeface="Calibri Light" panose="020F0302020204030204" pitchFamily="34" charset="0"/>
            </a:endParaRPr>
          </a:p>
        </p:txBody>
      </p:sp>
      <p:sp>
        <p:nvSpPr>
          <p:cNvPr id="30" name="Rectangle 29"/>
          <p:cNvSpPr/>
          <p:nvPr/>
        </p:nvSpPr>
        <p:spPr bwMode="ltGray">
          <a:xfrm>
            <a:off x="9083674" y="3668686"/>
            <a:ext cx="2895600" cy="2424678"/>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nSpc>
                <a:spcPct val="90000"/>
              </a:lnSpc>
            </a:pPr>
            <a:r>
              <a:rPr lang="en-US" sz="2000" b="1" dirty="0" smtClean="0">
                <a:solidFill>
                  <a:srgbClr val="0070C0"/>
                </a:solidFill>
              </a:rPr>
              <a:t>SMA-X Premium</a:t>
            </a:r>
          </a:p>
          <a:p>
            <a:pPr>
              <a:lnSpc>
                <a:spcPct val="90000"/>
              </a:lnSpc>
            </a:pPr>
            <a:r>
              <a:rPr lang="en-US" sz="2000" b="1" dirty="0">
                <a:solidFill>
                  <a:srgbClr val="0070C0"/>
                </a:solidFill>
              </a:rPr>
              <a:t>5</a:t>
            </a:r>
            <a:r>
              <a:rPr lang="en-US" sz="2000" b="1" dirty="0" smtClean="0">
                <a:solidFill>
                  <a:srgbClr val="0070C0"/>
                </a:solidFill>
              </a:rPr>
              <a:t> user pack:</a:t>
            </a:r>
            <a:endParaRPr lang="en-US" sz="2000" b="1" dirty="0">
              <a:solidFill>
                <a:srgbClr val="0070C0"/>
              </a:solidFill>
            </a:endParaRPr>
          </a:p>
          <a:p>
            <a:pPr marL="285750" indent="-285750">
              <a:lnSpc>
                <a:spcPct val="90000"/>
              </a:lnSpc>
              <a:buFont typeface="Wingdings" panose="05000000000000000000" pitchFamily="2" charset="2"/>
              <a:buChar char="q"/>
            </a:pPr>
            <a:r>
              <a:rPr lang="en-US" sz="1600" dirty="0" smtClean="0">
                <a:solidFill>
                  <a:srgbClr val="212E35"/>
                </a:solidFill>
                <a:latin typeface="Calibri Light" panose="020F0302020204030204" pitchFamily="34" charset="0"/>
                <a:cs typeface="Calibri Light" panose="020F0302020204030204" pitchFamily="34" charset="0"/>
              </a:rPr>
              <a:t>SMA-X </a:t>
            </a:r>
            <a:r>
              <a:rPr lang="en-US" sz="1600" dirty="0">
                <a:solidFill>
                  <a:srgbClr val="212E35"/>
                </a:solidFill>
                <a:latin typeface="Calibri Light" panose="020F0302020204030204" pitchFamily="34" charset="0"/>
                <a:cs typeface="Calibri Light" panose="020F0302020204030204" pitchFamily="34" charset="0"/>
              </a:rPr>
              <a:t>Express</a:t>
            </a:r>
          </a:p>
          <a:p>
            <a:pPr marL="285750" indent="-285750">
              <a:lnSpc>
                <a:spcPct val="90000"/>
              </a:lnSpc>
              <a:buFont typeface="Wingdings" panose="05000000000000000000" pitchFamily="2" charset="2"/>
              <a:buChar char="q"/>
            </a:pPr>
            <a:r>
              <a:rPr lang="en-US" sz="1600" dirty="0" smtClean="0">
                <a:solidFill>
                  <a:srgbClr val="212E35"/>
                </a:solidFill>
                <a:latin typeface="Calibri Light" panose="020F0302020204030204" pitchFamily="34" charset="0"/>
                <a:cs typeface="Calibri Light" panose="020F0302020204030204" pitchFamily="34" charset="0"/>
              </a:rPr>
              <a:t>Asset Management:</a:t>
            </a:r>
          </a:p>
          <a:p>
            <a:pPr marL="628650" lvl="1" indent="-171450">
              <a:lnSpc>
                <a:spcPct val="90000"/>
              </a:lnSpc>
              <a:buFont typeface="Arial" panose="020B0604020202020204" pitchFamily="34" charset="0"/>
              <a:buChar char="•"/>
            </a:pPr>
            <a:r>
              <a:rPr lang="en-US" sz="1200" dirty="0" smtClean="0">
                <a:solidFill>
                  <a:srgbClr val="212E35"/>
                </a:solidFill>
                <a:latin typeface="Calibri Light" panose="020F0302020204030204" pitchFamily="34" charset="0"/>
                <a:cs typeface="Calibri Light" panose="020F0302020204030204" pitchFamily="34" charset="0"/>
              </a:rPr>
              <a:t>Contract</a:t>
            </a:r>
          </a:p>
          <a:p>
            <a:pPr marL="628650" lvl="1" indent="-171450">
              <a:lnSpc>
                <a:spcPct val="90000"/>
              </a:lnSpc>
              <a:buFont typeface="Arial" panose="020B0604020202020204" pitchFamily="34" charset="0"/>
              <a:buChar char="•"/>
            </a:pPr>
            <a:r>
              <a:rPr lang="en-US" sz="1200" dirty="0" smtClean="0">
                <a:solidFill>
                  <a:srgbClr val="212E35"/>
                </a:solidFill>
                <a:latin typeface="Calibri Light" panose="020F0302020204030204" pitchFamily="34" charset="0"/>
                <a:cs typeface="Calibri Light" panose="020F0302020204030204" pitchFamily="34" charset="0"/>
              </a:rPr>
              <a:t>Financial</a:t>
            </a:r>
          </a:p>
          <a:p>
            <a:pPr marL="628650" lvl="1" indent="-171450">
              <a:lnSpc>
                <a:spcPct val="90000"/>
              </a:lnSpc>
              <a:buFont typeface="Arial" panose="020B0604020202020204" pitchFamily="34" charset="0"/>
              <a:buChar char="•"/>
            </a:pPr>
            <a:r>
              <a:rPr lang="en-US" sz="1200" dirty="0" smtClean="0">
                <a:solidFill>
                  <a:srgbClr val="212E35"/>
                </a:solidFill>
                <a:latin typeface="Calibri Light" panose="020F0302020204030204" pitchFamily="34" charset="0"/>
                <a:cs typeface="Calibri Light" panose="020F0302020204030204" pitchFamily="34" charset="0"/>
              </a:rPr>
              <a:t>Software Installation and License Tracking</a:t>
            </a:r>
          </a:p>
          <a:p>
            <a:pPr marL="285750" indent="-285750">
              <a:lnSpc>
                <a:spcPct val="90000"/>
              </a:lnSpc>
              <a:buFont typeface="Wingdings" panose="05000000000000000000" pitchFamily="2" charset="2"/>
              <a:buChar char="q"/>
            </a:pPr>
            <a:r>
              <a:rPr lang="en-US" sz="1600" dirty="0" smtClean="0">
                <a:solidFill>
                  <a:srgbClr val="212E35"/>
                </a:solidFill>
                <a:latin typeface="Calibri Light" panose="020F0302020204030204" pitchFamily="34" charset="0"/>
                <a:cs typeface="Calibri Light" panose="020F0302020204030204" pitchFamily="34" charset="0"/>
              </a:rPr>
              <a:t>Idea </a:t>
            </a:r>
            <a:r>
              <a:rPr lang="en-US" sz="1600" dirty="0">
                <a:solidFill>
                  <a:srgbClr val="212E35"/>
                </a:solidFill>
                <a:latin typeface="Calibri Light" panose="020F0302020204030204" pitchFamily="34" charset="0"/>
                <a:cs typeface="Calibri Light" panose="020F0302020204030204" pitchFamily="34" charset="0"/>
              </a:rPr>
              <a:t>&amp; Proposal</a:t>
            </a:r>
          </a:p>
          <a:p>
            <a:pPr marL="285750" indent="-285750">
              <a:lnSpc>
                <a:spcPct val="90000"/>
              </a:lnSpc>
              <a:buFont typeface="Wingdings" panose="05000000000000000000" pitchFamily="2" charset="2"/>
              <a:buChar char="q"/>
            </a:pPr>
            <a:r>
              <a:rPr lang="en-US" sz="1600" dirty="0">
                <a:solidFill>
                  <a:srgbClr val="212E35"/>
                </a:solidFill>
                <a:latin typeface="Calibri Light" panose="020F0302020204030204" pitchFamily="34" charset="0"/>
                <a:cs typeface="Calibri Light" panose="020F0302020204030204" pitchFamily="34" charset="0"/>
              </a:rPr>
              <a:t>Application Portfolio</a:t>
            </a:r>
          </a:p>
          <a:p>
            <a:pPr marL="285750" indent="-285750">
              <a:lnSpc>
                <a:spcPct val="90000"/>
              </a:lnSpc>
              <a:buFont typeface="Wingdings" panose="05000000000000000000" pitchFamily="2" charset="2"/>
              <a:buChar char="q"/>
            </a:pPr>
            <a:r>
              <a:rPr lang="en-US" sz="1600" dirty="0">
                <a:solidFill>
                  <a:srgbClr val="212E35"/>
                </a:solidFill>
                <a:latin typeface="Calibri Light" panose="020F0302020204030204" pitchFamily="34" charset="0"/>
                <a:cs typeface="Calibri Light" panose="020F0302020204030204" pitchFamily="34" charset="0"/>
              </a:rPr>
              <a:t>Project &amp; </a:t>
            </a:r>
            <a:r>
              <a:rPr lang="en-US" sz="1600" dirty="0" smtClean="0">
                <a:solidFill>
                  <a:srgbClr val="212E35"/>
                </a:solidFill>
                <a:latin typeface="Calibri Light" panose="020F0302020204030204" pitchFamily="34" charset="0"/>
                <a:cs typeface="Calibri Light" panose="020F0302020204030204" pitchFamily="34" charset="0"/>
              </a:rPr>
              <a:t>Program</a:t>
            </a:r>
            <a:endParaRPr lang="en-US" sz="1600" dirty="0">
              <a:solidFill>
                <a:srgbClr val="212E35"/>
              </a:solidFill>
              <a:latin typeface="Calibri Light" panose="020F0302020204030204" pitchFamily="34" charset="0"/>
              <a:cs typeface="Calibri Light" panose="020F0302020204030204" pitchFamily="34" charset="0"/>
            </a:endParaRPr>
          </a:p>
        </p:txBody>
      </p:sp>
      <p:sp>
        <p:nvSpPr>
          <p:cNvPr id="31" name="Right Arrow 30"/>
          <p:cNvSpPr/>
          <p:nvPr/>
        </p:nvSpPr>
        <p:spPr>
          <a:xfrm>
            <a:off x="8847390" y="4137810"/>
            <a:ext cx="152400" cy="318707"/>
          </a:xfrm>
          <a:prstGeom prst="rightArrow">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34" name="Straight Connector 33"/>
          <p:cNvCxnSpPr/>
          <p:nvPr/>
        </p:nvCxnSpPr>
        <p:spPr>
          <a:xfrm>
            <a:off x="5562600" y="2952205"/>
            <a:ext cx="3521074" cy="68915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508887" y="2712687"/>
            <a:ext cx="1406773" cy="1006022"/>
          </a:xfrm>
          <a:prstGeom prst="line">
            <a:avLst/>
          </a:prstGeom>
          <a:ln w="19050">
            <a:solidFill>
              <a:srgbClr val="00B388"/>
            </a:solidFill>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4"/>
          </p:nvPr>
        </p:nvSpPr>
        <p:spPr>
          <a:xfrm>
            <a:off x="182880" y="6359144"/>
            <a:ext cx="365760" cy="274320"/>
          </a:xfrm>
        </p:spPr>
        <p:txBody>
          <a:bodyPr/>
          <a:lstStyle/>
          <a:p>
            <a:fld id="{0FB999A9-77CE-4AD1-9911-24A29F08BC34}" type="slidenum">
              <a:rPr lang="en-US" smtClean="0">
                <a:solidFill>
                  <a:srgbClr val="FFFFFF">
                    <a:lumMod val="75000"/>
                  </a:srgbClr>
                </a:solidFill>
              </a:rPr>
              <a:pPr/>
              <a:t>25</a:t>
            </a:fld>
            <a:endParaRPr lang="en-US" dirty="0">
              <a:solidFill>
                <a:srgbClr val="FFFFFF">
                  <a:lumMod val="75000"/>
                </a:srgbClr>
              </a:solidFill>
            </a:endParaRPr>
          </a:p>
        </p:txBody>
      </p:sp>
      <p:sp>
        <p:nvSpPr>
          <p:cNvPr id="4" name="Rectangle 3"/>
          <p:cNvSpPr/>
          <p:nvPr/>
        </p:nvSpPr>
        <p:spPr bwMode="ltGray">
          <a:xfrm>
            <a:off x="533400" y="1435101"/>
            <a:ext cx="3979503" cy="1648830"/>
          </a:xfrm>
          <a:prstGeom prst="rect">
            <a:avLst/>
          </a:prstGeom>
          <a:noFill/>
          <a:ln w="76200">
            <a:solidFill>
              <a:srgbClr val="00B3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5073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6751" y="174424"/>
            <a:ext cx="10311765" cy="657844"/>
          </a:xfrm>
        </p:spPr>
        <p:txBody>
          <a:bodyPr/>
          <a:lstStyle/>
          <a:p>
            <a:r>
              <a:rPr lang="en-US" altLang="en-US" b="0" dirty="0" smtClean="0">
                <a:solidFill>
                  <a:srgbClr val="333333"/>
                </a:solidFill>
                <a:latin typeface="Arial" panose="020B0604020202020204" pitchFamily="34" charset="0"/>
                <a:cs typeface="Arial" panose="020B0604020202020204" pitchFamily="34" charset="0"/>
              </a:rPr>
              <a:t>Language support</a:t>
            </a:r>
            <a:endParaRPr lang="en-US" dirty="0"/>
          </a:p>
        </p:txBody>
      </p:sp>
      <p:sp>
        <p:nvSpPr>
          <p:cNvPr id="4" name="Text Placeholder 3"/>
          <p:cNvSpPr>
            <a:spLocks noGrp="1"/>
          </p:cNvSpPr>
          <p:nvPr>
            <p:ph type="body" sz="quarter" idx="13"/>
          </p:nvPr>
        </p:nvSpPr>
        <p:spPr>
          <a:xfrm>
            <a:off x="950976" y="726640"/>
            <a:ext cx="11120862" cy="418375"/>
          </a:xfrm>
        </p:spPr>
        <p:txBody>
          <a:bodyPr/>
          <a:lstStyle/>
          <a:p>
            <a:r>
              <a:rPr lang="en-US" dirty="0" smtClean="0"/>
              <a:t>Localization support added in 2018.02 for Service Portal and SMA-X agent UI</a:t>
            </a:r>
            <a:endParaRPr lang="en-US" dirty="0"/>
          </a:p>
        </p:txBody>
      </p:sp>
      <p:sp>
        <p:nvSpPr>
          <p:cNvPr id="2" name="Slide Number Placeholder 1"/>
          <p:cNvSpPr>
            <a:spLocks noGrp="1"/>
          </p:cNvSpPr>
          <p:nvPr>
            <p:ph type="sldNum" sz="quarter" idx="4"/>
          </p:nvPr>
        </p:nvSpPr>
        <p:spPr/>
        <p:txBody>
          <a:bodyPr/>
          <a:lstStyle/>
          <a:p>
            <a:fld id="{0FB999A9-77CE-4AD1-9911-24A29F08BC34}" type="slidenum">
              <a:rPr lang="en-US" smtClean="0"/>
              <a:pPr/>
              <a:t>26</a:t>
            </a:fld>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45480337"/>
              </p:ext>
            </p:extLst>
          </p:nvPr>
        </p:nvGraphicFramePr>
        <p:xfrm>
          <a:off x="946150" y="1368309"/>
          <a:ext cx="10312366" cy="5404446"/>
        </p:xfrm>
        <a:graphic>
          <a:graphicData uri="http://schemas.openxmlformats.org/drawingml/2006/table">
            <a:tbl>
              <a:tblPr/>
              <a:tblGrid>
                <a:gridCol w="885135"/>
                <a:gridCol w="554543"/>
                <a:gridCol w="554543"/>
                <a:gridCol w="554543"/>
                <a:gridCol w="554543"/>
                <a:gridCol w="554543"/>
                <a:gridCol w="554543"/>
                <a:gridCol w="554543"/>
                <a:gridCol w="554543"/>
                <a:gridCol w="554543"/>
                <a:gridCol w="554543"/>
                <a:gridCol w="554543"/>
                <a:gridCol w="554543"/>
                <a:gridCol w="554543"/>
                <a:gridCol w="554543"/>
                <a:gridCol w="554543"/>
                <a:gridCol w="554543"/>
                <a:gridCol w="554543"/>
              </a:tblGrid>
              <a:tr h="610139">
                <a:tc rowSpan="2">
                  <a:txBody>
                    <a:bodyPr/>
                    <a:lstStyle/>
                    <a:p>
                      <a:pPr algn="l" fontAlgn="t"/>
                      <a:r>
                        <a:rPr lang="en-US" sz="1200" b="1" dirty="0">
                          <a:solidFill>
                            <a:srgbClr val="333333"/>
                          </a:solidFill>
                          <a:effectLst/>
                        </a:rPr>
                        <a:t>Capabilities</a:t>
                      </a:r>
                      <a:r>
                        <a:rPr lang="en-US" sz="1200" b="1" dirty="0" smtClean="0">
                          <a:solidFill>
                            <a:srgbClr val="333333"/>
                          </a:solidFill>
                          <a:effectLst/>
                        </a:rPr>
                        <a:t>/</a:t>
                      </a:r>
                    </a:p>
                    <a:p>
                      <a:pPr algn="l" fontAlgn="t"/>
                      <a:r>
                        <a:rPr lang="en-US" sz="1200" b="1" dirty="0" smtClean="0">
                          <a:solidFill>
                            <a:srgbClr val="333333"/>
                          </a:solidFill>
                          <a:effectLst/>
                        </a:rPr>
                        <a:t>Modules</a:t>
                      </a:r>
                      <a:endParaRPr lang="en-US" sz="1200" b="1" dirty="0">
                        <a:solidFill>
                          <a:srgbClr val="333333"/>
                        </a:solidFill>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0F0"/>
                    </a:solidFill>
                  </a:tcPr>
                </a:tc>
                <a:tc gridSpan="17">
                  <a:txBody>
                    <a:bodyPr/>
                    <a:lstStyle/>
                    <a:p>
                      <a:pPr algn="l" fontAlgn="t"/>
                      <a:r>
                        <a:rPr lang="en-US" sz="1200" b="1">
                          <a:solidFill>
                            <a:srgbClr val="333333"/>
                          </a:solidFill>
                          <a:effectLst/>
                        </a:rPr>
                        <a:t>Supported languages</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0F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659638">
                <a:tc vMerge="1">
                  <a:txBody>
                    <a:bodyPr/>
                    <a:lstStyle/>
                    <a:p>
                      <a:endParaRPr lang="en-US"/>
                    </a:p>
                  </a:txBody>
                  <a:tcPr/>
                </a:tc>
                <a:tc>
                  <a:txBody>
                    <a:bodyPr/>
                    <a:lstStyle/>
                    <a:p>
                      <a:pPr algn="l" fontAlgn="t"/>
                      <a:r>
                        <a:rPr lang="en-US" sz="1200" dirty="0">
                          <a:effectLst/>
                        </a:rPr>
                        <a:t>English</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Arabic</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Brazilian</a:t>
                      </a:r>
                      <a:br>
                        <a:rPr lang="en-US" sz="1200" dirty="0">
                          <a:effectLst/>
                        </a:rPr>
                      </a:br>
                      <a:r>
                        <a:rPr lang="en-US" sz="1200" dirty="0">
                          <a:effectLst/>
                        </a:rPr>
                        <a:t>Portuguese</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Danish</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Dutch</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French</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German</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Greek</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Italian</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Japanese</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Korean</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Norwegian</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Polish</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Turkish</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Russian</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Simplified</a:t>
                      </a:r>
                      <a:br>
                        <a:rPr lang="en-US" sz="1200">
                          <a:effectLst/>
                        </a:rPr>
                      </a:br>
                      <a:r>
                        <a:rPr lang="en-US" sz="1200">
                          <a:effectLst/>
                        </a:rPr>
                        <a:t>Chinese</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Spanish</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60174">
                <a:tc>
                  <a:txBody>
                    <a:bodyPr/>
                    <a:lstStyle/>
                    <a:p>
                      <a:pPr algn="l" fontAlgn="t"/>
                      <a:r>
                        <a:rPr lang="en-US" sz="1200" dirty="0">
                          <a:effectLst/>
                        </a:rPr>
                        <a:t>CDF Management Portal</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Y</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59638">
                <a:tc>
                  <a:txBody>
                    <a:bodyPr/>
                    <a:lstStyle/>
                    <a:p>
                      <a:pPr algn="l" fontAlgn="t"/>
                      <a:r>
                        <a:rPr lang="en-US" sz="1200">
                          <a:effectLst/>
                        </a:rPr>
                        <a:t>Service Management</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Y</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Y</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Y</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Y</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Y</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Y</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 Y</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Y</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10139">
                <a:tc>
                  <a:txBody>
                    <a:bodyPr/>
                    <a:lstStyle/>
                    <a:p>
                      <a:pPr algn="l" fontAlgn="t"/>
                      <a:r>
                        <a:rPr lang="en-US" sz="1200">
                          <a:effectLst/>
                        </a:rPr>
                        <a:t>CMDB</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 </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Y</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Y</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 </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Y</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59638">
                <a:tc>
                  <a:txBody>
                    <a:bodyPr/>
                    <a:lstStyle/>
                    <a:p>
                      <a:pPr algn="l" fontAlgn="t"/>
                      <a:r>
                        <a:rPr lang="en-US" sz="1200">
                          <a:effectLst/>
                        </a:rPr>
                        <a:t>Suite Administration</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10139">
                <a:tc>
                  <a:txBody>
                    <a:bodyPr/>
                    <a:lstStyle/>
                    <a:p>
                      <a:pPr algn="l" fontAlgn="t"/>
                      <a:r>
                        <a:rPr lang="en-US" sz="1200">
                          <a:effectLst/>
                        </a:rPr>
                        <a:t>My Home</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Y</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10139">
                <a:tc>
                  <a:txBody>
                    <a:bodyPr/>
                    <a:lstStyle/>
                    <a:p>
                      <a:pPr algn="l" fontAlgn="t"/>
                      <a:r>
                        <a:rPr lang="en-US" sz="1200" dirty="0">
                          <a:effectLst/>
                        </a:rPr>
                        <a:t>Service Portal</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Y</a:t>
                      </a:r>
                      <a:br>
                        <a:rPr lang="en-US" sz="1200">
                          <a:effectLst/>
                        </a:rPr>
                      </a:br>
                      <a:endParaRPr lang="en-US" sz="120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Y</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Y</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Y</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Y</a:t>
                      </a:r>
                      <a:br>
                        <a:rPr lang="en-US" sz="1200" dirty="0">
                          <a:effectLst/>
                        </a:rPr>
                      </a:br>
                      <a:endParaRPr lang="en-US" sz="1200" dirty="0">
                        <a:effectLst/>
                      </a:endParaRP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Y</a:t>
                      </a:r>
                    </a:p>
                  </a:txBody>
                  <a:tcPr marL="32749" marR="32749" marT="26460" marB="2646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63993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a:xfrm>
            <a:off x="946404" y="86960"/>
            <a:ext cx="9727815" cy="1313174"/>
          </a:xfrm>
        </p:spPr>
        <p:txBody>
          <a:bodyPr/>
          <a:lstStyle/>
          <a:p>
            <a:r>
              <a:rPr lang="en-US" dirty="0" smtClean="0"/>
              <a:t>SMA Architecture and Deployment Options</a:t>
            </a:r>
            <a:endParaRPr lang="en-GB" dirty="0"/>
          </a:p>
        </p:txBody>
      </p:sp>
      <p:sp>
        <p:nvSpPr>
          <p:cNvPr id="4" name="Slide Number Placeholder 3"/>
          <p:cNvSpPr>
            <a:spLocks noGrp="1"/>
          </p:cNvSpPr>
          <p:nvPr>
            <p:ph type="sldNum" sz="quarter" idx="4"/>
          </p:nvPr>
        </p:nvSpPr>
        <p:spPr/>
        <p:txBody>
          <a:bodyPr/>
          <a:lstStyle/>
          <a:p>
            <a:fld id="{0FB999A9-77CE-4AD1-9911-24A29F08BC34}" type="slidenum">
              <a:rPr lang="en-US" smtClean="0">
                <a:solidFill>
                  <a:srgbClr val="FFFFFF"/>
                </a:solidFill>
              </a:rPr>
              <a:pPr/>
              <a:t>27</a:t>
            </a:fld>
            <a:endParaRPr lang="en-US" dirty="0">
              <a:solidFill>
                <a:srgbClr val="FFFFFF"/>
              </a:solidFill>
            </a:endParaRPr>
          </a:p>
        </p:txBody>
      </p:sp>
    </p:spTree>
    <p:extLst>
      <p:ext uri="{BB962C8B-B14F-4D97-AF65-F5344CB8AC3E}">
        <p14:creationId xmlns:p14="http://schemas.microsoft.com/office/powerpoint/2010/main" val="21461651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wrap="none" lIns="0" tIns="0" rIns="0" bIns="0" rtlCol="0">
            <a:noAutofit/>
          </a:bodyPr>
          <a:lstStyle/>
          <a:p>
            <a:r>
              <a:rPr lang="en-US" altLang="zh-CN" dirty="0" smtClean="0">
                <a:latin typeface="+mn-lt"/>
                <a:ea typeface="+mn-ea"/>
                <a:cs typeface="+mn-cs"/>
              </a:rPr>
              <a:t>Mixed Mode – </a:t>
            </a:r>
            <a:r>
              <a:rPr lang="en-CA" dirty="0">
                <a:solidFill>
                  <a:srgbClr val="212E35"/>
                </a:solidFill>
                <a:cs typeface="Calibri Light" panose="020F0302020204030204" pitchFamily="34" charset="0"/>
              </a:rPr>
              <a:t>Flexible options for existing SM </a:t>
            </a:r>
            <a:r>
              <a:rPr lang="en-CA" dirty="0" smtClean="0">
                <a:solidFill>
                  <a:srgbClr val="212E35"/>
                </a:solidFill>
                <a:cs typeface="Calibri Light" panose="020F0302020204030204" pitchFamily="34" charset="0"/>
              </a:rPr>
              <a:t>customers</a:t>
            </a:r>
            <a:endParaRPr lang="en-US" dirty="0">
              <a:latin typeface="+mn-lt"/>
              <a:ea typeface="+mn-ea"/>
              <a:cs typeface="+mn-cs"/>
            </a:endParaRPr>
          </a:p>
        </p:txBody>
      </p:sp>
      <p:sp>
        <p:nvSpPr>
          <p:cNvPr id="3" name="Text Placeholder 2"/>
          <p:cNvSpPr>
            <a:spLocks noGrp="1"/>
          </p:cNvSpPr>
          <p:nvPr>
            <p:ph type="body" sz="quarter" idx="13"/>
          </p:nvPr>
        </p:nvSpPr>
        <p:spPr>
          <a:xfrm>
            <a:off x="946786" y="865261"/>
            <a:ext cx="10632597" cy="381000"/>
          </a:xfrm>
        </p:spPr>
        <p:txBody>
          <a:bodyPr/>
          <a:lstStyle/>
          <a:p>
            <a:pPr defTabSz="914400"/>
            <a:r>
              <a:rPr lang="en-US" sz="2000" dirty="0">
                <a:solidFill>
                  <a:srgbClr val="212E35"/>
                </a:solidFill>
                <a:cs typeface="+mn-cs"/>
              </a:rPr>
              <a:t>Supported </a:t>
            </a:r>
            <a:r>
              <a:rPr lang="en-US" sz="2000" dirty="0" smtClean="0">
                <a:solidFill>
                  <a:srgbClr val="212E35"/>
                </a:solidFill>
                <a:cs typeface="+mn-cs"/>
              </a:rPr>
              <a:t>scenarios</a:t>
            </a:r>
            <a:endParaRPr lang="en-US" sz="2000" dirty="0">
              <a:solidFill>
                <a:srgbClr val="212E35"/>
              </a:solidFill>
              <a:cs typeface="+mn-cs"/>
            </a:endParaRPr>
          </a:p>
        </p:txBody>
      </p:sp>
      <p:grpSp>
        <p:nvGrpSpPr>
          <p:cNvPr id="10" name="Group 9"/>
          <p:cNvGrpSpPr/>
          <p:nvPr/>
        </p:nvGrpSpPr>
        <p:grpSpPr>
          <a:xfrm>
            <a:off x="4289715" y="6335937"/>
            <a:ext cx="1512168" cy="230966"/>
            <a:chOff x="7032104" y="116632"/>
            <a:chExt cx="1512168" cy="230966"/>
          </a:xfrm>
        </p:grpSpPr>
        <p:sp>
          <p:nvSpPr>
            <p:cNvPr id="8" name="Rectangle 7"/>
            <p:cNvSpPr/>
            <p:nvPr/>
          </p:nvSpPr>
          <p:spPr bwMode="ltGray">
            <a:xfrm>
              <a:off x="7032104" y="116632"/>
              <a:ext cx="216023" cy="230966"/>
            </a:xfrm>
            <a:prstGeom prst="rect">
              <a:avLst/>
            </a:prstGeom>
            <a:solidFill>
              <a:schemeClr val="accent3"/>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dirty="0"/>
            </a:p>
          </p:txBody>
        </p:sp>
        <p:sp>
          <p:nvSpPr>
            <p:cNvPr id="9" name="TextBox 8"/>
            <p:cNvSpPr txBox="1"/>
            <p:nvPr/>
          </p:nvSpPr>
          <p:spPr>
            <a:xfrm>
              <a:off x="7320136" y="159403"/>
              <a:ext cx="1224136" cy="145424"/>
            </a:xfrm>
            <a:prstGeom prst="rect">
              <a:avLst/>
            </a:prstGeom>
            <a:noFill/>
          </p:spPr>
          <p:txBody>
            <a:bodyPr wrap="square" lIns="0" tIns="0" rIns="0" bIns="0" rtlCol="0">
              <a:spAutoFit/>
            </a:bodyPr>
            <a:lstStyle/>
            <a:p>
              <a:pPr>
                <a:lnSpc>
                  <a:spcPct val="90000"/>
                </a:lnSpc>
              </a:pPr>
              <a:r>
                <a:rPr lang="en-US" altLang="zh-CN" sz="1050" dirty="0"/>
                <a:t>Classic</a:t>
              </a:r>
              <a:r>
                <a:rPr lang="zh-CN" altLang="en-US" sz="1050" dirty="0"/>
                <a:t> </a:t>
              </a:r>
              <a:r>
                <a:rPr lang="en-US" altLang="zh-CN" sz="1050" dirty="0"/>
                <a:t>components</a:t>
              </a:r>
              <a:endParaRPr lang="en-US" sz="1050" dirty="0"/>
            </a:p>
          </p:txBody>
        </p:sp>
      </p:grpSp>
      <p:grpSp>
        <p:nvGrpSpPr>
          <p:cNvPr id="11" name="Group 10"/>
          <p:cNvGrpSpPr/>
          <p:nvPr/>
        </p:nvGrpSpPr>
        <p:grpSpPr>
          <a:xfrm>
            <a:off x="5947045" y="6338269"/>
            <a:ext cx="2000672" cy="230966"/>
            <a:chOff x="7032104" y="116632"/>
            <a:chExt cx="2000672" cy="230966"/>
          </a:xfrm>
        </p:grpSpPr>
        <p:sp>
          <p:nvSpPr>
            <p:cNvPr id="12" name="Rectangle 11"/>
            <p:cNvSpPr/>
            <p:nvPr/>
          </p:nvSpPr>
          <p:spPr bwMode="ltGray">
            <a:xfrm>
              <a:off x="7032104" y="116632"/>
              <a:ext cx="216023" cy="230966"/>
            </a:xfrm>
            <a:prstGeom prst="rect">
              <a:avLst/>
            </a:prstGeom>
            <a:solidFill>
              <a:srgbClr val="0070C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dirty="0"/>
            </a:p>
          </p:txBody>
        </p:sp>
        <p:sp>
          <p:nvSpPr>
            <p:cNvPr id="13" name="TextBox 12"/>
            <p:cNvSpPr txBox="1"/>
            <p:nvPr/>
          </p:nvSpPr>
          <p:spPr>
            <a:xfrm>
              <a:off x="7320136" y="159403"/>
              <a:ext cx="1712640" cy="145424"/>
            </a:xfrm>
            <a:prstGeom prst="rect">
              <a:avLst/>
            </a:prstGeom>
            <a:noFill/>
          </p:spPr>
          <p:txBody>
            <a:bodyPr wrap="square" lIns="0" tIns="0" rIns="0" bIns="0" rtlCol="0">
              <a:spAutoFit/>
            </a:bodyPr>
            <a:lstStyle/>
            <a:p>
              <a:pPr>
                <a:lnSpc>
                  <a:spcPct val="90000"/>
                </a:lnSpc>
              </a:pPr>
              <a:r>
                <a:rPr lang="en-US" altLang="zh-CN" sz="1050" dirty="0"/>
                <a:t>Containerized</a:t>
              </a:r>
              <a:r>
                <a:rPr lang="zh-CN" altLang="en-US" sz="1050" dirty="0"/>
                <a:t> </a:t>
              </a:r>
              <a:r>
                <a:rPr lang="en-US" altLang="zh-CN" sz="1050" dirty="0"/>
                <a:t>components</a:t>
              </a:r>
              <a:endParaRPr lang="en-US" sz="1050" dirty="0"/>
            </a:p>
          </p:txBody>
        </p:sp>
      </p:grpSp>
      <p:grpSp>
        <p:nvGrpSpPr>
          <p:cNvPr id="76" name="Group 75"/>
          <p:cNvGrpSpPr/>
          <p:nvPr/>
        </p:nvGrpSpPr>
        <p:grpSpPr>
          <a:xfrm>
            <a:off x="2585202" y="1482947"/>
            <a:ext cx="2880000" cy="4411358"/>
            <a:chOff x="4782200" y="1470736"/>
            <a:chExt cx="2880000" cy="4411358"/>
          </a:xfrm>
        </p:grpSpPr>
        <p:sp>
          <p:nvSpPr>
            <p:cNvPr id="30" name="Double Bracket 29"/>
            <p:cNvSpPr/>
            <p:nvPr/>
          </p:nvSpPr>
          <p:spPr bwMode="ltGray">
            <a:xfrm>
              <a:off x="4782200" y="1562094"/>
              <a:ext cx="2880000" cy="4320000"/>
            </a:xfrm>
            <a:prstGeom prst="bracketPair">
              <a:avLst>
                <a:gd name="adj" fmla="val 5213"/>
              </a:avLst>
            </a:prstGeom>
            <a:ln w="28575">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endParaRPr lang="en-US" dirty="0" err="1"/>
            </a:p>
          </p:txBody>
        </p:sp>
        <p:sp>
          <p:nvSpPr>
            <p:cNvPr id="41" name="TextBox 40"/>
            <p:cNvSpPr txBox="1"/>
            <p:nvPr/>
          </p:nvSpPr>
          <p:spPr>
            <a:xfrm>
              <a:off x="5195738" y="1470736"/>
              <a:ext cx="1998570" cy="193899"/>
            </a:xfrm>
            <a:prstGeom prst="rect">
              <a:avLst/>
            </a:prstGeom>
            <a:solidFill>
              <a:schemeClr val="bg1"/>
            </a:solidFill>
          </p:spPr>
          <p:txBody>
            <a:bodyPr wrap="square" lIns="0" tIns="0" rIns="0" bIns="0" rtlCol="0">
              <a:spAutoFit/>
            </a:bodyPr>
            <a:lstStyle/>
            <a:p>
              <a:pPr algn="ctr">
                <a:lnSpc>
                  <a:spcPct val="90000"/>
                </a:lnSpc>
              </a:pPr>
              <a:r>
                <a:rPr lang="en-US" altLang="zh-CN" sz="1400" dirty="0"/>
                <a:t>SM</a:t>
              </a:r>
              <a:r>
                <a:rPr lang="zh-CN" altLang="en-US" sz="1400" dirty="0"/>
                <a:t> </a:t>
              </a:r>
              <a:r>
                <a:rPr lang="en-US" altLang="zh-CN" sz="1400" dirty="0"/>
                <a:t>and</a:t>
              </a:r>
              <a:r>
                <a:rPr lang="zh-CN" altLang="en-US" sz="1400" dirty="0"/>
                <a:t> </a:t>
              </a:r>
              <a:r>
                <a:rPr lang="en-US" altLang="zh-CN" sz="1400" dirty="0"/>
                <a:t>UCMDB</a:t>
              </a:r>
              <a:r>
                <a:rPr lang="zh-CN" altLang="en-US" sz="1400" dirty="0"/>
                <a:t> </a:t>
              </a:r>
              <a:r>
                <a:rPr lang="en-US" altLang="zh-CN" sz="1400" dirty="0"/>
                <a:t>outside</a:t>
              </a:r>
              <a:endParaRPr lang="en-US" sz="1400" dirty="0"/>
            </a:p>
          </p:txBody>
        </p:sp>
        <p:grpSp>
          <p:nvGrpSpPr>
            <p:cNvPr id="62" name="Group 61"/>
            <p:cNvGrpSpPr/>
            <p:nvPr/>
          </p:nvGrpSpPr>
          <p:grpSpPr>
            <a:xfrm>
              <a:off x="5097249" y="1850127"/>
              <a:ext cx="2249902" cy="2187874"/>
              <a:chOff x="5375920" y="1825127"/>
              <a:chExt cx="2249902" cy="2187874"/>
            </a:xfrm>
          </p:grpSpPr>
          <p:grpSp>
            <p:nvGrpSpPr>
              <p:cNvPr id="31" name="Group 30"/>
              <p:cNvGrpSpPr/>
              <p:nvPr/>
            </p:nvGrpSpPr>
            <p:grpSpPr>
              <a:xfrm>
                <a:off x="5375920" y="1825127"/>
                <a:ext cx="2249902" cy="1591737"/>
                <a:chOff x="605738" y="2420888"/>
                <a:chExt cx="2249902" cy="1591737"/>
              </a:xfrm>
            </p:grpSpPr>
            <p:sp>
              <p:nvSpPr>
                <p:cNvPr id="32" name="Rectangle 31"/>
                <p:cNvSpPr/>
                <p:nvPr/>
              </p:nvSpPr>
              <p:spPr bwMode="ltGray">
                <a:xfrm>
                  <a:off x="1703512" y="2420888"/>
                  <a:ext cx="1152128" cy="1591737"/>
                </a:xfrm>
                <a:prstGeom prst="rect">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200" dirty="0" err="1"/>
                </a:p>
              </p:txBody>
            </p:sp>
            <p:sp>
              <p:nvSpPr>
                <p:cNvPr id="33" name="Rectangle 32"/>
                <p:cNvSpPr/>
                <p:nvPr/>
              </p:nvSpPr>
              <p:spPr bwMode="ltGray">
                <a:xfrm>
                  <a:off x="609441" y="2477498"/>
                  <a:ext cx="897963" cy="345538"/>
                </a:xfrm>
                <a:prstGeom prst="rect">
                  <a:avLst/>
                </a:prstGeom>
                <a:solidFill>
                  <a:schemeClr val="accent3"/>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200" dirty="0"/>
                    <a:t>SM</a:t>
                  </a:r>
                  <a:r>
                    <a:rPr lang="zh-CN" altLang="en-US" sz="1200" dirty="0"/>
                    <a:t> </a:t>
                  </a:r>
                  <a:r>
                    <a:rPr lang="en-US" altLang="zh-CN" sz="1200" dirty="0"/>
                    <a:t>Web</a:t>
                  </a:r>
                  <a:endParaRPr lang="en-US" sz="1200" dirty="0"/>
                </a:p>
              </p:txBody>
            </p:sp>
            <p:sp>
              <p:nvSpPr>
                <p:cNvPr id="34" name="Rectangle 33"/>
                <p:cNvSpPr/>
                <p:nvPr/>
              </p:nvSpPr>
              <p:spPr bwMode="ltGray">
                <a:xfrm>
                  <a:off x="605738" y="2918915"/>
                  <a:ext cx="897963" cy="345538"/>
                </a:xfrm>
                <a:prstGeom prst="rect">
                  <a:avLst/>
                </a:prstGeom>
                <a:solidFill>
                  <a:schemeClr val="accent3"/>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200" dirty="0"/>
                    <a:t>SM</a:t>
                  </a:r>
                  <a:r>
                    <a:rPr lang="zh-CN" altLang="en-US" sz="1200" dirty="0"/>
                    <a:t> </a:t>
                  </a:r>
                  <a:r>
                    <a:rPr lang="en-US" altLang="zh-CN" sz="1200" dirty="0"/>
                    <a:t>RTE</a:t>
                  </a:r>
                  <a:endParaRPr lang="en-US" sz="1200" dirty="0"/>
                </a:p>
              </p:txBody>
            </p:sp>
            <p:sp>
              <p:nvSpPr>
                <p:cNvPr id="35" name="Can 34"/>
                <p:cNvSpPr/>
                <p:nvPr/>
              </p:nvSpPr>
              <p:spPr bwMode="ltGray">
                <a:xfrm>
                  <a:off x="605738" y="3304030"/>
                  <a:ext cx="897963" cy="409366"/>
                </a:xfrm>
                <a:prstGeom prst="can">
                  <a:avLst/>
                </a:prstGeom>
                <a:solidFill>
                  <a:schemeClr val="accent3"/>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200" dirty="0"/>
                    <a:t>SM</a:t>
                  </a:r>
                  <a:r>
                    <a:rPr lang="zh-CN" altLang="en-US" sz="1200" dirty="0"/>
                    <a:t> </a:t>
                  </a:r>
                  <a:r>
                    <a:rPr lang="en-US" altLang="zh-CN" sz="1200" dirty="0"/>
                    <a:t>DB</a:t>
                  </a:r>
                  <a:endParaRPr lang="en-US" sz="1200" dirty="0"/>
                </a:p>
              </p:txBody>
            </p:sp>
            <p:sp>
              <p:nvSpPr>
                <p:cNvPr id="36" name="Rectangle 35"/>
                <p:cNvSpPr/>
                <p:nvPr/>
              </p:nvSpPr>
              <p:spPr bwMode="ltGray">
                <a:xfrm>
                  <a:off x="1790603" y="2477498"/>
                  <a:ext cx="957853" cy="299087"/>
                </a:xfrm>
                <a:prstGeom prst="rect">
                  <a:avLst/>
                </a:prstGeom>
                <a:solidFill>
                  <a:srgbClr val="0070C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200" dirty="0" smtClean="0"/>
                    <a:t>SMA SP</a:t>
                  </a:r>
                  <a:endParaRPr lang="en-US" sz="1200" dirty="0"/>
                </a:p>
              </p:txBody>
            </p:sp>
            <p:sp>
              <p:nvSpPr>
                <p:cNvPr id="37" name="Rectangle 36"/>
                <p:cNvSpPr/>
                <p:nvPr/>
              </p:nvSpPr>
              <p:spPr bwMode="ltGray">
                <a:xfrm>
                  <a:off x="1790603" y="3265929"/>
                  <a:ext cx="957853" cy="299087"/>
                </a:xfrm>
                <a:prstGeom prst="rect">
                  <a:avLst/>
                </a:prstGeom>
                <a:solidFill>
                  <a:srgbClr val="0070C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200"/>
                    <a:t>OpenFire</a:t>
                  </a:r>
                  <a:endParaRPr lang="en-US" sz="1200" dirty="0"/>
                </a:p>
              </p:txBody>
            </p:sp>
            <p:sp>
              <p:nvSpPr>
                <p:cNvPr id="38" name="Rectangle 37"/>
                <p:cNvSpPr/>
                <p:nvPr/>
              </p:nvSpPr>
              <p:spPr bwMode="ltGray">
                <a:xfrm>
                  <a:off x="1790603" y="2892582"/>
                  <a:ext cx="957853" cy="299087"/>
                </a:xfrm>
                <a:prstGeom prst="rect">
                  <a:avLst/>
                </a:prstGeom>
                <a:solidFill>
                  <a:srgbClr val="0070C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200" dirty="0"/>
                    <a:t>IDOL</a:t>
                  </a:r>
                  <a:endParaRPr lang="en-US" sz="1200" dirty="0"/>
                </a:p>
              </p:txBody>
            </p:sp>
            <p:sp>
              <p:nvSpPr>
                <p:cNvPr id="39" name="Rectangle 38"/>
                <p:cNvSpPr/>
                <p:nvPr/>
              </p:nvSpPr>
              <p:spPr bwMode="ltGray">
                <a:xfrm>
                  <a:off x="1790602" y="3657665"/>
                  <a:ext cx="957853" cy="299087"/>
                </a:xfrm>
                <a:prstGeom prst="rect">
                  <a:avLst/>
                </a:prstGeom>
                <a:solidFill>
                  <a:srgbClr val="0070C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200" dirty="0"/>
                    <a:t>IDM</a:t>
                  </a:r>
                  <a:endParaRPr lang="en-US" sz="1200" dirty="0"/>
                </a:p>
              </p:txBody>
            </p:sp>
          </p:grpSp>
          <p:sp>
            <p:nvSpPr>
              <p:cNvPr id="42" name="Rectangle 41"/>
              <p:cNvSpPr/>
              <p:nvPr/>
            </p:nvSpPr>
            <p:spPr bwMode="ltGray">
              <a:xfrm>
                <a:off x="5376640" y="3218520"/>
                <a:ext cx="897963" cy="345538"/>
              </a:xfrm>
              <a:prstGeom prst="rect">
                <a:avLst/>
              </a:prstGeom>
              <a:solidFill>
                <a:schemeClr val="accent3"/>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200" dirty="0"/>
                  <a:t>UCMDB</a:t>
                </a:r>
                <a:endParaRPr lang="en-US" sz="1200" dirty="0"/>
              </a:p>
            </p:txBody>
          </p:sp>
          <p:sp>
            <p:nvSpPr>
              <p:cNvPr id="43" name="Can 42"/>
              <p:cNvSpPr/>
              <p:nvPr/>
            </p:nvSpPr>
            <p:spPr bwMode="ltGray">
              <a:xfrm>
                <a:off x="5376640" y="3603635"/>
                <a:ext cx="897963" cy="409366"/>
              </a:xfrm>
              <a:prstGeom prst="can">
                <a:avLst/>
              </a:prstGeom>
              <a:solidFill>
                <a:schemeClr val="accent3"/>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200" dirty="0"/>
                  <a:t>UCMDB</a:t>
                </a:r>
                <a:r>
                  <a:rPr lang="zh-CN" altLang="en-US" sz="1200" dirty="0"/>
                  <a:t> </a:t>
                </a:r>
                <a:r>
                  <a:rPr lang="en-US" altLang="zh-CN" sz="1200" dirty="0"/>
                  <a:t>DB</a:t>
                </a:r>
                <a:endParaRPr lang="en-US" sz="1200" dirty="0"/>
              </a:p>
            </p:txBody>
          </p:sp>
        </p:grpSp>
        <p:sp>
          <p:nvSpPr>
            <p:cNvPr id="58" name="TextBox 57"/>
            <p:cNvSpPr txBox="1"/>
            <p:nvPr/>
          </p:nvSpPr>
          <p:spPr>
            <a:xfrm>
              <a:off x="4998064" y="4705101"/>
              <a:ext cx="2448272" cy="332399"/>
            </a:xfrm>
            <a:prstGeom prst="rect">
              <a:avLst/>
            </a:prstGeom>
            <a:noFill/>
          </p:spPr>
          <p:txBody>
            <a:bodyPr wrap="square" lIns="0" tIns="0" rIns="0" bIns="0" rtlCol="0">
              <a:spAutoFit/>
            </a:bodyPr>
            <a:lstStyle/>
            <a:p>
              <a:pPr marL="285750" indent="-285750">
                <a:lnSpc>
                  <a:spcPct val="90000"/>
                </a:lnSpc>
                <a:buFont typeface="Arial" charset="0"/>
                <a:buChar char="•"/>
              </a:pPr>
              <a:r>
                <a:rPr lang="en-US" altLang="zh-CN" sz="1200" dirty="0"/>
                <a:t>SM</a:t>
              </a:r>
              <a:r>
                <a:rPr lang="zh-CN" altLang="en-US" sz="1200" dirty="0"/>
                <a:t> </a:t>
              </a:r>
              <a:r>
                <a:rPr lang="en-US" altLang="zh-CN" sz="1200" dirty="0"/>
                <a:t>9.41+</a:t>
              </a:r>
              <a:r>
                <a:rPr lang="zh-CN" altLang="en-US" sz="1200" dirty="0"/>
                <a:t> </a:t>
              </a:r>
              <a:r>
                <a:rPr lang="en-US" altLang="zh-CN" sz="1200" dirty="0"/>
                <a:t>(no</a:t>
              </a:r>
              <a:r>
                <a:rPr lang="zh-CN" altLang="en-US" sz="1200" dirty="0"/>
                <a:t> </a:t>
              </a:r>
              <a:r>
                <a:rPr lang="en-US" altLang="zh-CN" sz="1200" dirty="0"/>
                <a:t>chat</a:t>
              </a:r>
              <a:r>
                <a:rPr lang="zh-CN" altLang="en-US" sz="1200" dirty="0"/>
                <a:t> </a:t>
              </a:r>
              <a:r>
                <a:rPr lang="en-US" altLang="zh-CN" sz="1200" dirty="0"/>
                <a:t>nor survey)</a:t>
              </a:r>
            </a:p>
            <a:p>
              <a:pPr marL="285750" indent="-285750">
                <a:lnSpc>
                  <a:spcPct val="90000"/>
                </a:lnSpc>
                <a:buFont typeface="Arial" charset="0"/>
                <a:buChar char="•"/>
              </a:pPr>
              <a:r>
                <a:rPr lang="en-US" altLang="zh-CN" sz="1200" dirty="0"/>
                <a:t>SM</a:t>
              </a:r>
              <a:r>
                <a:rPr lang="zh-CN" altLang="en-US" sz="1200" dirty="0"/>
                <a:t> </a:t>
              </a:r>
              <a:r>
                <a:rPr lang="en-US" altLang="zh-CN" sz="1200" dirty="0"/>
                <a:t>9.5x</a:t>
              </a:r>
              <a:r>
                <a:rPr lang="zh-CN" altLang="en-US" sz="1200" dirty="0"/>
                <a:t> </a:t>
              </a:r>
              <a:r>
                <a:rPr lang="en-US" altLang="zh-CN" sz="1200" dirty="0"/>
                <a:t>(full</a:t>
              </a:r>
              <a:r>
                <a:rPr lang="zh-CN" altLang="en-US" sz="1200" dirty="0"/>
                <a:t> </a:t>
              </a:r>
              <a:r>
                <a:rPr lang="en-US" altLang="zh-CN" sz="1200" dirty="0" smtClean="0"/>
                <a:t>SMA-SP</a:t>
              </a:r>
              <a:r>
                <a:rPr lang="en-US" altLang="zh-CN" sz="1200" dirty="0"/>
                <a:t>)</a:t>
              </a:r>
            </a:p>
          </p:txBody>
        </p:sp>
        <p:sp>
          <p:nvSpPr>
            <p:cNvPr id="71" name="TextBox 70"/>
            <p:cNvSpPr txBox="1"/>
            <p:nvPr/>
          </p:nvSpPr>
          <p:spPr>
            <a:xfrm>
              <a:off x="5028514" y="4364444"/>
              <a:ext cx="2387372" cy="249299"/>
            </a:xfrm>
            <a:prstGeom prst="rect">
              <a:avLst/>
            </a:prstGeom>
            <a:noFill/>
          </p:spPr>
          <p:txBody>
            <a:bodyPr wrap="square" lIns="0" tIns="0" rIns="0" bIns="0" rtlCol="0">
              <a:spAutoFit/>
            </a:bodyPr>
            <a:lstStyle/>
            <a:p>
              <a:pPr>
                <a:lnSpc>
                  <a:spcPct val="90000"/>
                </a:lnSpc>
              </a:pPr>
              <a:endParaRPr lang="en-US" dirty="0">
                <a:latin typeface="Calibri Light" panose="020F0302020204030204" pitchFamily="34" charset="0"/>
                <a:cs typeface="Calibri Light" panose="020F0302020204030204" pitchFamily="34" charset="0"/>
              </a:endParaRPr>
            </a:p>
          </p:txBody>
        </p:sp>
      </p:grpSp>
      <p:grpSp>
        <p:nvGrpSpPr>
          <p:cNvPr id="77" name="Group 76"/>
          <p:cNvGrpSpPr/>
          <p:nvPr/>
        </p:nvGrpSpPr>
        <p:grpSpPr>
          <a:xfrm>
            <a:off x="6839580" y="1501659"/>
            <a:ext cx="3218819" cy="4384541"/>
            <a:chOff x="8699384" y="1476365"/>
            <a:chExt cx="2880000" cy="4384541"/>
          </a:xfrm>
        </p:grpSpPr>
        <p:sp>
          <p:nvSpPr>
            <p:cNvPr id="44" name="Double Bracket 43"/>
            <p:cNvSpPr/>
            <p:nvPr/>
          </p:nvSpPr>
          <p:spPr bwMode="ltGray">
            <a:xfrm>
              <a:off x="8699384" y="1540906"/>
              <a:ext cx="2880000" cy="4320000"/>
            </a:xfrm>
            <a:prstGeom prst="bracketPair">
              <a:avLst>
                <a:gd name="adj" fmla="val 3866"/>
              </a:avLst>
            </a:prstGeom>
            <a:ln w="28575">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endParaRPr lang="en-US" dirty="0" err="1"/>
            </a:p>
          </p:txBody>
        </p:sp>
        <p:sp>
          <p:nvSpPr>
            <p:cNvPr id="54" name="TextBox 53"/>
            <p:cNvSpPr txBox="1"/>
            <p:nvPr/>
          </p:nvSpPr>
          <p:spPr>
            <a:xfrm>
              <a:off x="8884529" y="1476365"/>
              <a:ext cx="2446514" cy="193899"/>
            </a:xfrm>
            <a:prstGeom prst="rect">
              <a:avLst/>
            </a:prstGeom>
            <a:solidFill>
              <a:schemeClr val="bg1"/>
            </a:solidFill>
          </p:spPr>
          <p:txBody>
            <a:bodyPr wrap="square" lIns="0" tIns="0" rIns="0" bIns="0" rtlCol="0">
              <a:spAutoFit/>
            </a:bodyPr>
            <a:lstStyle/>
            <a:p>
              <a:pPr algn="ctr">
                <a:lnSpc>
                  <a:spcPct val="90000"/>
                </a:lnSpc>
              </a:pPr>
              <a:r>
                <a:rPr lang="en-US" altLang="zh-CN" sz="1400" dirty="0"/>
                <a:t>UCMDB</a:t>
              </a:r>
              <a:r>
                <a:rPr lang="zh-CN" altLang="en-US" sz="1400" dirty="0"/>
                <a:t> </a:t>
              </a:r>
              <a:r>
                <a:rPr lang="en-US" altLang="zh-CN" sz="1400" dirty="0"/>
                <a:t>outside, SM </a:t>
              </a:r>
              <a:r>
                <a:rPr lang="en-US" altLang="zh-CN" sz="1400" dirty="0" smtClean="0"/>
                <a:t>inside CDF</a:t>
              </a:r>
              <a:endParaRPr lang="en-US" altLang="zh-CN" sz="1400" dirty="0"/>
            </a:p>
          </p:txBody>
        </p:sp>
        <p:grpSp>
          <p:nvGrpSpPr>
            <p:cNvPr id="74" name="Group 73"/>
            <p:cNvGrpSpPr/>
            <p:nvPr/>
          </p:nvGrpSpPr>
          <p:grpSpPr>
            <a:xfrm>
              <a:off x="8988968" y="1825127"/>
              <a:ext cx="2300833" cy="2467969"/>
              <a:chOff x="9080181" y="1825127"/>
              <a:chExt cx="2300833" cy="2467969"/>
            </a:xfrm>
          </p:grpSpPr>
          <p:sp>
            <p:nvSpPr>
              <p:cNvPr id="55" name="Rectangle 54"/>
              <p:cNvSpPr/>
              <p:nvPr/>
            </p:nvSpPr>
            <p:spPr bwMode="ltGray">
              <a:xfrm>
                <a:off x="9080181" y="1847935"/>
                <a:ext cx="897963" cy="345538"/>
              </a:xfrm>
              <a:prstGeom prst="rect">
                <a:avLst/>
              </a:prstGeom>
              <a:solidFill>
                <a:schemeClr val="accent3"/>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200" dirty="0"/>
                  <a:t>UCMDB</a:t>
                </a:r>
                <a:endParaRPr lang="en-US" sz="1200" dirty="0"/>
              </a:p>
            </p:txBody>
          </p:sp>
          <p:sp>
            <p:nvSpPr>
              <p:cNvPr id="56" name="Can 55"/>
              <p:cNvSpPr/>
              <p:nvPr/>
            </p:nvSpPr>
            <p:spPr bwMode="ltGray">
              <a:xfrm>
                <a:off x="9080181" y="2233050"/>
                <a:ext cx="897963" cy="409366"/>
              </a:xfrm>
              <a:prstGeom prst="can">
                <a:avLst/>
              </a:prstGeom>
              <a:solidFill>
                <a:schemeClr val="accent3"/>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200" dirty="0"/>
                  <a:t>UCMDB</a:t>
                </a:r>
                <a:r>
                  <a:rPr lang="zh-CN" altLang="en-US" sz="1200" dirty="0"/>
                  <a:t> </a:t>
                </a:r>
                <a:r>
                  <a:rPr lang="en-US" altLang="zh-CN" sz="1200" dirty="0"/>
                  <a:t>DB</a:t>
                </a:r>
                <a:endParaRPr lang="en-US" sz="1200" dirty="0"/>
              </a:p>
            </p:txBody>
          </p:sp>
          <p:grpSp>
            <p:nvGrpSpPr>
              <p:cNvPr id="67" name="Group 66"/>
              <p:cNvGrpSpPr/>
              <p:nvPr/>
            </p:nvGrpSpPr>
            <p:grpSpPr>
              <a:xfrm>
                <a:off x="10228886" y="1825127"/>
                <a:ext cx="1152128" cy="2467969"/>
                <a:chOff x="10228886" y="1825127"/>
                <a:chExt cx="1152128" cy="2467969"/>
              </a:xfrm>
            </p:grpSpPr>
            <p:sp>
              <p:nvSpPr>
                <p:cNvPr id="46" name="Rectangle 45"/>
                <p:cNvSpPr/>
                <p:nvPr/>
              </p:nvSpPr>
              <p:spPr bwMode="ltGray">
                <a:xfrm>
                  <a:off x="10228886" y="1825127"/>
                  <a:ext cx="1152128" cy="2467969"/>
                </a:xfrm>
                <a:prstGeom prst="rect">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200" dirty="0" err="1"/>
                </a:p>
              </p:txBody>
            </p:sp>
            <p:sp>
              <p:nvSpPr>
                <p:cNvPr id="50" name="Rectangle 49"/>
                <p:cNvSpPr/>
                <p:nvPr/>
              </p:nvSpPr>
              <p:spPr bwMode="ltGray">
                <a:xfrm>
                  <a:off x="10329295" y="2925949"/>
                  <a:ext cx="957853" cy="299087"/>
                </a:xfrm>
                <a:prstGeom prst="rect">
                  <a:avLst/>
                </a:prstGeom>
                <a:solidFill>
                  <a:srgbClr val="0070C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200" dirty="0" smtClean="0"/>
                    <a:t>SMA SP</a:t>
                  </a:r>
                  <a:endParaRPr lang="en-US" sz="1200" dirty="0"/>
                </a:p>
              </p:txBody>
            </p:sp>
            <p:sp>
              <p:nvSpPr>
                <p:cNvPr id="51" name="Rectangle 50"/>
                <p:cNvSpPr/>
                <p:nvPr/>
              </p:nvSpPr>
              <p:spPr bwMode="ltGray">
                <a:xfrm>
                  <a:off x="10329295" y="3615729"/>
                  <a:ext cx="957853" cy="299087"/>
                </a:xfrm>
                <a:prstGeom prst="rect">
                  <a:avLst/>
                </a:prstGeom>
                <a:solidFill>
                  <a:srgbClr val="0070C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200"/>
                    <a:t>OpenFire</a:t>
                  </a:r>
                  <a:endParaRPr lang="en-US" sz="1200" dirty="0"/>
                </a:p>
              </p:txBody>
            </p:sp>
            <p:sp>
              <p:nvSpPr>
                <p:cNvPr id="52" name="Rectangle 51"/>
                <p:cNvSpPr/>
                <p:nvPr/>
              </p:nvSpPr>
              <p:spPr bwMode="ltGray">
                <a:xfrm>
                  <a:off x="10329295" y="3270839"/>
                  <a:ext cx="957853" cy="299087"/>
                </a:xfrm>
                <a:prstGeom prst="rect">
                  <a:avLst/>
                </a:prstGeom>
                <a:solidFill>
                  <a:srgbClr val="0070C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200" dirty="0"/>
                    <a:t>IDOL</a:t>
                  </a:r>
                  <a:endParaRPr lang="en-US" sz="1200" dirty="0"/>
                </a:p>
              </p:txBody>
            </p:sp>
            <p:sp>
              <p:nvSpPr>
                <p:cNvPr id="53" name="Rectangle 52"/>
                <p:cNvSpPr/>
                <p:nvPr/>
              </p:nvSpPr>
              <p:spPr bwMode="ltGray">
                <a:xfrm>
                  <a:off x="10329295" y="3960618"/>
                  <a:ext cx="957853" cy="299087"/>
                </a:xfrm>
                <a:prstGeom prst="rect">
                  <a:avLst/>
                </a:prstGeom>
                <a:solidFill>
                  <a:srgbClr val="0070C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200" dirty="0"/>
                    <a:t>IDM</a:t>
                  </a:r>
                  <a:endParaRPr lang="en-US" sz="1200" dirty="0"/>
                </a:p>
              </p:txBody>
            </p:sp>
            <p:sp>
              <p:nvSpPr>
                <p:cNvPr id="63" name="Rectangle 62"/>
                <p:cNvSpPr/>
                <p:nvPr/>
              </p:nvSpPr>
              <p:spPr bwMode="ltGray">
                <a:xfrm>
                  <a:off x="10329295" y="1891281"/>
                  <a:ext cx="957853" cy="299087"/>
                </a:xfrm>
                <a:prstGeom prst="rect">
                  <a:avLst/>
                </a:prstGeom>
                <a:solidFill>
                  <a:srgbClr val="0070C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200" dirty="0"/>
                    <a:t>SM</a:t>
                  </a:r>
                  <a:r>
                    <a:rPr lang="zh-CN" altLang="en-US" sz="1200" dirty="0"/>
                    <a:t> </a:t>
                  </a:r>
                  <a:r>
                    <a:rPr lang="en-US" altLang="zh-CN" sz="1200" dirty="0"/>
                    <a:t>Web</a:t>
                  </a:r>
                  <a:endParaRPr lang="en-US" sz="1200" dirty="0"/>
                </a:p>
              </p:txBody>
            </p:sp>
            <p:sp>
              <p:nvSpPr>
                <p:cNvPr id="64" name="Rectangle 63"/>
                <p:cNvSpPr/>
                <p:nvPr/>
              </p:nvSpPr>
              <p:spPr bwMode="ltGray">
                <a:xfrm>
                  <a:off x="10329295" y="2236170"/>
                  <a:ext cx="957853" cy="299087"/>
                </a:xfrm>
                <a:prstGeom prst="rect">
                  <a:avLst/>
                </a:prstGeom>
                <a:solidFill>
                  <a:srgbClr val="0070C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200" dirty="0"/>
                    <a:t>SM</a:t>
                  </a:r>
                  <a:r>
                    <a:rPr lang="zh-CN" altLang="en-US" sz="1200" dirty="0"/>
                    <a:t> </a:t>
                  </a:r>
                  <a:r>
                    <a:rPr lang="en-US" altLang="zh-CN" sz="1200" dirty="0"/>
                    <a:t>RTE</a:t>
                  </a:r>
                  <a:endParaRPr lang="en-US" sz="1200" dirty="0"/>
                </a:p>
              </p:txBody>
            </p:sp>
            <p:sp>
              <p:nvSpPr>
                <p:cNvPr id="65" name="Rectangle 64"/>
                <p:cNvSpPr/>
                <p:nvPr/>
              </p:nvSpPr>
              <p:spPr bwMode="ltGray">
                <a:xfrm>
                  <a:off x="10329295" y="2581059"/>
                  <a:ext cx="957853" cy="299087"/>
                </a:xfrm>
                <a:prstGeom prst="rect">
                  <a:avLst/>
                </a:prstGeom>
                <a:solidFill>
                  <a:srgbClr val="0070C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zh-CN" sz="1200" dirty="0"/>
                    <a:t>UCMDB</a:t>
                  </a:r>
                  <a:endParaRPr lang="en-US" sz="1200" dirty="0"/>
                </a:p>
              </p:txBody>
            </p:sp>
          </p:grpSp>
          <p:cxnSp>
            <p:nvCxnSpPr>
              <p:cNvPr id="69" name="Elbow Connector 68"/>
              <p:cNvCxnSpPr>
                <a:stCxn id="55" idx="3"/>
                <a:endCxn id="64" idx="1"/>
              </p:cNvCxnSpPr>
              <p:nvPr/>
            </p:nvCxnSpPr>
            <p:spPr>
              <a:xfrm>
                <a:off x="9978144" y="2020704"/>
                <a:ext cx="351151" cy="365010"/>
              </a:xfrm>
              <a:prstGeom prst="bentConnector3">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
        <p:nvSpPr>
          <p:cNvPr id="14" name="Rounded Rectangle 13"/>
          <p:cNvSpPr/>
          <p:nvPr/>
        </p:nvSpPr>
        <p:spPr bwMode="ltGray">
          <a:xfrm>
            <a:off x="2801066" y="3194423"/>
            <a:ext cx="1103093" cy="935378"/>
          </a:xfrm>
          <a:prstGeom prst="roundRect">
            <a:avLst/>
          </a:prstGeom>
          <a:noFill/>
          <a:ln w="190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94" name="Rounded Rectangular Callout 93"/>
          <p:cNvSpPr/>
          <p:nvPr/>
        </p:nvSpPr>
        <p:spPr bwMode="ltGray">
          <a:xfrm>
            <a:off x="121703" y="1475156"/>
            <a:ext cx="1666565" cy="544938"/>
          </a:xfrm>
          <a:prstGeom prst="wedgeRoundRectCallout">
            <a:avLst>
              <a:gd name="adj1" fmla="val 93685"/>
              <a:gd name="adj2" fmla="val -14972"/>
              <a:gd name="adj3" fmla="val 16667"/>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n-US" sz="1050" dirty="0">
                <a:solidFill>
                  <a:schemeClr val="tx1"/>
                </a:solidFill>
                <a:latin typeface="Calibri Light" panose="020F0302020204030204" pitchFamily="34" charset="0"/>
                <a:cs typeface="Calibri Light" panose="020F0302020204030204" pitchFamily="34" charset="0"/>
              </a:rPr>
              <a:t>For customers who want to experience new service portal</a:t>
            </a:r>
          </a:p>
        </p:txBody>
      </p:sp>
      <p:sp>
        <p:nvSpPr>
          <p:cNvPr id="95" name="Rounded Rectangular Callout 94"/>
          <p:cNvSpPr/>
          <p:nvPr/>
        </p:nvSpPr>
        <p:spPr bwMode="ltGray">
          <a:xfrm>
            <a:off x="10667373" y="1479561"/>
            <a:ext cx="1349743" cy="544938"/>
          </a:xfrm>
          <a:prstGeom prst="wedgeRoundRectCallout">
            <a:avLst>
              <a:gd name="adj1" fmla="val -90177"/>
              <a:gd name="adj2" fmla="val -4734"/>
              <a:gd name="adj3" fmla="val 16667"/>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n-US" sz="1050" dirty="0">
                <a:solidFill>
                  <a:schemeClr val="tx1"/>
                </a:solidFill>
                <a:latin typeface="Calibri Light" panose="020F0302020204030204" pitchFamily="34" charset="0"/>
                <a:cs typeface="Calibri Light" panose="020F0302020204030204" pitchFamily="34" charset="0"/>
              </a:rPr>
              <a:t>For customers who want to experience suite in phases</a:t>
            </a:r>
          </a:p>
        </p:txBody>
      </p:sp>
      <p:sp>
        <p:nvSpPr>
          <p:cNvPr id="96" name="TextBox 95"/>
          <p:cNvSpPr txBox="1"/>
          <p:nvPr/>
        </p:nvSpPr>
        <p:spPr>
          <a:xfrm>
            <a:off x="7129165" y="4701239"/>
            <a:ext cx="2448272" cy="498598"/>
          </a:xfrm>
          <a:prstGeom prst="rect">
            <a:avLst/>
          </a:prstGeom>
          <a:noFill/>
        </p:spPr>
        <p:txBody>
          <a:bodyPr wrap="square" lIns="0" tIns="0" rIns="0" bIns="0" rtlCol="0">
            <a:spAutoFit/>
          </a:bodyPr>
          <a:lstStyle/>
          <a:p>
            <a:pPr>
              <a:lnSpc>
                <a:spcPct val="90000"/>
              </a:lnSpc>
            </a:pPr>
            <a:r>
              <a:rPr lang="en-US" altLang="zh-CN" sz="1200" dirty="0"/>
              <a:t>UCMDB</a:t>
            </a:r>
            <a:r>
              <a:rPr lang="zh-CN" altLang="en-US" sz="1200" dirty="0"/>
              <a:t> </a:t>
            </a:r>
            <a:r>
              <a:rPr lang="en-US" altLang="zh-CN" sz="1200" dirty="0"/>
              <a:t>to</a:t>
            </a:r>
            <a:r>
              <a:rPr lang="zh-CN" altLang="en-US" sz="1200" dirty="0"/>
              <a:t> </a:t>
            </a:r>
            <a:r>
              <a:rPr lang="en-US" altLang="zh-CN" sz="1200" dirty="0"/>
              <a:t>SM integration</a:t>
            </a:r>
            <a:r>
              <a:rPr lang="zh-CN" altLang="en-US" sz="1200" dirty="0"/>
              <a:t> </a:t>
            </a:r>
            <a:r>
              <a:rPr lang="en-US" altLang="zh-CN" sz="1200" dirty="0"/>
              <a:t>following</a:t>
            </a:r>
            <a:r>
              <a:rPr lang="zh-CN" altLang="en-US" sz="1200" dirty="0"/>
              <a:t> </a:t>
            </a:r>
            <a:r>
              <a:rPr lang="en-US" altLang="zh-CN" sz="1200" dirty="0"/>
              <a:t>current</a:t>
            </a:r>
            <a:r>
              <a:rPr lang="zh-CN" altLang="en-US" sz="1200" dirty="0"/>
              <a:t> </a:t>
            </a:r>
            <a:r>
              <a:rPr lang="en-US" altLang="zh-CN" sz="1200" dirty="0"/>
              <a:t>matrix. Refer CP support matrix</a:t>
            </a:r>
          </a:p>
        </p:txBody>
      </p:sp>
      <p:sp>
        <p:nvSpPr>
          <p:cNvPr id="5" name="Slide Number Placeholder 4"/>
          <p:cNvSpPr>
            <a:spLocks noGrp="1"/>
          </p:cNvSpPr>
          <p:nvPr>
            <p:ph type="sldNum" sz="quarter" idx="4"/>
          </p:nvPr>
        </p:nvSpPr>
        <p:spPr/>
        <p:txBody>
          <a:bodyPr/>
          <a:lstStyle/>
          <a:p>
            <a:fld id="{0FB999A9-77CE-4AD1-9911-24A29F08BC34}" type="slidenum">
              <a:rPr lang="en-US" smtClean="0">
                <a:solidFill>
                  <a:srgbClr val="FFFFFF">
                    <a:lumMod val="75000"/>
                  </a:srgbClr>
                </a:solidFill>
              </a:rPr>
              <a:pPr/>
              <a:t>28</a:t>
            </a:fld>
            <a:endParaRPr lang="en-US" dirty="0">
              <a:solidFill>
                <a:srgbClr val="FFFFFF">
                  <a:lumMod val="75000"/>
                </a:srgbClr>
              </a:solidFill>
            </a:endParaRPr>
          </a:p>
        </p:txBody>
      </p:sp>
    </p:spTree>
    <p:extLst>
      <p:ext uri="{BB962C8B-B14F-4D97-AF65-F5344CB8AC3E}">
        <p14:creationId xmlns:p14="http://schemas.microsoft.com/office/powerpoint/2010/main" val="226155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CN" dirty="0"/>
              <a:t>Functional Architecture of </a:t>
            </a:r>
            <a:r>
              <a:rPr lang="en-US" altLang="zh-CN" dirty="0" smtClean="0"/>
              <a:t>SMA-SM (Full Container)</a:t>
            </a:r>
            <a:endParaRPr lang="en-US" dirty="0"/>
          </a:p>
        </p:txBody>
      </p:sp>
      <p:sp>
        <p:nvSpPr>
          <p:cNvPr id="15" name="Content Placeholder 14"/>
          <p:cNvSpPr>
            <a:spLocks noGrp="1"/>
          </p:cNvSpPr>
          <p:nvPr>
            <p:ph idx="1"/>
          </p:nvPr>
        </p:nvSpPr>
        <p:spPr/>
        <p:txBody>
          <a:bodyPr/>
          <a:lstStyle/>
          <a:p>
            <a:endParaRPr lang="en-US" dirty="0"/>
          </a:p>
        </p:txBody>
      </p:sp>
      <p:sp>
        <p:nvSpPr>
          <p:cNvPr id="11" name="Slide Number Placeholder 10"/>
          <p:cNvSpPr>
            <a:spLocks noGrp="1"/>
          </p:cNvSpPr>
          <p:nvPr>
            <p:ph type="sldNum" sz="quarter" idx="12"/>
          </p:nvPr>
        </p:nvSpPr>
        <p:spPr/>
        <p:txBody>
          <a:bodyPr/>
          <a:lstStyle/>
          <a:p>
            <a:fld id="{B016F8AB-BCEA-4347-8BA6-BE776009BC89}" type="slidenum">
              <a:rPr lang="en-US" smtClean="0">
                <a:solidFill>
                  <a:prstClr val="white">
                    <a:lumMod val="75000"/>
                  </a:prstClr>
                </a:solidFill>
              </a:rPr>
              <a:pPr/>
              <a:t>29</a:t>
            </a:fld>
            <a:endParaRPr lang="en-US">
              <a:solidFill>
                <a:prstClr val="white">
                  <a:lumMod val="75000"/>
                </a:prstClr>
              </a:solidFill>
            </a:endParaRPr>
          </a:p>
        </p:txBody>
      </p:sp>
      <p:sp>
        <p:nvSpPr>
          <p:cNvPr id="99" name="Round Same Side Corner Rectangle 98"/>
          <p:cNvSpPr/>
          <p:nvPr/>
        </p:nvSpPr>
        <p:spPr bwMode="ltGray">
          <a:xfrm>
            <a:off x="10679176" y="1514059"/>
            <a:ext cx="1179304" cy="421801"/>
          </a:xfrm>
          <a:prstGeom prst="round2SameRect">
            <a:avLst/>
          </a:prstGeom>
          <a:solidFill>
            <a:srgbClr val="00A982"/>
          </a:solidFill>
          <a:ln w="19050">
            <a:solidFill>
              <a:srgbClr val="00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200" b="1">
                <a:solidFill>
                  <a:prstClr val="white"/>
                </a:solidFill>
              </a:rPr>
              <a:t>Capability</a:t>
            </a:r>
            <a:endParaRPr lang="en-US" sz="1200" b="1">
              <a:solidFill>
                <a:prstClr val="white"/>
              </a:solidFill>
            </a:endParaRPr>
          </a:p>
        </p:txBody>
      </p:sp>
      <p:grpSp>
        <p:nvGrpSpPr>
          <p:cNvPr id="17" name="Group 16"/>
          <p:cNvGrpSpPr/>
          <p:nvPr/>
        </p:nvGrpSpPr>
        <p:grpSpPr>
          <a:xfrm>
            <a:off x="10725807" y="2164554"/>
            <a:ext cx="1003524" cy="262819"/>
            <a:chOff x="7295739" y="98925"/>
            <a:chExt cx="1003524" cy="262819"/>
          </a:xfrm>
        </p:grpSpPr>
        <p:sp>
          <p:nvSpPr>
            <p:cNvPr id="215" name="Rectangle 214"/>
            <p:cNvSpPr/>
            <p:nvPr/>
          </p:nvSpPr>
          <p:spPr bwMode="ltGray">
            <a:xfrm>
              <a:off x="7295739" y="98925"/>
              <a:ext cx="175459" cy="262819"/>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endParaRPr lang="en-US" sz="1400" baseline="-25000">
                <a:solidFill>
                  <a:sysClr val="windowText" lastClr="000000"/>
                </a:solidFill>
              </a:endParaRPr>
            </a:p>
          </p:txBody>
        </p:sp>
        <p:sp>
          <p:nvSpPr>
            <p:cNvPr id="16" name="TextBox 15"/>
            <p:cNvSpPr txBox="1"/>
            <p:nvPr/>
          </p:nvSpPr>
          <p:spPr>
            <a:xfrm>
              <a:off x="7507380" y="147235"/>
              <a:ext cx="791883" cy="166199"/>
            </a:xfrm>
            <a:prstGeom prst="rect">
              <a:avLst/>
            </a:prstGeom>
            <a:noFill/>
          </p:spPr>
          <p:txBody>
            <a:bodyPr wrap="none" lIns="0" tIns="0" rIns="0" bIns="0" rtlCol="0">
              <a:spAutoFit/>
            </a:bodyPr>
            <a:lstStyle/>
            <a:p>
              <a:pPr defTabSz="914400">
                <a:lnSpc>
                  <a:spcPct val="90000"/>
                </a:lnSpc>
              </a:pPr>
              <a:r>
                <a:rPr lang="en-US" altLang="zh-CN" sz="1200">
                  <a:solidFill>
                    <a:srgbClr val="212E35"/>
                  </a:solidFill>
                </a:rPr>
                <a:t>Component</a:t>
              </a:r>
              <a:endParaRPr lang="en-US" sz="1200">
                <a:solidFill>
                  <a:srgbClr val="212E35"/>
                </a:solidFill>
              </a:endParaRPr>
            </a:p>
          </p:txBody>
        </p:sp>
      </p:grpSp>
      <p:grpSp>
        <p:nvGrpSpPr>
          <p:cNvPr id="68" name="Group 67"/>
          <p:cNvGrpSpPr/>
          <p:nvPr/>
        </p:nvGrpSpPr>
        <p:grpSpPr>
          <a:xfrm>
            <a:off x="609442" y="4540931"/>
            <a:ext cx="10969940" cy="1570177"/>
            <a:chOff x="607460" y="3647102"/>
            <a:chExt cx="10969940" cy="1741857"/>
          </a:xfrm>
          <a:solidFill>
            <a:schemeClr val="accent5"/>
          </a:solidFill>
        </p:grpSpPr>
        <p:sp>
          <p:nvSpPr>
            <p:cNvPr id="10" name="Rectangle 9"/>
            <p:cNvSpPr/>
            <p:nvPr/>
          </p:nvSpPr>
          <p:spPr bwMode="ltGray">
            <a:xfrm>
              <a:off x="607460" y="3647102"/>
              <a:ext cx="10969940" cy="174185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400">
                <a:lnSpc>
                  <a:spcPct val="90000"/>
                </a:lnSpc>
              </a:pPr>
              <a:r>
                <a:rPr lang="en-US">
                  <a:solidFill>
                    <a:srgbClr val="212E35"/>
                  </a:solidFill>
                </a:rPr>
                <a:t>ITOM Core Platform</a:t>
              </a:r>
              <a:endParaRPr lang="en-US" err="1">
                <a:solidFill>
                  <a:srgbClr val="212E35"/>
                </a:solidFill>
              </a:endParaRPr>
            </a:p>
          </p:txBody>
        </p:sp>
        <p:pic>
          <p:nvPicPr>
            <p:cNvPr id="46" name="Picture 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1710" y="4977924"/>
              <a:ext cx="1053099" cy="399615"/>
            </a:xfrm>
            <a:prstGeom prst="rect">
              <a:avLst/>
            </a:prstGeom>
            <a:grpFill/>
          </p:spPr>
        </p:pic>
        <p:pic>
          <p:nvPicPr>
            <p:cNvPr id="47" name="Picture 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35289" y="5047960"/>
              <a:ext cx="1031641" cy="282384"/>
            </a:xfrm>
            <a:prstGeom prst="rect">
              <a:avLst/>
            </a:prstGeom>
            <a:grpFill/>
          </p:spPr>
        </p:pic>
      </p:grpSp>
      <p:grpSp>
        <p:nvGrpSpPr>
          <p:cNvPr id="128" name="Group 127"/>
          <p:cNvGrpSpPr/>
          <p:nvPr/>
        </p:nvGrpSpPr>
        <p:grpSpPr>
          <a:xfrm>
            <a:off x="587609" y="1588168"/>
            <a:ext cx="1269293" cy="2940744"/>
            <a:chOff x="1137381" y="1835036"/>
            <a:chExt cx="783434" cy="3262280"/>
          </a:xfrm>
        </p:grpSpPr>
        <p:sp>
          <p:nvSpPr>
            <p:cNvPr id="141" name="Rectangle 140"/>
            <p:cNvSpPr/>
            <p:nvPr/>
          </p:nvSpPr>
          <p:spPr bwMode="ltGray">
            <a:xfrm>
              <a:off x="1137381" y="2360656"/>
              <a:ext cx="783433" cy="2736660"/>
            </a:xfrm>
            <a:prstGeom prst="rect">
              <a:avLst/>
            </a:prstGeom>
            <a:solidFill>
              <a:schemeClr val="accent1"/>
            </a:solidFill>
            <a:ln w="19050">
              <a:solidFill>
                <a:srgbClr val="00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prstClr val="white"/>
                </a:solidFill>
              </a:endParaRPr>
            </a:p>
          </p:txBody>
        </p:sp>
        <p:sp>
          <p:nvSpPr>
            <p:cNvPr id="142" name="Round Same Side Corner Rectangle 141"/>
            <p:cNvSpPr/>
            <p:nvPr/>
          </p:nvSpPr>
          <p:spPr bwMode="ltGray">
            <a:xfrm>
              <a:off x="1137381" y="1835036"/>
              <a:ext cx="783434" cy="599596"/>
            </a:xfrm>
            <a:prstGeom prst="round2SameRect">
              <a:avLst/>
            </a:prstGeom>
            <a:solidFill>
              <a:srgbClr val="00A982"/>
            </a:solidFill>
            <a:ln w="19050">
              <a:solidFill>
                <a:srgbClr val="00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600" b="1" dirty="0" smtClean="0">
                  <a:solidFill>
                    <a:prstClr val="white"/>
                  </a:solidFill>
                </a:rPr>
                <a:t>Service Manager</a:t>
              </a:r>
              <a:endParaRPr lang="en-US" sz="1600" b="1" dirty="0">
                <a:solidFill>
                  <a:prstClr val="white"/>
                </a:solidFill>
              </a:endParaRPr>
            </a:p>
          </p:txBody>
        </p:sp>
      </p:grpSp>
      <p:grpSp>
        <p:nvGrpSpPr>
          <p:cNvPr id="130" name="Group 129"/>
          <p:cNvGrpSpPr/>
          <p:nvPr/>
        </p:nvGrpSpPr>
        <p:grpSpPr>
          <a:xfrm>
            <a:off x="637669" y="2185840"/>
            <a:ext cx="854309" cy="2714417"/>
            <a:chOff x="796444" y="875172"/>
            <a:chExt cx="540000" cy="3011207"/>
          </a:xfrm>
        </p:grpSpPr>
        <p:sp>
          <p:nvSpPr>
            <p:cNvPr id="137" name="Rectangle 136"/>
            <p:cNvSpPr/>
            <p:nvPr/>
          </p:nvSpPr>
          <p:spPr bwMode="ltGray">
            <a:xfrm>
              <a:off x="796444" y="875172"/>
              <a:ext cx="540000" cy="2725021"/>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endParaRPr lang="en-US" sz="1400" baseline="-25000">
                <a:solidFill>
                  <a:sysClr val="windowText" lastClr="000000"/>
                </a:solidFill>
              </a:endParaRPr>
            </a:p>
          </p:txBody>
        </p:sp>
        <p:sp>
          <p:nvSpPr>
            <p:cNvPr id="138" name="Trapezoid 137"/>
            <p:cNvSpPr/>
            <p:nvPr/>
          </p:nvSpPr>
          <p:spPr bwMode="ltGray">
            <a:xfrm rot="10800000">
              <a:off x="937514" y="3609379"/>
              <a:ext cx="264398" cy="277000"/>
            </a:xfrm>
            <a:prstGeom prst="trapezoid">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ysClr val="windowText" lastClr="000000"/>
                </a:solidFill>
              </a:endParaRPr>
            </a:p>
          </p:txBody>
        </p:sp>
      </p:grpSp>
      <p:grpSp>
        <p:nvGrpSpPr>
          <p:cNvPr id="3" name="Group 2"/>
          <p:cNvGrpSpPr/>
          <p:nvPr/>
        </p:nvGrpSpPr>
        <p:grpSpPr>
          <a:xfrm>
            <a:off x="1541856" y="2179448"/>
            <a:ext cx="277340" cy="2706136"/>
            <a:chOff x="3480916" y="2524663"/>
            <a:chExt cx="277340" cy="3002020"/>
          </a:xfrm>
        </p:grpSpPr>
        <p:sp>
          <p:nvSpPr>
            <p:cNvPr id="159" name="Rectangle 158"/>
            <p:cNvSpPr/>
            <p:nvPr/>
          </p:nvSpPr>
          <p:spPr bwMode="ltGray">
            <a:xfrm>
              <a:off x="3480916" y="2524663"/>
              <a:ext cx="277340" cy="272502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sz="1400">
                  <a:solidFill>
                    <a:sysClr val="windowText" lastClr="000000"/>
                  </a:solidFill>
                </a:rPr>
                <a:t>SM Mobile</a:t>
              </a:r>
              <a:endParaRPr lang="en-US" sz="1400" baseline="-25000">
                <a:solidFill>
                  <a:sysClr val="windowText" lastClr="000000"/>
                </a:solidFill>
              </a:endParaRPr>
            </a:p>
          </p:txBody>
        </p:sp>
        <p:sp>
          <p:nvSpPr>
            <p:cNvPr id="160" name="Trapezoid 159"/>
            <p:cNvSpPr/>
            <p:nvPr/>
          </p:nvSpPr>
          <p:spPr bwMode="ltGray">
            <a:xfrm rot="10800000">
              <a:off x="3539966" y="5249683"/>
              <a:ext cx="159237" cy="277000"/>
            </a:xfrm>
            <a:prstGeom prst="trapezoid">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ysClr val="windowText" lastClr="000000"/>
                </a:solidFill>
              </a:endParaRPr>
            </a:p>
          </p:txBody>
        </p:sp>
      </p:grpSp>
      <p:grpSp>
        <p:nvGrpSpPr>
          <p:cNvPr id="19" name="Group 18"/>
          <p:cNvGrpSpPr/>
          <p:nvPr/>
        </p:nvGrpSpPr>
        <p:grpSpPr>
          <a:xfrm>
            <a:off x="4169216" y="1595056"/>
            <a:ext cx="1280195" cy="3303808"/>
            <a:chOff x="4171654" y="1847780"/>
            <a:chExt cx="1280195" cy="3665040"/>
          </a:xfrm>
        </p:grpSpPr>
        <p:grpSp>
          <p:nvGrpSpPr>
            <p:cNvPr id="161" name="Group 160"/>
            <p:cNvGrpSpPr/>
            <p:nvPr/>
          </p:nvGrpSpPr>
          <p:grpSpPr>
            <a:xfrm>
              <a:off x="4171654" y="1847780"/>
              <a:ext cx="1280195" cy="3262280"/>
              <a:chOff x="952534" y="1835036"/>
              <a:chExt cx="968281" cy="3262280"/>
            </a:xfrm>
          </p:grpSpPr>
          <p:sp>
            <p:nvSpPr>
              <p:cNvPr id="162" name="Rectangle 161"/>
              <p:cNvSpPr/>
              <p:nvPr/>
            </p:nvSpPr>
            <p:spPr bwMode="ltGray">
              <a:xfrm>
                <a:off x="952534" y="2360656"/>
                <a:ext cx="968280" cy="2736660"/>
              </a:xfrm>
              <a:prstGeom prst="rect">
                <a:avLst/>
              </a:prstGeom>
              <a:solidFill>
                <a:schemeClr val="accent1"/>
              </a:solidFill>
              <a:ln w="19050">
                <a:solidFill>
                  <a:srgbClr val="00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prstClr val="white"/>
                  </a:solidFill>
                </a:endParaRPr>
              </a:p>
            </p:txBody>
          </p:sp>
          <p:sp>
            <p:nvSpPr>
              <p:cNvPr id="163" name="Round Same Side Corner Rectangle 162"/>
              <p:cNvSpPr/>
              <p:nvPr/>
            </p:nvSpPr>
            <p:spPr bwMode="ltGray">
              <a:xfrm>
                <a:off x="952534" y="1835036"/>
                <a:ext cx="968281" cy="599596"/>
              </a:xfrm>
              <a:prstGeom prst="round2SameRect">
                <a:avLst/>
              </a:prstGeom>
              <a:solidFill>
                <a:srgbClr val="00A982"/>
              </a:solidFill>
              <a:ln w="19050">
                <a:solidFill>
                  <a:srgbClr val="00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600" b="1" dirty="0" err="1">
                    <a:solidFill>
                      <a:prstClr val="white"/>
                    </a:solidFill>
                  </a:rPr>
                  <a:t>SmartA</a:t>
                </a:r>
                <a:endParaRPr lang="en-US" sz="1600" b="1" dirty="0">
                  <a:solidFill>
                    <a:prstClr val="white"/>
                  </a:solidFill>
                </a:endParaRPr>
              </a:p>
            </p:txBody>
          </p:sp>
        </p:grpSp>
        <p:grpSp>
          <p:nvGrpSpPr>
            <p:cNvPr id="5" name="Group 4"/>
            <p:cNvGrpSpPr/>
            <p:nvPr/>
          </p:nvGrpSpPr>
          <p:grpSpPr>
            <a:xfrm>
              <a:off x="4223792" y="2510800"/>
              <a:ext cx="277340" cy="3002020"/>
              <a:chOff x="3994626" y="2523641"/>
              <a:chExt cx="277340" cy="3002020"/>
            </a:xfrm>
          </p:grpSpPr>
          <p:sp>
            <p:nvSpPr>
              <p:cNvPr id="164" name="Rectangle 163"/>
              <p:cNvSpPr/>
              <p:nvPr/>
            </p:nvSpPr>
            <p:spPr bwMode="ltGray">
              <a:xfrm>
                <a:off x="3994626" y="2523641"/>
                <a:ext cx="277340" cy="272502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sz="1400">
                    <a:solidFill>
                      <a:sysClr val="windowText" lastClr="000000"/>
                    </a:solidFill>
                  </a:rPr>
                  <a:t>IDOL farm</a:t>
                </a:r>
                <a:endParaRPr lang="en-US" sz="1400" baseline="-25000">
                  <a:solidFill>
                    <a:sysClr val="windowText" lastClr="000000"/>
                  </a:solidFill>
                </a:endParaRPr>
              </a:p>
            </p:txBody>
          </p:sp>
          <p:sp>
            <p:nvSpPr>
              <p:cNvPr id="165" name="Trapezoid 164"/>
              <p:cNvSpPr/>
              <p:nvPr/>
            </p:nvSpPr>
            <p:spPr bwMode="ltGray">
              <a:xfrm rot="10800000">
                <a:off x="4053677" y="5248661"/>
                <a:ext cx="159237" cy="277000"/>
              </a:xfrm>
              <a:prstGeom prst="trapezoid">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ysClr val="windowText" lastClr="000000"/>
                  </a:solidFill>
                </a:endParaRPr>
              </a:p>
            </p:txBody>
          </p:sp>
        </p:grpSp>
        <p:grpSp>
          <p:nvGrpSpPr>
            <p:cNvPr id="166" name="Group 165"/>
            <p:cNvGrpSpPr/>
            <p:nvPr/>
          </p:nvGrpSpPr>
          <p:grpSpPr>
            <a:xfrm>
              <a:off x="4535827" y="2510800"/>
              <a:ext cx="277340" cy="3002020"/>
              <a:chOff x="3994626" y="2523641"/>
              <a:chExt cx="277340" cy="3002020"/>
            </a:xfrm>
          </p:grpSpPr>
          <p:sp>
            <p:nvSpPr>
              <p:cNvPr id="167" name="Rectangle 166"/>
              <p:cNvSpPr/>
              <p:nvPr/>
            </p:nvSpPr>
            <p:spPr bwMode="ltGray">
              <a:xfrm>
                <a:off x="3994626" y="2523641"/>
                <a:ext cx="277340" cy="272502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sz="1400">
                    <a:solidFill>
                      <a:sysClr val="windowText" lastClr="000000"/>
                    </a:solidFill>
                  </a:rPr>
                  <a:t>Smart Ticketing</a:t>
                </a:r>
                <a:endParaRPr lang="en-US" sz="1400" baseline="-25000">
                  <a:solidFill>
                    <a:sysClr val="windowText" lastClr="000000"/>
                  </a:solidFill>
                </a:endParaRPr>
              </a:p>
            </p:txBody>
          </p:sp>
          <p:sp>
            <p:nvSpPr>
              <p:cNvPr id="168" name="Trapezoid 167"/>
              <p:cNvSpPr/>
              <p:nvPr/>
            </p:nvSpPr>
            <p:spPr bwMode="ltGray">
              <a:xfrm rot="10800000">
                <a:off x="4053677" y="5248661"/>
                <a:ext cx="159237" cy="277000"/>
              </a:xfrm>
              <a:prstGeom prst="trapezoid">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ysClr val="windowText" lastClr="000000"/>
                  </a:solidFill>
                </a:endParaRPr>
              </a:p>
            </p:txBody>
          </p:sp>
        </p:grpSp>
        <p:grpSp>
          <p:nvGrpSpPr>
            <p:cNvPr id="169" name="Group 168"/>
            <p:cNvGrpSpPr/>
            <p:nvPr/>
          </p:nvGrpSpPr>
          <p:grpSpPr>
            <a:xfrm>
              <a:off x="4847862" y="2510800"/>
              <a:ext cx="277340" cy="3002020"/>
              <a:chOff x="3994626" y="2523641"/>
              <a:chExt cx="277340" cy="3002020"/>
            </a:xfrm>
          </p:grpSpPr>
          <p:sp>
            <p:nvSpPr>
              <p:cNvPr id="170" name="Rectangle 169"/>
              <p:cNvSpPr/>
              <p:nvPr/>
            </p:nvSpPr>
            <p:spPr bwMode="ltGray">
              <a:xfrm>
                <a:off x="3994626" y="2523641"/>
                <a:ext cx="277340" cy="272502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sz="1400">
                    <a:solidFill>
                      <a:sysClr val="windowText" lastClr="000000"/>
                    </a:solidFill>
                  </a:rPr>
                  <a:t>Smart Search</a:t>
                </a:r>
                <a:endParaRPr lang="en-US" sz="1400" baseline="-25000">
                  <a:solidFill>
                    <a:sysClr val="windowText" lastClr="000000"/>
                  </a:solidFill>
                </a:endParaRPr>
              </a:p>
            </p:txBody>
          </p:sp>
          <p:sp>
            <p:nvSpPr>
              <p:cNvPr id="171" name="Trapezoid 170"/>
              <p:cNvSpPr/>
              <p:nvPr/>
            </p:nvSpPr>
            <p:spPr bwMode="ltGray">
              <a:xfrm rot="10800000">
                <a:off x="4053677" y="5248661"/>
                <a:ext cx="159237" cy="277000"/>
              </a:xfrm>
              <a:prstGeom prst="trapezoid">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ysClr val="windowText" lastClr="000000"/>
                  </a:solidFill>
                </a:endParaRPr>
              </a:p>
            </p:txBody>
          </p:sp>
        </p:grpSp>
        <p:grpSp>
          <p:nvGrpSpPr>
            <p:cNvPr id="172" name="Group 171"/>
            <p:cNvGrpSpPr/>
            <p:nvPr/>
          </p:nvGrpSpPr>
          <p:grpSpPr>
            <a:xfrm>
              <a:off x="5159896" y="2510800"/>
              <a:ext cx="277340" cy="3002020"/>
              <a:chOff x="3994626" y="2523641"/>
              <a:chExt cx="277340" cy="3002020"/>
            </a:xfrm>
          </p:grpSpPr>
          <p:sp>
            <p:nvSpPr>
              <p:cNvPr id="173" name="Rectangle 172"/>
              <p:cNvSpPr/>
              <p:nvPr/>
            </p:nvSpPr>
            <p:spPr bwMode="ltGray">
              <a:xfrm>
                <a:off x="3994626" y="2523641"/>
                <a:ext cx="277340" cy="272502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sz="1400">
                    <a:solidFill>
                      <a:sysClr val="windowText" lastClr="000000"/>
                    </a:solidFill>
                  </a:rPr>
                  <a:t>OCR</a:t>
                </a:r>
                <a:endParaRPr lang="en-US" sz="1400" baseline="-25000">
                  <a:solidFill>
                    <a:sysClr val="windowText" lastClr="000000"/>
                  </a:solidFill>
                </a:endParaRPr>
              </a:p>
            </p:txBody>
          </p:sp>
          <p:sp>
            <p:nvSpPr>
              <p:cNvPr id="174" name="Trapezoid 173"/>
              <p:cNvSpPr/>
              <p:nvPr/>
            </p:nvSpPr>
            <p:spPr bwMode="ltGray">
              <a:xfrm rot="10800000">
                <a:off x="4053677" y="5248661"/>
                <a:ext cx="159237" cy="277000"/>
              </a:xfrm>
              <a:prstGeom prst="trapezoid">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ysClr val="windowText" lastClr="000000"/>
                  </a:solidFill>
                </a:endParaRPr>
              </a:p>
            </p:txBody>
          </p:sp>
        </p:grpSp>
      </p:grpSp>
      <p:grpSp>
        <p:nvGrpSpPr>
          <p:cNvPr id="176" name="Group 175"/>
          <p:cNvGrpSpPr/>
          <p:nvPr/>
        </p:nvGrpSpPr>
        <p:grpSpPr>
          <a:xfrm>
            <a:off x="5519873" y="1592143"/>
            <a:ext cx="936000" cy="3303808"/>
            <a:chOff x="1252662" y="1835036"/>
            <a:chExt cx="1795624" cy="3665040"/>
          </a:xfrm>
        </p:grpSpPr>
        <p:grpSp>
          <p:nvGrpSpPr>
            <p:cNvPr id="177" name="Group 176"/>
            <p:cNvGrpSpPr/>
            <p:nvPr/>
          </p:nvGrpSpPr>
          <p:grpSpPr>
            <a:xfrm>
              <a:off x="1252662" y="1835036"/>
              <a:ext cx="1795624" cy="3262280"/>
              <a:chOff x="952534" y="1835036"/>
              <a:chExt cx="910066" cy="3262280"/>
            </a:xfrm>
          </p:grpSpPr>
          <p:sp>
            <p:nvSpPr>
              <p:cNvPr id="187" name="Rectangle 186"/>
              <p:cNvSpPr/>
              <p:nvPr/>
            </p:nvSpPr>
            <p:spPr bwMode="ltGray">
              <a:xfrm>
                <a:off x="952534" y="2360656"/>
                <a:ext cx="910066" cy="2736660"/>
              </a:xfrm>
              <a:prstGeom prst="rect">
                <a:avLst/>
              </a:prstGeom>
              <a:solidFill>
                <a:schemeClr val="accent1"/>
              </a:solidFill>
              <a:ln w="19050">
                <a:solidFill>
                  <a:srgbClr val="00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prstClr val="white"/>
                  </a:solidFill>
                </a:endParaRPr>
              </a:p>
            </p:txBody>
          </p:sp>
          <p:sp>
            <p:nvSpPr>
              <p:cNvPr id="188" name="Round Same Side Corner Rectangle 187"/>
              <p:cNvSpPr/>
              <p:nvPr/>
            </p:nvSpPr>
            <p:spPr bwMode="ltGray">
              <a:xfrm>
                <a:off x="952534" y="1835036"/>
                <a:ext cx="910066" cy="599596"/>
              </a:xfrm>
              <a:prstGeom prst="round2SameRect">
                <a:avLst/>
              </a:prstGeom>
              <a:solidFill>
                <a:srgbClr val="00A982"/>
              </a:solidFill>
              <a:ln w="19050">
                <a:solidFill>
                  <a:srgbClr val="00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600" b="1">
                    <a:solidFill>
                      <a:prstClr val="white"/>
                    </a:solidFill>
                  </a:rPr>
                  <a:t>CMDB</a:t>
                </a:r>
              </a:p>
            </p:txBody>
          </p:sp>
        </p:grpSp>
        <p:grpSp>
          <p:nvGrpSpPr>
            <p:cNvPr id="178" name="Group 177"/>
            <p:cNvGrpSpPr/>
            <p:nvPr/>
          </p:nvGrpSpPr>
          <p:grpSpPr>
            <a:xfrm>
              <a:off x="1312382" y="2498056"/>
              <a:ext cx="532050" cy="3002020"/>
              <a:chOff x="904643" y="875172"/>
              <a:chExt cx="540000" cy="3002020"/>
            </a:xfrm>
          </p:grpSpPr>
          <p:sp>
            <p:nvSpPr>
              <p:cNvPr id="185" name="Rectangle 184"/>
              <p:cNvSpPr/>
              <p:nvPr/>
            </p:nvSpPr>
            <p:spPr bwMode="ltGray">
              <a:xfrm>
                <a:off x="904643" y="875172"/>
                <a:ext cx="540000" cy="272502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sz="1400">
                    <a:solidFill>
                      <a:sysClr val="windowText" lastClr="000000"/>
                    </a:solidFill>
                  </a:rPr>
                  <a:t>UCMDB</a:t>
                </a:r>
                <a:endParaRPr lang="en-US" sz="1400" baseline="-25000">
                  <a:solidFill>
                    <a:sysClr val="windowText" lastClr="000000"/>
                  </a:solidFill>
                </a:endParaRPr>
              </a:p>
            </p:txBody>
          </p:sp>
          <p:sp>
            <p:nvSpPr>
              <p:cNvPr id="186" name="Trapezoid 185"/>
              <p:cNvSpPr/>
              <p:nvPr/>
            </p:nvSpPr>
            <p:spPr bwMode="ltGray">
              <a:xfrm rot="10800000">
                <a:off x="1019620" y="3600192"/>
                <a:ext cx="310046" cy="277000"/>
              </a:xfrm>
              <a:prstGeom prst="trapezoid">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ysClr val="windowText" lastClr="000000"/>
                  </a:solidFill>
                </a:endParaRPr>
              </a:p>
            </p:txBody>
          </p:sp>
        </p:grpSp>
        <p:grpSp>
          <p:nvGrpSpPr>
            <p:cNvPr id="179" name="Group 178"/>
            <p:cNvGrpSpPr/>
            <p:nvPr/>
          </p:nvGrpSpPr>
          <p:grpSpPr>
            <a:xfrm>
              <a:off x="1885352" y="2498056"/>
              <a:ext cx="532050" cy="3002020"/>
              <a:chOff x="904645" y="875172"/>
              <a:chExt cx="540000" cy="3002020"/>
            </a:xfrm>
          </p:grpSpPr>
          <p:sp>
            <p:nvSpPr>
              <p:cNvPr id="183" name="Rectangle 182"/>
              <p:cNvSpPr/>
              <p:nvPr/>
            </p:nvSpPr>
            <p:spPr bwMode="ltGray">
              <a:xfrm>
                <a:off x="904645" y="875172"/>
                <a:ext cx="540000" cy="272502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sz="1400">
                    <a:solidFill>
                      <a:sysClr val="windowText" lastClr="000000"/>
                    </a:solidFill>
                  </a:rPr>
                  <a:t>UCMDB Browser</a:t>
                </a:r>
                <a:endParaRPr lang="en-US" sz="1400" baseline="-25000">
                  <a:solidFill>
                    <a:sysClr val="windowText" lastClr="000000"/>
                  </a:solidFill>
                </a:endParaRPr>
              </a:p>
            </p:txBody>
          </p:sp>
          <p:sp>
            <p:nvSpPr>
              <p:cNvPr id="184" name="Trapezoid 183"/>
              <p:cNvSpPr/>
              <p:nvPr/>
            </p:nvSpPr>
            <p:spPr bwMode="ltGray">
              <a:xfrm rot="10800000">
                <a:off x="1019620" y="3600192"/>
                <a:ext cx="310046" cy="277000"/>
              </a:xfrm>
              <a:prstGeom prst="trapezoid">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ysClr val="windowText" lastClr="000000"/>
                  </a:solidFill>
                </a:endParaRPr>
              </a:p>
            </p:txBody>
          </p:sp>
        </p:grpSp>
        <p:grpSp>
          <p:nvGrpSpPr>
            <p:cNvPr id="180" name="Group 179"/>
            <p:cNvGrpSpPr/>
            <p:nvPr/>
          </p:nvGrpSpPr>
          <p:grpSpPr>
            <a:xfrm>
              <a:off x="2458320" y="2498056"/>
              <a:ext cx="532050" cy="3002020"/>
              <a:chOff x="904645" y="875172"/>
              <a:chExt cx="540000" cy="3002020"/>
            </a:xfrm>
          </p:grpSpPr>
          <p:sp>
            <p:nvSpPr>
              <p:cNvPr id="181" name="Rectangle 180"/>
              <p:cNvSpPr/>
              <p:nvPr/>
            </p:nvSpPr>
            <p:spPr bwMode="ltGray">
              <a:xfrm>
                <a:off x="904645" y="875172"/>
                <a:ext cx="540000" cy="272502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sz="1400">
                    <a:solidFill>
                      <a:sysClr val="windowText" lastClr="000000"/>
                    </a:solidFill>
                  </a:rPr>
                  <a:t>UD </a:t>
                </a:r>
                <a:r>
                  <a:rPr lang="en-US" sz="1400" err="1">
                    <a:solidFill>
                      <a:sysClr val="windowText" lastClr="000000"/>
                    </a:solidFill>
                  </a:rPr>
                  <a:t>Integ</a:t>
                </a:r>
                <a:r>
                  <a:rPr lang="en-US" sz="1400">
                    <a:solidFill>
                      <a:sysClr val="windowText" lastClr="000000"/>
                    </a:solidFill>
                  </a:rPr>
                  <a:t>’</a:t>
                </a:r>
                <a:endParaRPr lang="en-US" sz="1400" baseline="-25000">
                  <a:solidFill>
                    <a:sysClr val="windowText" lastClr="000000"/>
                  </a:solidFill>
                </a:endParaRPr>
              </a:p>
            </p:txBody>
          </p:sp>
          <p:sp>
            <p:nvSpPr>
              <p:cNvPr id="182" name="Trapezoid 181"/>
              <p:cNvSpPr/>
              <p:nvPr/>
            </p:nvSpPr>
            <p:spPr bwMode="ltGray">
              <a:xfrm rot="10800000">
                <a:off x="1019620" y="3600192"/>
                <a:ext cx="310046" cy="277000"/>
              </a:xfrm>
              <a:prstGeom prst="trapezoid">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ysClr val="windowText" lastClr="000000"/>
                  </a:solidFill>
                </a:endParaRPr>
              </a:p>
            </p:txBody>
          </p:sp>
        </p:grpSp>
      </p:grpSp>
      <p:grpSp>
        <p:nvGrpSpPr>
          <p:cNvPr id="7" name="Group 6"/>
          <p:cNvGrpSpPr/>
          <p:nvPr/>
        </p:nvGrpSpPr>
        <p:grpSpPr>
          <a:xfrm>
            <a:off x="1905580" y="1596450"/>
            <a:ext cx="2202379" cy="2940744"/>
            <a:chOff x="4173297" y="1844657"/>
            <a:chExt cx="832471" cy="3262280"/>
          </a:xfrm>
        </p:grpSpPr>
        <p:sp>
          <p:nvSpPr>
            <p:cNvPr id="200" name="Rectangle 199"/>
            <p:cNvSpPr/>
            <p:nvPr/>
          </p:nvSpPr>
          <p:spPr bwMode="ltGray">
            <a:xfrm>
              <a:off x="4173297" y="2370277"/>
              <a:ext cx="832469" cy="2736660"/>
            </a:xfrm>
            <a:prstGeom prst="rect">
              <a:avLst/>
            </a:prstGeom>
            <a:solidFill>
              <a:schemeClr val="accent1"/>
            </a:solidFill>
            <a:ln w="19050">
              <a:solidFill>
                <a:srgbClr val="00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prstClr val="white"/>
                </a:solidFill>
              </a:endParaRPr>
            </a:p>
          </p:txBody>
        </p:sp>
        <p:sp>
          <p:nvSpPr>
            <p:cNvPr id="201" name="Round Same Side Corner Rectangle 200"/>
            <p:cNvSpPr/>
            <p:nvPr/>
          </p:nvSpPr>
          <p:spPr bwMode="ltGray">
            <a:xfrm>
              <a:off x="4173298" y="1844657"/>
              <a:ext cx="832470" cy="599596"/>
            </a:xfrm>
            <a:prstGeom prst="round2SameRect">
              <a:avLst/>
            </a:prstGeom>
            <a:solidFill>
              <a:srgbClr val="00A982"/>
            </a:solidFill>
            <a:ln w="19050">
              <a:solidFill>
                <a:srgbClr val="00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600" b="1">
                  <a:solidFill>
                    <a:prstClr val="white"/>
                  </a:solidFill>
                </a:rPr>
                <a:t>Service</a:t>
              </a:r>
              <a:r>
                <a:rPr lang="zh-CN" altLang="en-US" sz="1600" b="1">
                  <a:solidFill>
                    <a:prstClr val="white"/>
                  </a:solidFill>
                </a:rPr>
                <a:t> </a:t>
              </a:r>
              <a:r>
                <a:rPr lang="en-US" sz="1600" b="1">
                  <a:solidFill>
                    <a:prstClr val="white"/>
                  </a:solidFill>
                </a:rPr>
                <a:t>Portal</a:t>
              </a:r>
            </a:p>
          </p:txBody>
        </p:sp>
      </p:grpSp>
      <p:grpSp>
        <p:nvGrpSpPr>
          <p:cNvPr id="191" name="Group 190"/>
          <p:cNvGrpSpPr/>
          <p:nvPr/>
        </p:nvGrpSpPr>
        <p:grpSpPr>
          <a:xfrm>
            <a:off x="2264588" y="2183501"/>
            <a:ext cx="277340" cy="2702083"/>
            <a:chOff x="1556360" y="887761"/>
            <a:chExt cx="540000" cy="2997524"/>
          </a:xfrm>
        </p:grpSpPr>
        <p:sp>
          <p:nvSpPr>
            <p:cNvPr id="198" name="Rectangle 197"/>
            <p:cNvSpPr/>
            <p:nvPr/>
          </p:nvSpPr>
          <p:spPr bwMode="ltGray">
            <a:xfrm>
              <a:off x="1556360" y="887761"/>
              <a:ext cx="540000" cy="272502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altLang="zh-CN" sz="1400">
                  <a:solidFill>
                    <a:sysClr val="windowText" lastClr="000000"/>
                  </a:solidFill>
                </a:rPr>
                <a:t>SX</a:t>
              </a:r>
              <a:endParaRPr lang="en-US" sz="1400" baseline="-25000">
                <a:solidFill>
                  <a:sysClr val="windowText" lastClr="000000"/>
                </a:solidFill>
              </a:endParaRPr>
            </a:p>
          </p:txBody>
        </p:sp>
        <p:sp>
          <p:nvSpPr>
            <p:cNvPr id="199" name="Trapezoid 198"/>
            <p:cNvSpPr/>
            <p:nvPr/>
          </p:nvSpPr>
          <p:spPr bwMode="ltGray">
            <a:xfrm rot="10800000">
              <a:off x="1671336" y="3608285"/>
              <a:ext cx="310045" cy="277000"/>
            </a:xfrm>
            <a:prstGeom prst="trapezoid">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ysClr val="windowText" lastClr="000000"/>
                </a:solidFill>
              </a:endParaRPr>
            </a:p>
          </p:txBody>
        </p:sp>
      </p:grpSp>
      <p:sp>
        <p:nvSpPr>
          <p:cNvPr id="4" name="Can 3"/>
          <p:cNvSpPr/>
          <p:nvPr/>
        </p:nvSpPr>
        <p:spPr bwMode="ltGray">
          <a:xfrm>
            <a:off x="614739" y="6135251"/>
            <a:ext cx="1264647" cy="508076"/>
          </a:xfrm>
          <a:prstGeom prst="can">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a:solidFill>
                  <a:prstClr val="white"/>
                </a:solidFill>
              </a:rPr>
              <a:t>Oracle</a:t>
            </a:r>
            <a:endParaRPr lang="en-US" err="1">
              <a:solidFill>
                <a:prstClr val="white"/>
              </a:solidFill>
            </a:endParaRPr>
          </a:p>
        </p:txBody>
      </p:sp>
      <p:grpSp>
        <p:nvGrpSpPr>
          <p:cNvPr id="145" name="Group 144"/>
          <p:cNvGrpSpPr/>
          <p:nvPr/>
        </p:nvGrpSpPr>
        <p:grpSpPr>
          <a:xfrm>
            <a:off x="1947820" y="2183501"/>
            <a:ext cx="277340" cy="2706136"/>
            <a:chOff x="904643" y="875172"/>
            <a:chExt cx="540000" cy="3002020"/>
          </a:xfrm>
        </p:grpSpPr>
        <p:sp>
          <p:nvSpPr>
            <p:cNvPr id="155" name="Rectangle 154"/>
            <p:cNvSpPr/>
            <p:nvPr/>
          </p:nvSpPr>
          <p:spPr bwMode="ltGray">
            <a:xfrm>
              <a:off x="904643" y="875172"/>
              <a:ext cx="540000" cy="272502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sz="1400">
                  <a:solidFill>
                    <a:sysClr val="windowText" lastClr="000000"/>
                  </a:solidFill>
                </a:rPr>
                <a:t>Landing page</a:t>
              </a:r>
              <a:endParaRPr lang="en-US" sz="1400" baseline="-25000">
                <a:solidFill>
                  <a:sysClr val="windowText" lastClr="000000"/>
                </a:solidFill>
              </a:endParaRPr>
            </a:p>
          </p:txBody>
        </p:sp>
        <p:sp>
          <p:nvSpPr>
            <p:cNvPr id="156" name="Trapezoid 155"/>
            <p:cNvSpPr/>
            <p:nvPr/>
          </p:nvSpPr>
          <p:spPr bwMode="ltGray">
            <a:xfrm rot="10800000">
              <a:off x="1019620" y="3600192"/>
              <a:ext cx="310046" cy="277000"/>
            </a:xfrm>
            <a:prstGeom prst="trapezoid">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ysClr val="windowText" lastClr="000000"/>
                </a:solidFill>
              </a:endParaRPr>
            </a:p>
          </p:txBody>
        </p:sp>
      </p:grpSp>
      <p:grpSp>
        <p:nvGrpSpPr>
          <p:cNvPr id="144" name="Group 143"/>
          <p:cNvGrpSpPr/>
          <p:nvPr/>
        </p:nvGrpSpPr>
        <p:grpSpPr>
          <a:xfrm>
            <a:off x="6526089" y="1592143"/>
            <a:ext cx="932468" cy="2940744"/>
            <a:chOff x="952534" y="1835036"/>
            <a:chExt cx="910066" cy="3262280"/>
          </a:xfrm>
        </p:grpSpPr>
        <p:sp>
          <p:nvSpPr>
            <p:cNvPr id="157" name="Rectangle 156"/>
            <p:cNvSpPr/>
            <p:nvPr/>
          </p:nvSpPr>
          <p:spPr bwMode="ltGray">
            <a:xfrm>
              <a:off x="952534" y="2360656"/>
              <a:ext cx="910066" cy="2736660"/>
            </a:xfrm>
            <a:prstGeom prst="rect">
              <a:avLst/>
            </a:prstGeom>
            <a:solidFill>
              <a:schemeClr val="accent1"/>
            </a:solidFill>
            <a:ln w="19050">
              <a:solidFill>
                <a:srgbClr val="00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prstClr val="white"/>
                </a:solidFill>
              </a:endParaRPr>
            </a:p>
          </p:txBody>
        </p:sp>
        <p:sp>
          <p:nvSpPr>
            <p:cNvPr id="158" name="Round Same Side Corner Rectangle 157"/>
            <p:cNvSpPr/>
            <p:nvPr/>
          </p:nvSpPr>
          <p:spPr bwMode="ltGray">
            <a:xfrm>
              <a:off x="952534" y="1835036"/>
              <a:ext cx="910066" cy="599596"/>
            </a:xfrm>
            <a:prstGeom prst="round2SameRect">
              <a:avLst/>
            </a:prstGeom>
            <a:solidFill>
              <a:srgbClr val="00A982"/>
            </a:solidFill>
            <a:ln w="19050">
              <a:solidFill>
                <a:srgbClr val="00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600" b="1">
                  <a:solidFill>
                    <a:prstClr val="white"/>
                  </a:solidFill>
                </a:rPr>
                <a:t>Suite</a:t>
              </a:r>
              <a:r>
                <a:rPr lang="zh-CN" altLang="en-US" sz="1600" b="1">
                  <a:solidFill>
                    <a:prstClr val="white"/>
                  </a:solidFill>
                </a:rPr>
                <a:t> </a:t>
              </a:r>
              <a:r>
                <a:rPr lang="en-US" altLang="zh-CN" sz="1600" b="1">
                  <a:solidFill>
                    <a:prstClr val="white"/>
                  </a:solidFill>
                </a:rPr>
                <a:t>Admin</a:t>
              </a:r>
              <a:endParaRPr lang="en-US" sz="1600" b="1">
                <a:solidFill>
                  <a:prstClr val="white"/>
                </a:solidFill>
              </a:endParaRPr>
            </a:p>
          </p:txBody>
        </p:sp>
      </p:grpSp>
      <p:grpSp>
        <p:nvGrpSpPr>
          <p:cNvPr id="146" name="Group 145"/>
          <p:cNvGrpSpPr/>
          <p:nvPr/>
        </p:nvGrpSpPr>
        <p:grpSpPr>
          <a:xfrm>
            <a:off x="6707300" y="2182860"/>
            <a:ext cx="277340" cy="2706136"/>
            <a:chOff x="904645" y="875172"/>
            <a:chExt cx="540000" cy="3002020"/>
          </a:xfrm>
        </p:grpSpPr>
        <p:sp>
          <p:nvSpPr>
            <p:cNvPr id="153" name="Rectangle 152"/>
            <p:cNvSpPr/>
            <p:nvPr/>
          </p:nvSpPr>
          <p:spPr bwMode="ltGray">
            <a:xfrm>
              <a:off x="904645" y="875172"/>
              <a:ext cx="540000" cy="272502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sz="1400" err="1">
                  <a:solidFill>
                    <a:sysClr val="windowText" lastClr="000000"/>
                  </a:solidFill>
                </a:rPr>
                <a:t>Deployer</a:t>
              </a:r>
              <a:endParaRPr lang="en-US" sz="1400" baseline="-25000">
                <a:solidFill>
                  <a:sysClr val="windowText" lastClr="000000"/>
                </a:solidFill>
              </a:endParaRPr>
            </a:p>
          </p:txBody>
        </p:sp>
        <p:sp>
          <p:nvSpPr>
            <p:cNvPr id="154" name="Trapezoid 153"/>
            <p:cNvSpPr/>
            <p:nvPr/>
          </p:nvSpPr>
          <p:spPr bwMode="ltGray">
            <a:xfrm rot="10800000">
              <a:off x="1019620" y="3600192"/>
              <a:ext cx="310046" cy="277000"/>
            </a:xfrm>
            <a:prstGeom prst="trapezoid">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ysClr val="windowText" lastClr="000000"/>
                </a:solidFill>
              </a:endParaRPr>
            </a:p>
          </p:txBody>
        </p:sp>
      </p:grpSp>
      <p:grpSp>
        <p:nvGrpSpPr>
          <p:cNvPr id="147" name="Group 146"/>
          <p:cNvGrpSpPr/>
          <p:nvPr/>
        </p:nvGrpSpPr>
        <p:grpSpPr>
          <a:xfrm>
            <a:off x="7027717" y="2182860"/>
            <a:ext cx="277340" cy="2706136"/>
            <a:chOff x="904645" y="875172"/>
            <a:chExt cx="540000" cy="3002020"/>
          </a:xfrm>
        </p:grpSpPr>
        <p:sp>
          <p:nvSpPr>
            <p:cNvPr id="151" name="Rectangle 150"/>
            <p:cNvSpPr/>
            <p:nvPr/>
          </p:nvSpPr>
          <p:spPr bwMode="ltGray">
            <a:xfrm>
              <a:off x="904645" y="875172"/>
              <a:ext cx="540000" cy="272502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sz="1400">
                  <a:solidFill>
                    <a:sysClr val="windowText" lastClr="000000"/>
                  </a:solidFill>
                </a:rPr>
                <a:t>Configuration</a:t>
              </a:r>
              <a:r>
                <a:rPr lang="zh-CN" altLang="en-US" sz="1400">
                  <a:solidFill>
                    <a:sysClr val="windowText" lastClr="000000"/>
                  </a:solidFill>
                </a:rPr>
                <a:t> </a:t>
              </a:r>
              <a:r>
                <a:rPr lang="en-US" altLang="zh-CN" sz="1400">
                  <a:solidFill>
                    <a:sysClr val="windowText" lastClr="000000"/>
                  </a:solidFill>
                </a:rPr>
                <a:t>UI</a:t>
              </a:r>
              <a:endParaRPr lang="en-US" sz="1400" baseline="-25000">
                <a:solidFill>
                  <a:sysClr val="windowText" lastClr="000000"/>
                </a:solidFill>
              </a:endParaRPr>
            </a:p>
          </p:txBody>
        </p:sp>
        <p:sp>
          <p:nvSpPr>
            <p:cNvPr id="152" name="Trapezoid 151"/>
            <p:cNvSpPr/>
            <p:nvPr/>
          </p:nvSpPr>
          <p:spPr bwMode="ltGray">
            <a:xfrm rot="10800000">
              <a:off x="1019620" y="3600192"/>
              <a:ext cx="310046" cy="277000"/>
            </a:xfrm>
            <a:prstGeom prst="trapezoid">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ysClr val="windowText" lastClr="000000"/>
                </a:solidFill>
              </a:endParaRPr>
            </a:p>
          </p:txBody>
        </p:sp>
      </p:grpSp>
      <p:sp>
        <p:nvSpPr>
          <p:cNvPr id="21" name="Rectangle 20"/>
          <p:cNvSpPr/>
          <p:nvPr/>
        </p:nvSpPr>
        <p:spPr bwMode="ltGray">
          <a:xfrm>
            <a:off x="707909" y="2361348"/>
            <a:ext cx="726646" cy="287699"/>
          </a:xfrm>
          <a:prstGeom prst="rect">
            <a:avLst/>
          </a:prstGeom>
          <a:solidFill>
            <a:schemeClr val="accent5"/>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050">
                <a:solidFill>
                  <a:srgbClr val="212E35"/>
                </a:solidFill>
              </a:rPr>
              <a:t>Incident</a:t>
            </a:r>
          </a:p>
        </p:txBody>
      </p:sp>
      <p:sp>
        <p:nvSpPr>
          <p:cNvPr id="224" name="Rectangle 223"/>
          <p:cNvSpPr/>
          <p:nvPr/>
        </p:nvSpPr>
        <p:spPr bwMode="ltGray">
          <a:xfrm>
            <a:off x="707909" y="2655206"/>
            <a:ext cx="726646" cy="287699"/>
          </a:xfrm>
          <a:prstGeom prst="rect">
            <a:avLst/>
          </a:prstGeom>
          <a:solidFill>
            <a:schemeClr val="accent5"/>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050">
                <a:solidFill>
                  <a:srgbClr val="212E35"/>
                </a:solidFill>
              </a:rPr>
              <a:t>Change</a:t>
            </a:r>
          </a:p>
        </p:txBody>
      </p:sp>
      <p:sp>
        <p:nvSpPr>
          <p:cNvPr id="225" name="Rectangle 224"/>
          <p:cNvSpPr/>
          <p:nvPr/>
        </p:nvSpPr>
        <p:spPr bwMode="ltGray">
          <a:xfrm>
            <a:off x="707909" y="2949064"/>
            <a:ext cx="726646" cy="287699"/>
          </a:xfrm>
          <a:prstGeom prst="rect">
            <a:avLst/>
          </a:prstGeom>
          <a:solidFill>
            <a:schemeClr val="accent5"/>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050">
                <a:solidFill>
                  <a:srgbClr val="212E35"/>
                </a:solidFill>
              </a:rPr>
              <a:t>Problem</a:t>
            </a:r>
          </a:p>
        </p:txBody>
      </p:sp>
      <p:sp>
        <p:nvSpPr>
          <p:cNvPr id="226" name="Rectangle 225"/>
          <p:cNvSpPr/>
          <p:nvPr/>
        </p:nvSpPr>
        <p:spPr bwMode="ltGray">
          <a:xfrm>
            <a:off x="707909" y="3242922"/>
            <a:ext cx="726646" cy="287699"/>
          </a:xfrm>
          <a:prstGeom prst="rect">
            <a:avLst/>
          </a:prstGeom>
          <a:solidFill>
            <a:schemeClr val="accent5"/>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050">
                <a:solidFill>
                  <a:srgbClr val="212E35"/>
                </a:solidFill>
              </a:rPr>
              <a:t>Request</a:t>
            </a:r>
          </a:p>
        </p:txBody>
      </p:sp>
      <p:sp>
        <p:nvSpPr>
          <p:cNvPr id="227" name="Rectangle 226"/>
          <p:cNvSpPr/>
          <p:nvPr/>
        </p:nvSpPr>
        <p:spPr bwMode="ltGray">
          <a:xfrm>
            <a:off x="707909" y="3536780"/>
            <a:ext cx="726646" cy="287699"/>
          </a:xfrm>
          <a:prstGeom prst="rect">
            <a:avLst/>
          </a:prstGeom>
          <a:solidFill>
            <a:schemeClr val="accent5"/>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050">
                <a:solidFill>
                  <a:srgbClr val="212E35"/>
                </a:solidFill>
              </a:rPr>
              <a:t>SLA</a:t>
            </a:r>
          </a:p>
        </p:txBody>
      </p:sp>
      <p:sp>
        <p:nvSpPr>
          <p:cNvPr id="228" name="Rectangle 227"/>
          <p:cNvSpPr/>
          <p:nvPr/>
        </p:nvSpPr>
        <p:spPr bwMode="ltGray">
          <a:xfrm>
            <a:off x="707909" y="3830638"/>
            <a:ext cx="726646" cy="287699"/>
          </a:xfrm>
          <a:prstGeom prst="rect">
            <a:avLst/>
          </a:prstGeom>
          <a:solidFill>
            <a:schemeClr val="accent5"/>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050">
                <a:solidFill>
                  <a:srgbClr val="212E35"/>
                </a:solidFill>
              </a:rPr>
              <a:t>Configuration</a:t>
            </a:r>
          </a:p>
        </p:txBody>
      </p:sp>
      <p:sp>
        <p:nvSpPr>
          <p:cNvPr id="229" name="Rectangle 228"/>
          <p:cNvSpPr/>
          <p:nvPr/>
        </p:nvSpPr>
        <p:spPr bwMode="ltGray">
          <a:xfrm>
            <a:off x="707909" y="4133450"/>
            <a:ext cx="726646" cy="287699"/>
          </a:xfrm>
          <a:prstGeom prst="rect">
            <a:avLst/>
          </a:prstGeom>
          <a:solidFill>
            <a:schemeClr val="accent5"/>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050">
                <a:solidFill>
                  <a:srgbClr val="212E35"/>
                </a:solidFill>
              </a:rPr>
              <a:t>Others</a:t>
            </a:r>
            <a:r>
              <a:rPr lang="mr-IN" sz="1050">
                <a:solidFill>
                  <a:srgbClr val="212E35"/>
                </a:solidFill>
              </a:rPr>
              <a:t>…</a:t>
            </a:r>
            <a:endParaRPr lang="en-US" sz="1050">
              <a:solidFill>
                <a:srgbClr val="212E35"/>
              </a:solidFill>
            </a:endParaRPr>
          </a:p>
        </p:txBody>
      </p:sp>
      <p:sp>
        <p:nvSpPr>
          <p:cNvPr id="236" name="Rectangle 235"/>
          <p:cNvSpPr/>
          <p:nvPr/>
        </p:nvSpPr>
        <p:spPr bwMode="ltGray">
          <a:xfrm>
            <a:off x="7532552" y="2068871"/>
            <a:ext cx="1336240" cy="2466930"/>
          </a:xfrm>
          <a:prstGeom prst="rect">
            <a:avLst/>
          </a:prstGeom>
          <a:solidFill>
            <a:schemeClr val="accent1"/>
          </a:solidFill>
          <a:ln w="19050">
            <a:solidFill>
              <a:srgbClr val="00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prstClr val="white"/>
              </a:solidFill>
            </a:endParaRPr>
          </a:p>
        </p:txBody>
      </p:sp>
      <p:sp>
        <p:nvSpPr>
          <p:cNvPr id="237" name="Round Same Side Corner Rectangle 236"/>
          <p:cNvSpPr/>
          <p:nvPr/>
        </p:nvSpPr>
        <p:spPr bwMode="ltGray">
          <a:xfrm>
            <a:off x="7532552" y="1595056"/>
            <a:ext cx="1336240" cy="557762"/>
          </a:xfrm>
          <a:prstGeom prst="round2SameRect">
            <a:avLst/>
          </a:prstGeom>
          <a:solidFill>
            <a:srgbClr val="00A982"/>
          </a:solidFill>
          <a:ln w="19050">
            <a:solidFill>
              <a:srgbClr val="00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400" b="1" dirty="0">
                <a:solidFill>
                  <a:prstClr val="white"/>
                </a:solidFill>
              </a:rPr>
              <a:t>Collaboration</a:t>
            </a:r>
            <a:endParaRPr lang="en-US" sz="1400" b="1" dirty="0">
              <a:solidFill>
                <a:prstClr val="white"/>
              </a:solidFill>
            </a:endParaRPr>
          </a:p>
        </p:txBody>
      </p:sp>
      <p:grpSp>
        <p:nvGrpSpPr>
          <p:cNvPr id="221" name="Group 220"/>
          <p:cNvGrpSpPr/>
          <p:nvPr/>
        </p:nvGrpSpPr>
        <p:grpSpPr>
          <a:xfrm>
            <a:off x="8001334" y="2211391"/>
            <a:ext cx="315813" cy="2706136"/>
            <a:chOff x="6637744" y="2509965"/>
            <a:chExt cx="277340" cy="3002020"/>
          </a:xfrm>
        </p:grpSpPr>
        <p:grpSp>
          <p:nvGrpSpPr>
            <p:cNvPr id="222" name="Group 221"/>
            <p:cNvGrpSpPr/>
            <p:nvPr/>
          </p:nvGrpSpPr>
          <p:grpSpPr>
            <a:xfrm>
              <a:off x="6637744" y="2509965"/>
              <a:ext cx="277340" cy="3002020"/>
              <a:chOff x="904643" y="875172"/>
              <a:chExt cx="540000" cy="3002020"/>
            </a:xfrm>
          </p:grpSpPr>
          <p:sp>
            <p:nvSpPr>
              <p:cNvPr id="230" name="Rectangle 229"/>
              <p:cNvSpPr/>
              <p:nvPr/>
            </p:nvSpPr>
            <p:spPr bwMode="ltGray">
              <a:xfrm>
                <a:off x="904643" y="875172"/>
                <a:ext cx="540000" cy="2725021"/>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altLang="zh-CN" sz="1400" dirty="0">
                    <a:solidFill>
                      <a:sysClr val="windowText" lastClr="000000"/>
                    </a:solidFill>
                  </a:rPr>
                  <a:t>Chat</a:t>
                </a:r>
                <a:endParaRPr lang="en-US" sz="1400" baseline="-25000" dirty="0">
                  <a:solidFill>
                    <a:sysClr val="windowText" lastClr="000000"/>
                  </a:solidFill>
                </a:endParaRPr>
              </a:p>
            </p:txBody>
          </p:sp>
          <p:sp>
            <p:nvSpPr>
              <p:cNvPr id="231" name="Trapezoid 230"/>
              <p:cNvSpPr/>
              <p:nvPr/>
            </p:nvSpPr>
            <p:spPr bwMode="ltGray">
              <a:xfrm rot="10800000">
                <a:off x="1019619" y="3600192"/>
                <a:ext cx="310045" cy="277000"/>
              </a:xfrm>
              <a:prstGeom prst="trapezoid">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ysClr val="windowText" lastClr="000000"/>
                  </a:solidFill>
                </a:endParaRPr>
              </a:p>
            </p:txBody>
          </p:sp>
        </p:grpSp>
        <p:sp>
          <p:nvSpPr>
            <p:cNvPr id="223" name="Right Triangle 222"/>
            <p:cNvSpPr>
              <a:spLocks noChangeAspect="1"/>
            </p:cNvSpPr>
            <p:nvPr/>
          </p:nvSpPr>
          <p:spPr bwMode="ltGray">
            <a:xfrm rot="10800000">
              <a:off x="6807083" y="2509965"/>
              <a:ext cx="108000" cy="107055"/>
            </a:xfrm>
            <a:prstGeom prst="rtTriangl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prstClr val="white"/>
                </a:solidFill>
              </a:endParaRPr>
            </a:p>
          </p:txBody>
        </p:sp>
      </p:grpSp>
      <p:grpSp>
        <p:nvGrpSpPr>
          <p:cNvPr id="238" name="Group 237"/>
          <p:cNvGrpSpPr/>
          <p:nvPr/>
        </p:nvGrpSpPr>
        <p:grpSpPr>
          <a:xfrm>
            <a:off x="2572172" y="2183501"/>
            <a:ext cx="277340" cy="2702083"/>
            <a:chOff x="1556360" y="887761"/>
            <a:chExt cx="540000" cy="2997524"/>
          </a:xfrm>
        </p:grpSpPr>
        <p:sp>
          <p:nvSpPr>
            <p:cNvPr id="239" name="Rectangle 238"/>
            <p:cNvSpPr/>
            <p:nvPr/>
          </p:nvSpPr>
          <p:spPr bwMode="ltGray">
            <a:xfrm>
              <a:off x="1556360" y="887761"/>
              <a:ext cx="540000" cy="272502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altLang="zh-CN" sz="1400">
                  <a:solidFill>
                    <a:sysClr val="windowText" lastClr="000000"/>
                  </a:solidFill>
                </a:rPr>
                <a:t>Catalog</a:t>
              </a:r>
              <a:endParaRPr lang="en-US" sz="1400" baseline="-25000">
                <a:solidFill>
                  <a:sysClr val="windowText" lastClr="000000"/>
                </a:solidFill>
              </a:endParaRPr>
            </a:p>
          </p:txBody>
        </p:sp>
        <p:sp>
          <p:nvSpPr>
            <p:cNvPr id="240" name="Trapezoid 239"/>
            <p:cNvSpPr/>
            <p:nvPr/>
          </p:nvSpPr>
          <p:spPr bwMode="ltGray">
            <a:xfrm rot="10800000">
              <a:off x="1671336" y="3608285"/>
              <a:ext cx="310045" cy="277000"/>
            </a:xfrm>
            <a:prstGeom prst="trapezoid">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ysClr val="windowText" lastClr="000000"/>
                </a:solidFill>
              </a:endParaRPr>
            </a:p>
          </p:txBody>
        </p:sp>
      </p:grpSp>
      <p:grpSp>
        <p:nvGrpSpPr>
          <p:cNvPr id="241" name="Group 240"/>
          <p:cNvGrpSpPr/>
          <p:nvPr/>
        </p:nvGrpSpPr>
        <p:grpSpPr>
          <a:xfrm>
            <a:off x="2874794" y="2183501"/>
            <a:ext cx="277340" cy="2702083"/>
            <a:chOff x="1556360" y="887761"/>
            <a:chExt cx="540000" cy="2997524"/>
          </a:xfrm>
        </p:grpSpPr>
        <p:sp>
          <p:nvSpPr>
            <p:cNvPr id="242" name="Rectangle 241"/>
            <p:cNvSpPr/>
            <p:nvPr/>
          </p:nvSpPr>
          <p:spPr bwMode="ltGray">
            <a:xfrm>
              <a:off x="1556360" y="887761"/>
              <a:ext cx="540000" cy="272502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altLang="zh-CN" sz="1400">
                  <a:solidFill>
                    <a:sysClr val="windowText" lastClr="000000"/>
                  </a:solidFill>
                </a:rPr>
                <a:t>Portal UI</a:t>
              </a:r>
              <a:endParaRPr lang="en-US" sz="1400" baseline="-25000">
                <a:solidFill>
                  <a:sysClr val="windowText" lastClr="000000"/>
                </a:solidFill>
              </a:endParaRPr>
            </a:p>
          </p:txBody>
        </p:sp>
        <p:sp>
          <p:nvSpPr>
            <p:cNvPr id="243" name="Trapezoid 242"/>
            <p:cNvSpPr/>
            <p:nvPr/>
          </p:nvSpPr>
          <p:spPr bwMode="ltGray">
            <a:xfrm rot="10800000">
              <a:off x="1671336" y="3608285"/>
              <a:ext cx="310045" cy="277000"/>
            </a:xfrm>
            <a:prstGeom prst="trapezoid">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ysClr val="windowText" lastClr="000000"/>
                </a:solidFill>
              </a:endParaRPr>
            </a:p>
          </p:txBody>
        </p:sp>
      </p:grpSp>
      <p:grpSp>
        <p:nvGrpSpPr>
          <p:cNvPr id="244" name="Group 243"/>
          <p:cNvGrpSpPr/>
          <p:nvPr/>
        </p:nvGrpSpPr>
        <p:grpSpPr>
          <a:xfrm>
            <a:off x="3191230" y="2183501"/>
            <a:ext cx="277340" cy="2702083"/>
            <a:chOff x="1556360" y="887761"/>
            <a:chExt cx="540000" cy="2997524"/>
          </a:xfrm>
        </p:grpSpPr>
        <p:sp>
          <p:nvSpPr>
            <p:cNvPr id="245" name="Rectangle 244"/>
            <p:cNvSpPr/>
            <p:nvPr/>
          </p:nvSpPr>
          <p:spPr bwMode="ltGray">
            <a:xfrm>
              <a:off x="1556360" y="887761"/>
              <a:ext cx="540000" cy="272502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altLang="zh-CN" sz="1400">
                  <a:solidFill>
                    <a:sysClr val="windowText" lastClr="000000"/>
                  </a:solidFill>
                </a:rPr>
                <a:t>Survey</a:t>
              </a:r>
              <a:endParaRPr lang="en-US" sz="1400" baseline="-25000">
                <a:solidFill>
                  <a:sysClr val="windowText" lastClr="000000"/>
                </a:solidFill>
              </a:endParaRPr>
            </a:p>
          </p:txBody>
        </p:sp>
        <p:sp>
          <p:nvSpPr>
            <p:cNvPr id="246" name="Trapezoid 245"/>
            <p:cNvSpPr/>
            <p:nvPr/>
          </p:nvSpPr>
          <p:spPr bwMode="ltGray">
            <a:xfrm rot="10800000">
              <a:off x="1671336" y="3608285"/>
              <a:ext cx="310045" cy="277000"/>
            </a:xfrm>
            <a:prstGeom prst="trapezoid">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ysClr val="windowText" lastClr="000000"/>
                </a:solidFill>
              </a:endParaRPr>
            </a:p>
          </p:txBody>
        </p:sp>
      </p:grpSp>
      <p:grpSp>
        <p:nvGrpSpPr>
          <p:cNvPr id="247" name="Group 246"/>
          <p:cNvGrpSpPr/>
          <p:nvPr/>
        </p:nvGrpSpPr>
        <p:grpSpPr>
          <a:xfrm>
            <a:off x="3501786" y="2183501"/>
            <a:ext cx="277340" cy="2702083"/>
            <a:chOff x="1556360" y="887761"/>
            <a:chExt cx="540000" cy="2997524"/>
          </a:xfrm>
        </p:grpSpPr>
        <p:sp>
          <p:nvSpPr>
            <p:cNvPr id="248" name="Rectangle 247"/>
            <p:cNvSpPr/>
            <p:nvPr/>
          </p:nvSpPr>
          <p:spPr bwMode="ltGray">
            <a:xfrm>
              <a:off x="1556360" y="887761"/>
              <a:ext cx="540000" cy="272502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altLang="zh-CN" sz="1400">
                  <a:solidFill>
                    <a:sysClr val="windowText" lastClr="000000"/>
                  </a:solidFill>
                </a:rPr>
                <a:t>Search</a:t>
              </a:r>
              <a:endParaRPr lang="en-US" sz="1400" baseline="-25000">
                <a:solidFill>
                  <a:sysClr val="windowText" lastClr="000000"/>
                </a:solidFill>
              </a:endParaRPr>
            </a:p>
          </p:txBody>
        </p:sp>
        <p:sp>
          <p:nvSpPr>
            <p:cNvPr id="249" name="Trapezoid 248"/>
            <p:cNvSpPr/>
            <p:nvPr/>
          </p:nvSpPr>
          <p:spPr bwMode="ltGray">
            <a:xfrm rot="10800000">
              <a:off x="1671336" y="3608285"/>
              <a:ext cx="310045" cy="277000"/>
            </a:xfrm>
            <a:prstGeom prst="trapezoid">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ysClr val="windowText" lastClr="000000"/>
                </a:solidFill>
              </a:endParaRPr>
            </a:p>
          </p:txBody>
        </p:sp>
      </p:grpSp>
      <p:grpSp>
        <p:nvGrpSpPr>
          <p:cNvPr id="250" name="Group 249"/>
          <p:cNvGrpSpPr/>
          <p:nvPr/>
        </p:nvGrpSpPr>
        <p:grpSpPr>
          <a:xfrm>
            <a:off x="3797922" y="2179579"/>
            <a:ext cx="277340" cy="2702083"/>
            <a:chOff x="1556360" y="887761"/>
            <a:chExt cx="540000" cy="2997524"/>
          </a:xfrm>
        </p:grpSpPr>
        <p:sp>
          <p:nvSpPr>
            <p:cNvPr id="251" name="Rectangle 250"/>
            <p:cNvSpPr/>
            <p:nvPr/>
          </p:nvSpPr>
          <p:spPr bwMode="ltGray">
            <a:xfrm>
              <a:off x="1556360" y="887761"/>
              <a:ext cx="540000" cy="272502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altLang="zh-CN" sz="1400" i="1">
                  <a:solidFill>
                    <a:sysClr val="windowText" lastClr="000000"/>
                  </a:solidFill>
                </a:rPr>
                <a:t>Others </a:t>
              </a:r>
              <a:r>
                <a:rPr lang="mr-IN" altLang="zh-CN" sz="1400" i="1">
                  <a:solidFill>
                    <a:sysClr val="windowText" lastClr="000000"/>
                  </a:solidFill>
                </a:rPr>
                <a:t>…</a:t>
              </a:r>
              <a:endParaRPr lang="en-US" sz="1400" i="1" baseline="-25000">
                <a:solidFill>
                  <a:sysClr val="windowText" lastClr="000000"/>
                </a:solidFill>
              </a:endParaRPr>
            </a:p>
          </p:txBody>
        </p:sp>
        <p:sp>
          <p:nvSpPr>
            <p:cNvPr id="252" name="Trapezoid 251"/>
            <p:cNvSpPr/>
            <p:nvPr/>
          </p:nvSpPr>
          <p:spPr bwMode="ltGray">
            <a:xfrm rot="10800000">
              <a:off x="1671336" y="3608285"/>
              <a:ext cx="310045" cy="277000"/>
            </a:xfrm>
            <a:prstGeom prst="trapezoid">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ysClr val="windowText" lastClr="000000"/>
                </a:solidFill>
              </a:endParaRPr>
            </a:p>
          </p:txBody>
        </p:sp>
      </p:grpSp>
      <p:grpSp>
        <p:nvGrpSpPr>
          <p:cNvPr id="264" name="Group 263"/>
          <p:cNvGrpSpPr/>
          <p:nvPr/>
        </p:nvGrpSpPr>
        <p:grpSpPr>
          <a:xfrm>
            <a:off x="1760144" y="5079767"/>
            <a:ext cx="2088244" cy="683509"/>
            <a:chOff x="1755161" y="4940484"/>
            <a:chExt cx="2088244" cy="758243"/>
          </a:xfrm>
        </p:grpSpPr>
        <p:grpSp>
          <p:nvGrpSpPr>
            <p:cNvPr id="265" name="Group 264"/>
            <p:cNvGrpSpPr/>
            <p:nvPr/>
          </p:nvGrpSpPr>
          <p:grpSpPr>
            <a:xfrm>
              <a:off x="1755161" y="4940484"/>
              <a:ext cx="2088244" cy="758243"/>
              <a:chOff x="343916" y="2024936"/>
              <a:chExt cx="1006202" cy="1164767"/>
            </a:xfrm>
          </p:grpSpPr>
          <p:sp>
            <p:nvSpPr>
              <p:cNvPr id="268" name="Rectangle 267"/>
              <p:cNvSpPr/>
              <p:nvPr/>
            </p:nvSpPr>
            <p:spPr bwMode="ltGray">
              <a:xfrm>
                <a:off x="343916" y="2360658"/>
                <a:ext cx="1006202" cy="829045"/>
              </a:xfrm>
              <a:prstGeom prst="rect">
                <a:avLst/>
              </a:prstGeom>
              <a:solidFill>
                <a:schemeClr val="accent1"/>
              </a:solidFill>
              <a:ln w="19050">
                <a:solidFill>
                  <a:srgbClr val="00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prstClr val="white"/>
                  </a:solidFill>
                </a:endParaRPr>
              </a:p>
            </p:txBody>
          </p:sp>
          <p:sp>
            <p:nvSpPr>
              <p:cNvPr id="269" name="Round Same Side Corner Rectangle 268"/>
              <p:cNvSpPr/>
              <p:nvPr/>
            </p:nvSpPr>
            <p:spPr bwMode="ltGray">
              <a:xfrm>
                <a:off x="343916" y="2024936"/>
                <a:ext cx="1006202" cy="428847"/>
              </a:xfrm>
              <a:prstGeom prst="round2SameRect">
                <a:avLst/>
              </a:prstGeom>
              <a:solidFill>
                <a:srgbClr val="00A982"/>
              </a:solidFill>
              <a:ln w="19050">
                <a:solidFill>
                  <a:srgbClr val="00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400" b="1">
                    <a:solidFill>
                      <a:prstClr val="white"/>
                    </a:solidFill>
                  </a:rPr>
                  <a:t>Security</a:t>
                </a:r>
                <a:endParaRPr lang="en-US" sz="1400" b="1">
                  <a:solidFill>
                    <a:prstClr val="white"/>
                  </a:solidFill>
                </a:endParaRPr>
              </a:p>
            </p:txBody>
          </p:sp>
        </p:grpSp>
        <p:sp>
          <p:nvSpPr>
            <p:cNvPr id="266" name="Rectangle 265"/>
            <p:cNvSpPr/>
            <p:nvPr/>
          </p:nvSpPr>
          <p:spPr bwMode="ltGray">
            <a:xfrm>
              <a:off x="1808852" y="5311074"/>
              <a:ext cx="1401889" cy="308744"/>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914400">
                <a:lnSpc>
                  <a:spcPct val="90000"/>
                </a:lnSpc>
              </a:pPr>
              <a:r>
                <a:rPr lang="en-US" altLang="zh-CN" sz="1400">
                  <a:solidFill>
                    <a:sysClr val="windowText" lastClr="000000"/>
                  </a:solidFill>
                </a:rPr>
                <a:t>Secret</a:t>
              </a:r>
              <a:r>
                <a:rPr lang="zh-CN" altLang="en-US" sz="1400">
                  <a:solidFill>
                    <a:sysClr val="windowText" lastClr="000000"/>
                  </a:solidFill>
                </a:rPr>
                <a:t> </a:t>
              </a:r>
              <a:r>
                <a:rPr lang="en-US" altLang="zh-CN" sz="1400" err="1">
                  <a:solidFill>
                    <a:sysClr val="windowText" lastClr="000000"/>
                  </a:solidFill>
                </a:rPr>
                <a:t>Mgt</a:t>
              </a:r>
              <a:r>
                <a:rPr lang="en-US" altLang="zh-CN" sz="1400">
                  <a:solidFill>
                    <a:sysClr val="windowText" lastClr="000000"/>
                  </a:solidFill>
                </a:rPr>
                <a:t> </a:t>
              </a:r>
              <a:r>
                <a:rPr lang="en-US" altLang="zh-CN" sz="1400" baseline="-25000">
                  <a:solidFill>
                    <a:sysClr val="windowText" lastClr="000000"/>
                  </a:solidFill>
                </a:rPr>
                <a:t>(Vault)</a:t>
              </a:r>
              <a:endParaRPr lang="en-US" sz="1400" baseline="-25000">
                <a:solidFill>
                  <a:sysClr val="windowText" lastClr="000000"/>
                </a:solidFill>
              </a:endParaRPr>
            </a:p>
          </p:txBody>
        </p:sp>
        <p:sp>
          <p:nvSpPr>
            <p:cNvPr id="267" name="Rectangle 266"/>
            <p:cNvSpPr/>
            <p:nvPr/>
          </p:nvSpPr>
          <p:spPr bwMode="ltGray">
            <a:xfrm>
              <a:off x="3289663" y="5315168"/>
              <a:ext cx="527173" cy="310662"/>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914400">
                <a:lnSpc>
                  <a:spcPct val="90000"/>
                </a:lnSpc>
              </a:pPr>
              <a:r>
                <a:rPr lang="en-US" altLang="zh-CN" sz="1400">
                  <a:solidFill>
                    <a:sysClr val="windowText" lastClr="000000"/>
                  </a:solidFill>
                </a:rPr>
                <a:t>IDM</a:t>
              </a:r>
              <a:endParaRPr lang="en-US" sz="1400" baseline="-25000">
                <a:solidFill>
                  <a:sysClr val="windowText" lastClr="000000"/>
                </a:solidFill>
              </a:endParaRPr>
            </a:p>
          </p:txBody>
        </p:sp>
      </p:grpSp>
      <p:grpSp>
        <p:nvGrpSpPr>
          <p:cNvPr id="277" name="Group 276"/>
          <p:cNvGrpSpPr/>
          <p:nvPr/>
        </p:nvGrpSpPr>
        <p:grpSpPr>
          <a:xfrm>
            <a:off x="8476223" y="5066306"/>
            <a:ext cx="2202953" cy="683509"/>
            <a:chOff x="343916" y="2024936"/>
            <a:chExt cx="1006202" cy="1164767"/>
          </a:xfrm>
        </p:grpSpPr>
        <p:sp>
          <p:nvSpPr>
            <p:cNvPr id="279" name="Rectangle 278"/>
            <p:cNvSpPr/>
            <p:nvPr/>
          </p:nvSpPr>
          <p:spPr bwMode="ltGray">
            <a:xfrm>
              <a:off x="343916" y="2360658"/>
              <a:ext cx="1006202" cy="829045"/>
            </a:xfrm>
            <a:prstGeom prst="rect">
              <a:avLst/>
            </a:prstGeom>
            <a:solidFill>
              <a:schemeClr val="accent1"/>
            </a:solidFill>
            <a:ln w="19050">
              <a:solidFill>
                <a:srgbClr val="00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prstClr val="white"/>
                </a:solidFill>
              </a:endParaRPr>
            </a:p>
          </p:txBody>
        </p:sp>
        <p:sp>
          <p:nvSpPr>
            <p:cNvPr id="280" name="Round Same Side Corner Rectangle 279"/>
            <p:cNvSpPr/>
            <p:nvPr/>
          </p:nvSpPr>
          <p:spPr bwMode="ltGray">
            <a:xfrm>
              <a:off x="343916" y="2024936"/>
              <a:ext cx="1006202" cy="428847"/>
            </a:xfrm>
            <a:prstGeom prst="round2SameRect">
              <a:avLst/>
            </a:prstGeom>
            <a:solidFill>
              <a:srgbClr val="00A982"/>
            </a:solidFill>
            <a:ln w="19050">
              <a:solidFill>
                <a:srgbClr val="00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400" b="1">
                  <a:solidFill>
                    <a:prstClr val="white"/>
                  </a:solidFill>
                </a:rPr>
                <a:t>Data Store</a:t>
              </a:r>
              <a:endParaRPr lang="en-US" sz="1400" b="1">
                <a:solidFill>
                  <a:prstClr val="white"/>
                </a:solidFill>
              </a:endParaRPr>
            </a:p>
          </p:txBody>
        </p:sp>
      </p:grpSp>
      <p:sp>
        <p:nvSpPr>
          <p:cNvPr id="278" name="Rectangle 277"/>
          <p:cNvSpPr/>
          <p:nvPr/>
        </p:nvSpPr>
        <p:spPr bwMode="ltGray">
          <a:xfrm>
            <a:off x="8551698" y="5408061"/>
            <a:ext cx="1316925" cy="274623"/>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914400">
              <a:lnSpc>
                <a:spcPct val="90000"/>
              </a:lnSpc>
            </a:pPr>
            <a:r>
              <a:rPr lang="en-US" altLang="zh-CN" sz="1400">
                <a:solidFill>
                  <a:sysClr val="windowText" lastClr="000000"/>
                </a:solidFill>
              </a:rPr>
              <a:t>RDB </a:t>
            </a:r>
            <a:r>
              <a:rPr lang="en-US" altLang="zh-CN" sz="1400" baseline="-25000">
                <a:solidFill>
                  <a:sysClr val="windowText" lastClr="000000"/>
                </a:solidFill>
              </a:rPr>
              <a:t>(PostgreSQL)</a:t>
            </a:r>
            <a:endParaRPr lang="en-US" sz="1400" baseline="-25000">
              <a:solidFill>
                <a:sysClr val="windowText" lastClr="000000"/>
              </a:solidFill>
            </a:endParaRPr>
          </a:p>
        </p:txBody>
      </p:sp>
      <p:sp>
        <p:nvSpPr>
          <p:cNvPr id="281" name="Rectangle 280"/>
          <p:cNvSpPr/>
          <p:nvPr/>
        </p:nvSpPr>
        <p:spPr bwMode="ltGray">
          <a:xfrm>
            <a:off x="9944099" y="5395347"/>
            <a:ext cx="663070" cy="287336"/>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914400">
              <a:lnSpc>
                <a:spcPct val="90000"/>
              </a:lnSpc>
            </a:pPr>
            <a:r>
              <a:rPr lang="en-US" altLang="zh-CN" sz="1400">
                <a:solidFill>
                  <a:sysClr val="windowText" lastClr="000000"/>
                </a:solidFill>
              </a:rPr>
              <a:t>Redis</a:t>
            </a:r>
            <a:endParaRPr lang="en-US" sz="1400" baseline="-25000">
              <a:solidFill>
                <a:sysClr val="windowText" lastClr="000000"/>
              </a:solidFill>
            </a:endParaRPr>
          </a:p>
        </p:txBody>
      </p:sp>
      <p:grpSp>
        <p:nvGrpSpPr>
          <p:cNvPr id="282" name="Group 281"/>
          <p:cNvGrpSpPr/>
          <p:nvPr/>
        </p:nvGrpSpPr>
        <p:grpSpPr>
          <a:xfrm>
            <a:off x="3988256" y="5079767"/>
            <a:ext cx="4367003" cy="683509"/>
            <a:chOff x="3988256" y="4908810"/>
            <a:chExt cx="4367003" cy="758243"/>
          </a:xfrm>
        </p:grpSpPr>
        <p:grpSp>
          <p:nvGrpSpPr>
            <p:cNvPr id="283" name="Group 282"/>
            <p:cNvGrpSpPr/>
            <p:nvPr/>
          </p:nvGrpSpPr>
          <p:grpSpPr>
            <a:xfrm>
              <a:off x="3988256" y="4908810"/>
              <a:ext cx="4367003" cy="758243"/>
              <a:chOff x="343916" y="2024936"/>
              <a:chExt cx="1006202" cy="1164767"/>
            </a:xfrm>
          </p:grpSpPr>
          <p:sp>
            <p:nvSpPr>
              <p:cNvPr id="287" name="Rectangle 286"/>
              <p:cNvSpPr/>
              <p:nvPr/>
            </p:nvSpPr>
            <p:spPr bwMode="ltGray">
              <a:xfrm>
                <a:off x="343916" y="2360658"/>
                <a:ext cx="1006202" cy="829045"/>
              </a:xfrm>
              <a:prstGeom prst="rect">
                <a:avLst/>
              </a:prstGeom>
              <a:solidFill>
                <a:schemeClr val="accent1"/>
              </a:solidFill>
              <a:ln w="19050">
                <a:solidFill>
                  <a:srgbClr val="00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prstClr val="white"/>
                  </a:solidFill>
                </a:endParaRPr>
              </a:p>
            </p:txBody>
          </p:sp>
          <p:sp>
            <p:nvSpPr>
              <p:cNvPr id="288" name="Round Same Side Corner Rectangle 287"/>
              <p:cNvSpPr/>
              <p:nvPr/>
            </p:nvSpPr>
            <p:spPr bwMode="ltGray">
              <a:xfrm>
                <a:off x="343916" y="2024936"/>
                <a:ext cx="1006202" cy="428847"/>
              </a:xfrm>
              <a:prstGeom prst="round2SameRect">
                <a:avLst/>
              </a:prstGeom>
              <a:solidFill>
                <a:srgbClr val="00A982"/>
              </a:solidFill>
              <a:ln w="19050">
                <a:solidFill>
                  <a:srgbClr val="00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400" b="1">
                    <a:solidFill>
                      <a:prstClr val="white"/>
                    </a:solidFill>
                  </a:rPr>
                  <a:t>Infra</a:t>
                </a:r>
                <a:endParaRPr lang="en-US" sz="1400" b="1">
                  <a:solidFill>
                    <a:prstClr val="white"/>
                  </a:solidFill>
                </a:endParaRPr>
              </a:p>
            </p:txBody>
          </p:sp>
        </p:grpSp>
        <p:sp>
          <p:nvSpPr>
            <p:cNvPr id="284" name="Rectangle 283"/>
            <p:cNvSpPr/>
            <p:nvPr/>
          </p:nvSpPr>
          <p:spPr bwMode="ltGray">
            <a:xfrm>
              <a:off x="4041949" y="5279400"/>
              <a:ext cx="977198" cy="313336"/>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914400">
                <a:lnSpc>
                  <a:spcPct val="90000"/>
                </a:lnSpc>
              </a:pPr>
              <a:r>
                <a:rPr lang="en-US" altLang="zh-CN" sz="1400">
                  <a:solidFill>
                    <a:sysClr val="windowText" lastClr="000000"/>
                  </a:solidFill>
                </a:rPr>
                <a:t>AutoPass</a:t>
              </a:r>
              <a:endParaRPr lang="en-US" sz="1400" baseline="-25000">
                <a:solidFill>
                  <a:sysClr val="windowText" lastClr="000000"/>
                </a:solidFill>
              </a:endParaRPr>
            </a:p>
          </p:txBody>
        </p:sp>
        <p:sp>
          <p:nvSpPr>
            <p:cNvPr id="285" name="Rectangle 284"/>
            <p:cNvSpPr/>
            <p:nvPr/>
          </p:nvSpPr>
          <p:spPr bwMode="ltGray">
            <a:xfrm>
              <a:off x="5072839" y="5279400"/>
              <a:ext cx="1619832" cy="313336"/>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914400">
                <a:lnSpc>
                  <a:spcPct val="90000"/>
                </a:lnSpc>
              </a:pPr>
              <a:r>
                <a:rPr lang="en-US" altLang="zh-CN" sz="1400">
                  <a:solidFill>
                    <a:sysClr val="windowText" lastClr="000000"/>
                  </a:solidFill>
                </a:rPr>
                <a:t>Gateway</a:t>
              </a:r>
              <a:r>
                <a:rPr lang="en-US" altLang="zh-CN" sz="1400" baseline="-25000">
                  <a:solidFill>
                    <a:sysClr val="windowText" lastClr="000000"/>
                  </a:solidFill>
                </a:rPr>
                <a:t>(Nginx)</a:t>
              </a:r>
              <a:endParaRPr lang="en-US" sz="1400" baseline="-25000">
                <a:solidFill>
                  <a:sysClr val="windowText" lastClr="000000"/>
                </a:solidFill>
              </a:endParaRPr>
            </a:p>
          </p:txBody>
        </p:sp>
        <p:sp>
          <p:nvSpPr>
            <p:cNvPr id="286" name="Rectangle 285"/>
            <p:cNvSpPr/>
            <p:nvPr/>
          </p:nvSpPr>
          <p:spPr bwMode="ltGray">
            <a:xfrm>
              <a:off x="6740089" y="5276715"/>
              <a:ext cx="1559174" cy="313336"/>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914400">
                <a:lnSpc>
                  <a:spcPct val="90000"/>
                </a:lnSpc>
              </a:pPr>
              <a:r>
                <a:rPr lang="en-US" altLang="zh-CN" sz="1400">
                  <a:solidFill>
                    <a:sysClr val="windowText" lastClr="000000"/>
                  </a:solidFill>
                </a:rPr>
                <a:t>Config Map </a:t>
              </a:r>
              <a:r>
                <a:rPr lang="en-US" altLang="zh-CN" sz="1400" baseline="-25000">
                  <a:solidFill>
                    <a:sysClr val="windowText" lastClr="000000"/>
                  </a:solidFill>
                </a:rPr>
                <a:t>(ETCD)</a:t>
              </a:r>
              <a:endParaRPr lang="en-US" sz="1400" baseline="-25000">
                <a:solidFill>
                  <a:sysClr val="windowText" lastClr="000000"/>
                </a:solidFill>
              </a:endParaRPr>
            </a:p>
          </p:txBody>
        </p:sp>
      </p:grpSp>
      <p:sp>
        <p:nvSpPr>
          <p:cNvPr id="139" name="Rectangle 138"/>
          <p:cNvSpPr/>
          <p:nvPr/>
        </p:nvSpPr>
        <p:spPr bwMode="ltGray">
          <a:xfrm>
            <a:off x="10560496" y="0"/>
            <a:ext cx="1631504" cy="316212"/>
          </a:xfrm>
          <a:prstGeom prst="rect">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400" dirty="0" smtClean="0">
                <a:solidFill>
                  <a:prstClr val="white"/>
                </a:solidFill>
              </a:rPr>
              <a:t>SMA-SM 2018.02</a:t>
            </a:r>
            <a:endParaRPr lang="en-US" sz="1400" dirty="0">
              <a:solidFill>
                <a:prstClr val="white"/>
              </a:solidFill>
            </a:endParaRPr>
          </a:p>
        </p:txBody>
      </p:sp>
      <p:sp>
        <p:nvSpPr>
          <p:cNvPr id="2" name="Rectangle 1"/>
          <p:cNvSpPr/>
          <p:nvPr/>
        </p:nvSpPr>
        <p:spPr>
          <a:xfrm>
            <a:off x="5977217" y="3244334"/>
            <a:ext cx="237566" cy="369332"/>
          </a:xfrm>
          <a:prstGeom prst="rect">
            <a:avLst/>
          </a:prstGeom>
        </p:spPr>
        <p:txBody>
          <a:bodyPr wrap="none">
            <a:spAutoFit/>
          </a:bodyPr>
          <a:lstStyle/>
          <a:p>
            <a:pPr defTabSz="914400"/>
            <a:r>
              <a:rPr lang="en-US">
                <a:solidFill>
                  <a:srgbClr val="212E35"/>
                </a:solidFill>
              </a:rPr>
              <a:t> </a:t>
            </a:r>
          </a:p>
        </p:txBody>
      </p:sp>
      <p:sp>
        <p:nvSpPr>
          <p:cNvPr id="8" name="Rectangle 7"/>
          <p:cNvSpPr/>
          <p:nvPr/>
        </p:nvSpPr>
        <p:spPr>
          <a:xfrm>
            <a:off x="5977217" y="3244334"/>
            <a:ext cx="237566" cy="369332"/>
          </a:xfrm>
          <a:prstGeom prst="rect">
            <a:avLst/>
          </a:prstGeom>
        </p:spPr>
        <p:txBody>
          <a:bodyPr wrap="none">
            <a:spAutoFit/>
          </a:bodyPr>
          <a:lstStyle/>
          <a:p>
            <a:pPr defTabSz="914400"/>
            <a:r>
              <a:rPr lang="en-US">
                <a:solidFill>
                  <a:srgbClr val="212E35"/>
                </a:solidFill>
              </a:rPr>
              <a:t> </a:t>
            </a:r>
          </a:p>
        </p:txBody>
      </p:sp>
    </p:spTree>
    <p:extLst>
      <p:ext uri="{BB962C8B-B14F-4D97-AF65-F5344CB8AC3E}">
        <p14:creationId xmlns:p14="http://schemas.microsoft.com/office/powerpoint/2010/main" val="49437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sp>
        <p:nvSpPr>
          <p:cNvPr id="3" name="Content Placeholder 2"/>
          <p:cNvSpPr>
            <a:spLocks noGrp="1"/>
          </p:cNvSpPr>
          <p:nvPr>
            <p:ph idx="1"/>
          </p:nvPr>
        </p:nvSpPr>
        <p:spPr/>
        <p:txBody>
          <a:bodyPr/>
          <a:lstStyle/>
          <a:p>
            <a:r>
              <a:rPr lang="en-US" dirty="0" smtClean="0"/>
              <a:t>Describe the differentiating features of the SMA Suite</a:t>
            </a:r>
          </a:p>
          <a:p>
            <a:r>
              <a:rPr lang="en-US" dirty="0" smtClean="0"/>
              <a:t>Understand the differences between SMA-SM and SMA-X</a:t>
            </a:r>
          </a:p>
          <a:p>
            <a:r>
              <a:rPr lang="en-US" dirty="0" smtClean="0"/>
              <a:t>Use the SMA-X Self-Service and Agent Interfaces for all modules</a:t>
            </a:r>
            <a:endParaRPr lang="en-US" dirty="0"/>
          </a:p>
          <a:p>
            <a:r>
              <a:rPr lang="en-US" dirty="0" smtClean="0"/>
              <a:t>Demonstrate all of the SMA-X process modules </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pPr/>
              <a:t>3</a:t>
            </a:fld>
            <a:endParaRPr lang="en-US"/>
          </a:p>
        </p:txBody>
      </p:sp>
    </p:spTree>
    <p:extLst>
      <p:ext uri="{BB962C8B-B14F-4D97-AF65-F5344CB8AC3E}">
        <p14:creationId xmlns:p14="http://schemas.microsoft.com/office/powerpoint/2010/main" val="424121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2632558" y="3352004"/>
            <a:ext cx="6336704" cy="1102889"/>
            <a:chOff x="1487488" y="3494994"/>
            <a:chExt cx="6336704" cy="1029121"/>
          </a:xfrm>
        </p:grpSpPr>
        <p:sp>
          <p:nvSpPr>
            <p:cNvPr id="53" name="Rectangle 52"/>
            <p:cNvSpPr/>
            <p:nvPr/>
          </p:nvSpPr>
          <p:spPr bwMode="ltGray">
            <a:xfrm>
              <a:off x="1487488" y="3494994"/>
              <a:ext cx="6336704" cy="1029121"/>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rgbClr val="212E35"/>
                </a:solidFill>
              </a:endParaRPr>
            </a:p>
          </p:txBody>
        </p:sp>
        <p:sp>
          <p:nvSpPr>
            <p:cNvPr id="54" name="TextBox 53"/>
            <p:cNvSpPr txBox="1"/>
            <p:nvPr/>
          </p:nvSpPr>
          <p:spPr>
            <a:xfrm>
              <a:off x="1629358" y="3581633"/>
              <a:ext cx="387798" cy="910359"/>
            </a:xfrm>
            <a:prstGeom prst="rect">
              <a:avLst/>
            </a:prstGeom>
            <a:noFill/>
          </p:spPr>
          <p:txBody>
            <a:bodyPr vert="vert270" wrap="square" lIns="0" tIns="0" rIns="0" bIns="0" rtlCol="0">
              <a:spAutoFit/>
            </a:bodyPr>
            <a:lstStyle/>
            <a:p>
              <a:pPr algn="ctr" defTabSz="914400">
                <a:lnSpc>
                  <a:spcPct val="90000"/>
                </a:lnSpc>
              </a:pPr>
              <a:r>
                <a:rPr lang="en-US" altLang="zh-CN" sz="1400" b="1">
                  <a:solidFill>
                    <a:srgbClr val="212E35"/>
                  </a:solidFill>
                </a:rPr>
                <a:t>Infra</a:t>
              </a:r>
              <a:r>
                <a:rPr lang="zh-CN" altLang="en-US" sz="1400" b="1">
                  <a:solidFill>
                    <a:srgbClr val="212E35"/>
                  </a:solidFill>
                </a:rPr>
                <a:t> </a:t>
              </a:r>
              <a:r>
                <a:rPr lang="en-US" altLang="zh-CN" sz="1400" b="1">
                  <a:solidFill>
                    <a:srgbClr val="212E35"/>
                  </a:solidFill>
                </a:rPr>
                <a:t>Services</a:t>
              </a:r>
              <a:endParaRPr lang="en-US" sz="1400" b="1">
                <a:solidFill>
                  <a:srgbClr val="212E35"/>
                </a:solidFill>
              </a:endParaRPr>
            </a:p>
          </p:txBody>
        </p:sp>
      </p:grpSp>
      <p:sp>
        <p:nvSpPr>
          <p:cNvPr id="60" name="Rectangle 59"/>
          <p:cNvSpPr/>
          <p:nvPr/>
        </p:nvSpPr>
        <p:spPr bwMode="ltGray">
          <a:xfrm>
            <a:off x="4552075" y="4020893"/>
            <a:ext cx="586435" cy="36198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00">
                <a:solidFill>
                  <a:prstClr val="white"/>
                </a:solidFill>
              </a:rPr>
              <a:t>Secret</a:t>
            </a:r>
            <a:r>
              <a:rPr lang="zh-CN" altLang="en-US" sz="1000">
                <a:solidFill>
                  <a:prstClr val="white"/>
                </a:solidFill>
              </a:rPr>
              <a:t> </a:t>
            </a:r>
            <a:r>
              <a:rPr lang="en-US" altLang="zh-CN" sz="1000">
                <a:solidFill>
                  <a:prstClr val="white"/>
                </a:solidFill>
              </a:rPr>
              <a:t>service</a:t>
            </a:r>
            <a:endParaRPr lang="en-US" sz="1000">
              <a:solidFill>
                <a:prstClr val="white"/>
              </a:solidFill>
            </a:endParaRPr>
          </a:p>
        </p:txBody>
      </p:sp>
      <p:sp>
        <p:nvSpPr>
          <p:cNvPr id="64" name="Rectangle 63"/>
          <p:cNvSpPr/>
          <p:nvPr/>
        </p:nvSpPr>
        <p:spPr bwMode="ltGray">
          <a:xfrm>
            <a:off x="3629298" y="4020893"/>
            <a:ext cx="586435" cy="36198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00">
                <a:solidFill>
                  <a:prstClr val="white"/>
                </a:solidFill>
              </a:rPr>
              <a:t>Config</a:t>
            </a:r>
            <a:r>
              <a:rPr lang="zh-CN" altLang="en-US" sz="1000">
                <a:solidFill>
                  <a:prstClr val="white"/>
                </a:solidFill>
              </a:rPr>
              <a:t> </a:t>
            </a:r>
            <a:r>
              <a:rPr lang="en-US" altLang="zh-CN" sz="1000">
                <a:solidFill>
                  <a:prstClr val="white"/>
                </a:solidFill>
              </a:rPr>
              <a:t>service</a:t>
            </a:r>
            <a:endParaRPr lang="en-US" sz="1000">
              <a:solidFill>
                <a:prstClr val="white"/>
              </a:solidFill>
            </a:endParaRPr>
          </a:p>
        </p:txBody>
      </p:sp>
      <p:sp>
        <p:nvSpPr>
          <p:cNvPr id="65" name="Rectangle 64"/>
          <p:cNvSpPr/>
          <p:nvPr/>
        </p:nvSpPr>
        <p:spPr bwMode="ltGray">
          <a:xfrm>
            <a:off x="4919268" y="3453790"/>
            <a:ext cx="720080" cy="36198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00">
                <a:solidFill>
                  <a:prstClr val="white"/>
                </a:solidFill>
              </a:rPr>
              <a:t>Reverse</a:t>
            </a:r>
            <a:r>
              <a:rPr lang="zh-CN" altLang="en-US" sz="1000">
                <a:solidFill>
                  <a:prstClr val="white"/>
                </a:solidFill>
              </a:rPr>
              <a:t> </a:t>
            </a:r>
            <a:r>
              <a:rPr lang="en-US" altLang="zh-CN" sz="1000">
                <a:solidFill>
                  <a:prstClr val="white"/>
                </a:solidFill>
              </a:rPr>
              <a:t>Proxy</a:t>
            </a:r>
            <a:endParaRPr lang="en-US" sz="1000">
              <a:solidFill>
                <a:prstClr val="white"/>
              </a:solidFill>
            </a:endParaRPr>
          </a:p>
        </p:txBody>
      </p:sp>
      <p:sp>
        <p:nvSpPr>
          <p:cNvPr id="66" name="Rectangle 65"/>
          <p:cNvSpPr/>
          <p:nvPr/>
        </p:nvSpPr>
        <p:spPr bwMode="ltGray">
          <a:xfrm>
            <a:off x="5933193" y="3453790"/>
            <a:ext cx="720080" cy="36198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00">
                <a:solidFill>
                  <a:prstClr val="white"/>
                </a:solidFill>
              </a:rPr>
              <a:t>Load</a:t>
            </a:r>
            <a:r>
              <a:rPr lang="zh-CN" altLang="en-US" sz="1000">
                <a:solidFill>
                  <a:prstClr val="white"/>
                </a:solidFill>
              </a:rPr>
              <a:t> </a:t>
            </a:r>
            <a:r>
              <a:rPr lang="en-US" altLang="zh-CN" sz="1000">
                <a:solidFill>
                  <a:prstClr val="white"/>
                </a:solidFill>
              </a:rPr>
              <a:t>Balancer</a:t>
            </a:r>
            <a:endParaRPr lang="en-US" sz="1000">
              <a:solidFill>
                <a:prstClr val="white"/>
              </a:solidFill>
            </a:endParaRPr>
          </a:p>
        </p:txBody>
      </p:sp>
      <p:sp>
        <p:nvSpPr>
          <p:cNvPr id="67" name="Rectangle 66"/>
          <p:cNvSpPr/>
          <p:nvPr/>
        </p:nvSpPr>
        <p:spPr bwMode="ltGray">
          <a:xfrm>
            <a:off x="6947118" y="3453790"/>
            <a:ext cx="532468" cy="36198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00">
                <a:solidFill>
                  <a:prstClr val="white"/>
                </a:solidFill>
              </a:rPr>
              <a:t>IDM</a:t>
            </a:r>
            <a:endParaRPr lang="en-US" sz="1000">
              <a:solidFill>
                <a:prstClr val="white"/>
              </a:solidFill>
            </a:endParaRPr>
          </a:p>
        </p:txBody>
      </p:sp>
      <p:sp>
        <p:nvSpPr>
          <p:cNvPr id="68" name="Rectangle 67"/>
          <p:cNvSpPr/>
          <p:nvPr/>
        </p:nvSpPr>
        <p:spPr bwMode="ltGray">
          <a:xfrm>
            <a:off x="5474852" y="4020893"/>
            <a:ext cx="735307" cy="36198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00" err="1">
                <a:solidFill>
                  <a:prstClr val="white"/>
                </a:solidFill>
              </a:rPr>
              <a:t>AutoPass</a:t>
            </a:r>
            <a:endParaRPr lang="en-US" sz="1000">
              <a:solidFill>
                <a:prstClr val="white"/>
              </a:solidFill>
            </a:endParaRPr>
          </a:p>
        </p:txBody>
      </p:sp>
      <p:sp>
        <p:nvSpPr>
          <p:cNvPr id="69" name="Rectangle 68"/>
          <p:cNvSpPr/>
          <p:nvPr/>
        </p:nvSpPr>
        <p:spPr bwMode="ltGray">
          <a:xfrm>
            <a:off x="3702915" y="3453790"/>
            <a:ext cx="922508" cy="36198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00">
                <a:solidFill>
                  <a:prstClr val="white"/>
                </a:solidFill>
              </a:rPr>
              <a:t>RDB</a:t>
            </a:r>
            <a:r>
              <a:rPr lang="zh-CN" altLang="en-US" sz="1000">
                <a:solidFill>
                  <a:prstClr val="white"/>
                </a:solidFill>
              </a:rPr>
              <a:t> </a:t>
            </a:r>
            <a:r>
              <a:rPr lang="en-US" altLang="zh-CN" sz="1000">
                <a:solidFill>
                  <a:prstClr val="white"/>
                </a:solidFill>
              </a:rPr>
              <a:t>Service</a:t>
            </a:r>
            <a:r>
              <a:rPr lang="zh-CN" altLang="en-US" sz="1000">
                <a:solidFill>
                  <a:prstClr val="white"/>
                </a:solidFill>
              </a:rPr>
              <a:t> </a:t>
            </a:r>
            <a:r>
              <a:rPr lang="en-US" altLang="zh-CN" sz="1000" baseline="-25000">
                <a:solidFill>
                  <a:prstClr val="white"/>
                </a:solidFill>
              </a:rPr>
              <a:t>(PostgreSQL)</a:t>
            </a:r>
            <a:endParaRPr lang="en-US" sz="1000" baseline="-25000">
              <a:solidFill>
                <a:prstClr val="white"/>
              </a:solidFill>
            </a:endParaRPr>
          </a:p>
        </p:txBody>
      </p:sp>
      <p:sp>
        <p:nvSpPr>
          <p:cNvPr id="70" name="Rectangle 69"/>
          <p:cNvSpPr/>
          <p:nvPr/>
        </p:nvSpPr>
        <p:spPr bwMode="ltGray">
          <a:xfrm>
            <a:off x="6546501" y="4020893"/>
            <a:ext cx="990598" cy="36198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00">
                <a:solidFill>
                  <a:prstClr val="white"/>
                </a:solidFill>
              </a:rPr>
              <a:t>Management</a:t>
            </a:r>
            <a:r>
              <a:rPr lang="zh-CN" altLang="en-US" sz="1000">
                <a:solidFill>
                  <a:prstClr val="white"/>
                </a:solidFill>
              </a:rPr>
              <a:t> </a:t>
            </a:r>
            <a:r>
              <a:rPr lang="en-US" altLang="zh-CN" sz="1000">
                <a:solidFill>
                  <a:prstClr val="white"/>
                </a:solidFill>
              </a:rPr>
              <a:t>Portal</a:t>
            </a:r>
            <a:endParaRPr lang="en-US" sz="1000">
              <a:solidFill>
                <a:prstClr val="white"/>
              </a:solidFill>
            </a:endParaRPr>
          </a:p>
        </p:txBody>
      </p:sp>
      <p:sp>
        <p:nvSpPr>
          <p:cNvPr id="71" name="Rectangle 70"/>
          <p:cNvSpPr/>
          <p:nvPr/>
        </p:nvSpPr>
        <p:spPr bwMode="ltGray">
          <a:xfrm>
            <a:off x="7773431" y="3453790"/>
            <a:ext cx="758835" cy="36198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00">
                <a:solidFill>
                  <a:prstClr val="white"/>
                </a:solidFill>
              </a:rPr>
              <a:t>Logging</a:t>
            </a:r>
            <a:endParaRPr lang="en-US" sz="1000">
              <a:solidFill>
                <a:prstClr val="white"/>
              </a:solidFill>
            </a:endParaRPr>
          </a:p>
        </p:txBody>
      </p:sp>
      <p:sp>
        <p:nvSpPr>
          <p:cNvPr id="72" name="Rectangle 71"/>
          <p:cNvSpPr/>
          <p:nvPr/>
        </p:nvSpPr>
        <p:spPr bwMode="ltGray">
          <a:xfrm>
            <a:off x="7873440" y="4026129"/>
            <a:ext cx="796847" cy="36198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00">
                <a:solidFill>
                  <a:prstClr val="white"/>
                </a:solidFill>
              </a:rPr>
              <a:t>Monitoring</a:t>
            </a:r>
            <a:endParaRPr lang="en-US" sz="1000">
              <a:solidFill>
                <a:prstClr val="white"/>
              </a:solidFill>
            </a:endParaRPr>
          </a:p>
        </p:txBody>
      </p:sp>
      <p:sp>
        <p:nvSpPr>
          <p:cNvPr id="2" name="Rectangle 1"/>
          <p:cNvSpPr/>
          <p:nvPr/>
        </p:nvSpPr>
        <p:spPr>
          <a:xfrm>
            <a:off x="9494129" y="1740311"/>
            <a:ext cx="2046484" cy="414233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a:solidFill>
                <a:prstClr val="white"/>
              </a:solidFill>
            </a:endParaRPr>
          </a:p>
        </p:txBody>
      </p:sp>
      <p:sp>
        <p:nvSpPr>
          <p:cNvPr id="5" name="Title 4"/>
          <p:cNvSpPr>
            <a:spLocks noGrp="1"/>
          </p:cNvSpPr>
          <p:nvPr>
            <p:ph type="title"/>
          </p:nvPr>
        </p:nvSpPr>
        <p:spPr/>
        <p:txBody>
          <a:bodyPr/>
          <a:lstStyle/>
          <a:p>
            <a:r>
              <a:rPr lang="en-US" altLang="zh-CN" dirty="0"/>
              <a:t>Functional Architecture of </a:t>
            </a:r>
            <a:r>
              <a:rPr lang="en-US" altLang="zh-CN" dirty="0" smtClean="0"/>
              <a:t>SMA-SM (Mixed Mode 1)</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uk-UA" smtClean="0">
                <a:solidFill>
                  <a:prstClr val="white">
                    <a:lumMod val="75000"/>
                  </a:prstClr>
                </a:solidFill>
              </a:rPr>
              <a:pPr/>
              <a:t>30</a:t>
            </a:fld>
            <a:endParaRPr lang="uk-UA">
              <a:solidFill>
                <a:prstClr val="white">
                  <a:lumMod val="75000"/>
                </a:prstClr>
              </a:solidFill>
            </a:endParaRPr>
          </a:p>
        </p:txBody>
      </p:sp>
      <p:sp>
        <p:nvSpPr>
          <p:cNvPr id="32" name="Rectangle 31"/>
          <p:cNvSpPr/>
          <p:nvPr/>
        </p:nvSpPr>
        <p:spPr bwMode="ltGray">
          <a:xfrm>
            <a:off x="2632558" y="4640210"/>
            <a:ext cx="6336704" cy="1242430"/>
          </a:xfrm>
          <a:prstGeom prst="rect">
            <a:avLst/>
          </a:prstGeom>
          <a:solidFill>
            <a:srgbClr val="425563">
              <a:alpha val="67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prstClr val="white"/>
              </a:solidFill>
            </a:endParaRPr>
          </a:p>
        </p:txBody>
      </p:sp>
      <p:grpSp>
        <p:nvGrpSpPr>
          <p:cNvPr id="45" name="Group 44"/>
          <p:cNvGrpSpPr/>
          <p:nvPr/>
        </p:nvGrpSpPr>
        <p:grpSpPr>
          <a:xfrm>
            <a:off x="2632558" y="1860135"/>
            <a:ext cx="6336704" cy="1468447"/>
            <a:chOff x="1487488" y="3494994"/>
            <a:chExt cx="6336704" cy="1029121"/>
          </a:xfrm>
          <a:solidFill>
            <a:schemeClr val="accent3">
              <a:alpha val="67000"/>
            </a:schemeClr>
          </a:solidFill>
        </p:grpSpPr>
        <p:sp>
          <p:nvSpPr>
            <p:cNvPr id="46" name="Rectangle 45"/>
            <p:cNvSpPr/>
            <p:nvPr/>
          </p:nvSpPr>
          <p:spPr bwMode="ltGray">
            <a:xfrm>
              <a:off x="1487488" y="3494994"/>
              <a:ext cx="6336704" cy="1029121"/>
            </a:xfrm>
            <a:prstGeom prst="rect">
              <a:avLst/>
            </a:prstGeom>
            <a:solidFill>
              <a:schemeClr val="accent3">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rgbClr val="212E35"/>
                </a:solidFill>
              </a:endParaRPr>
            </a:p>
          </p:txBody>
        </p:sp>
        <p:sp>
          <p:nvSpPr>
            <p:cNvPr id="47" name="TextBox 46"/>
            <p:cNvSpPr txBox="1"/>
            <p:nvPr/>
          </p:nvSpPr>
          <p:spPr>
            <a:xfrm>
              <a:off x="1629358" y="3581633"/>
              <a:ext cx="387798" cy="910359"/>
            </a:xfrm>
            <a:prstGeom prst="rect">
              <a:avLst/>
            </a:prstGeom>
            <a:noFill/>
          </p:spPr>
          <p:txBody>
            <a:bodyPr vert="vert270" wrap="square" lIns="0" tIns="0" rIns="0" bIns="0" rtlCol="0">
              <a:spAutoFit/>
            </a:bodyPr>
            <a:lstStyle/>
            <a:p>
              <a:pPr algn="ctr" defTabSz="914400">
                <a:lnSpc>
                  <a:spcPct val="90000"/>
                </a:lnSpc>
              </a:pPr>
              <a:r>
                <a:rPr lang="en-US" altLang="zh-CN" sz="1400" b="1" dirty="0" smtClean="0">
                  <a:solidFill>
                    <a:srgbClr val="212E35"/>
                  </a:solidFill>
                </a:rPr>
                <a:t>SMA-SM </a:t>
              </a:r>
              <a:r>
                <a:rPr lang="en-US" altLang="zh-CN" sz="1400" b="1" dirty="0">
                  <a:solidFill>
                    <a:srgbClr val="212E35"/>
                  </a:solidFill>
                </a:rPr>
                <a:t>Suite</a:t>
              </a:r>
              <a:r>
                <a:rPr lang="zh-CN" altLang="en-US" sz="1400" b="1" dirty="0">
                  <a:solidFill>
                    <a:srgbClr val="212E35"/>
                  </a:solidFill>
                </a:rPr>
                <a:t> </a:t>
              </a:r>
              <a:r>
                <a:rPr lang="en-US" altLang="zh-CN" sz="1400" b="1" dirty="0">
                  <a:solidFill>
                    <a:srgbClr val="212E35"/>
                  </a:solidFill>
                </a:rPr>
                <a:t>Services</a:t>
              </a:r>
              <a:endParaRPr lang="en-US" sz="1400" b="1" dirty="0">
                <a:solidFill>
                  <a:srgbClr val="212E35"/>
                </a:solidFill>
              </a:endParaRPr>
            </a:p>
          </p:txBody>
        </p:sp>
      </p:grpSp>
      <p:sp>
        <p:nvSpPr>
          <p:cNvPr id="6" name="Frame 5"/>
          <p:cNvSpPr/>
          <p:nvPr/>
        </p:nvSpPr>
        <p:spPr bwMode="ltGray">
          <a:xfrm>
            <a:off x="3352638" y="4744132"/>
            <a:ext cx="5544616" cy="1016878"/>
          </a:xfrm>
          <a:prstGeom prst="frame">
            <a:avLst>
              <a:gd name="adj1" fmla="val 10267"/>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prstClr val="white"/>
              </a:solidFill>
            </a:endParaRPr>
          </a:p>
        </p:txBody>
      </p:sp>
      <p:sp>
        <p:nvSpPr>
          <p:cNvPr id="7" name="Frame 6"/>
          <p:cNvSpPr/>
          <p:nvPr/>
        </p:nvSpPr>
        <p:spPr bwMode="ltGray">
          <a:xfrm>
            <a:off x="3352638" y="1574043"/>
            <a:ext cx="5544616" cy="3054576"/>
          </a:xfrm>
          <a:prstGeom prst="frame">
            <a:avLst>
              <a:gd name="adj1" fmla="val 5170"/>
            </a:avLst>
          </a:prstGeom>
          <a:solidFill>
            <a:srgbClr val="00B0F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prstClr val="white"/>
              </a:solidFill>
            </a:endParaRPr>
          </a:p>
        </p:txBody>
      </p:sp>
      <p:grpSp>
        <p:nvGrpSpPr>
          <p:cNvPr id="15" name="Group 14"/>
          <p:cNvGrpSpPr/>
          <p:nvPr/>
        </p:nvGrpSpPr>
        <p:grpSpPr>
          <a:xfrm>
            <a:off x="3630084" y="4924738"/>
            <a:ext cx="1477225" cy="670828"/>
            <a:chOff x="2740229" y="4714607"/>
            <a:chExt cx="1477225" cy="967073"/>
          </a:xfrm>
        </p:grpSpPr>
        <p:sp>
          <p:nvSpPr>
            <p:cNvPr id="9" name="Rectangle 8"/>
            <p:cNvSpPr/>
            <p:nvPr/>
          </p:nvSpPr>
          <p:spPr bwMode="ltGray">
            <a:xfrm>
              <a:off x="3569382" y="4714607"/>
              <a:ext cx="648072" cy="667544"/>
            </a:xfrm>
            <a:prstGeom prst="rect">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100">
                  <a:solidFill>
                    <a:prstClr val="white"/>
                  </a:solidFill>
                </a:rPr>
                <a:t>Linux</a:t>
              </a:r>
              <a:r>
                <a:rPr lang="zh-CN" altLang="en-US" sz="1100">
                  <a:solidFill>
                    <a:prstClr val="white"/>
                  </a:solidFill>
                </a:rPr>
                <a:t> </a:t>
              </a:r>
              <a:r>
                <a:rPr lang="en-US" altLang="zh-CN" sz="1100">
                  <a:solidFill>
                    <a:prstClr val="white"/>
                  </a:solidFill>
                </a:rPr>
                <a:t>Server</a:t>
              </a:r>
              <a:endParaRPr lang="en-US" sz="1100">
                <a:solidFill>
                  <a:prstClr val="white"/>
                </a:solidFill>
              </a:endParaRPr>
            </a:p>
          </p:txBody>
        </p:sp>
        <p:sp>
          <p:nvSpPr>
            <p:cNvPr id="12" name="Rectangle 11"/>
            <p:cNvSpPr/>
            <p:nvPr/>
          </p:nvSpPr>
          <p:spPr bwMode="ltGray">
            <a:xfrm>
              <a:off x="3292997" y="4814450"/>
              <a:ext cx="648072" cy="667544"/>
            </a:xfrm>
            <a:prstGeom prst="rect">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100">
                  <a:solidFill>
                    <a:prstClr val="white"/>
                  </a:solidFill>
                </a:rPr>
                <a:t>Linux</a:t>
              </a:r>
              <a:r>
                <a:rPr lang="zh-CN" altLang="en-US" sz="1100">
                  <a:solidFill>
                    <a:prstClr val="white"/>
                  </a:solidFill>
                </a:rPr>
                <a:t> </a:t>
              </a:r>
              <a:r>
                <a:rPr lang="en-US" altLang="zh-CN" sz="1100">
                  <a:solidFill>
                    <a:prstClr val="white"/>
                  </a:solidFill>
                </a:rPr>
                <a:t>Server</a:t>
              </a:r>
              <a:endParaRPr lang="en-US" sz="1100">
                <a:solidFill>
                  <a:prstClr val="white"/>
                </a:solidFill>
              </a:endParaRPr>
            </a:p>
          </p:txBody>
        </p:sp>
        <p:sp>
          <p:nvSpPr>
            <p:cNvPr id="13" name="Rectangle 12"/>
            <p:cNvSpPr/>
            <p:nvPr/>
          </p:nvSpPr>
          <p:spPr bwMode="ltGray">
            <a:xfrm>
              <a:off x="3016613" y="4914292"/>
              <a:ext cx="648072" cy="667544"/>
            </a:xfrm>
            <a:prstGeom prst="rect">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100">
                  <a:solidFill>
                    <a:prstClr val="white"/>
                  </a:solidFill>
                </a:rPr>
                <a:t>Linux</a:t>
              </a:r>
              <a:r>
                <a:rPr lang="zh-CN" altLang="en-US" sz="1100">
                  <a:solidFill>
                    <a:prstClr val="white"/>
                  </a:solidFill>
                </a:rPr>
                <a:t> </a:t>
              </a:r>
              <a:r>
                <a:rPr lang="en-US" altLang="zh-CN" sz="1100">
                  <a:solidFill>
                    <a:prstClr val="white"/>
                  </a:solidFill>
                </a:rPr>
                <a:t>Server</a:t>
              </a:r>
              <a:endParaRPr lang="en-US" sz="1100">
                <a:solidFill>
                  <a:prstClr val="white"/>
                </a:solidFill>
              </a:endParaRPr>
            </a:p>
          </p:txBody>
        </p:sp>
        <p:sp>
          <p:nvSpPr>
            <p:cNvPr id="14" name="Rectangle 13"/>
            <p:cNvSpPr/>
            <p:nvPr/>
          </p:nvSpPr>
          <p:spPr bwMode="ltGray">
            <a:xfrm>
              <a:off x="2740229" y="5014136"/>
              <a:ext cx="648072" cy="667544"/>
            </a:xfrm>
            <a:prstGeom prst="rect">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100">
                  <a:solidFill>
                    <a:prstClr val="white"/>
                  </a:solidFill>
                </a:rPr>
                <a:t>Linux</a:t>
              </a:r>
              <a:r>
                <a:rPr lang="zh-CN" altLang="en-US" sz="1100">
                  <a:solidFill>
                    <a:prstClr val="white"/>
                  </a:solidFill>
                </a:rPr>
                <a:t> </a:t>
              </a:r>
              <a:r>
                <a:rPr lang="en-US" altLang="zh-CN" sz="1100">
                  <a:solidFill>
                    <a:prstClr val="white"/>
                  </a:solidFill>
                </a:rPr>
                <a:t>Server</a:t>
              </a:r>
              <a:endParaRPr lang="en-US" sz="1100">
                <a:solidFill>
                  <a:prstClr val="white"/>
                </a:solidFill>
              </a:endParaRPr>
            </a:p>
          </p:txBody>
        </p:sp>
      </p:grpSp>
      <p:sp>
        <p:nvSpPr>
          <p:cNvPr id="16" name="Can 15"/>
          <p:cNvSpPr/>
          <p:nvPr/>
        </p:nvSpPr>
        <p:spPr bwMode="ltGray">
          <a:xfrm>
            <a:off x="5467528" y="4963995"/>
            <a:ext cx="763943" cy="577150"/>
          </a:xfrm>
          <a:prstGeom prst="can">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200">
                <a:solidFill>
                  <a:prstClr val="white"/>
                </a:solidFill>
              </a:rPr>
              <a:t>Storage</a:t>
            </a:r>
            <a:r>
              <a:rPr lang="zh-CN" altLang="en-US" sz="1200">
                <a:solidFill>
                  <a:prstClr val="white"/>
                </a:solidFill>
              </a:rPr>
              <a:t> </a:t>
            </a:r>
            <a:r>
              <a:rPr lang="en-US" altLang="zh-CN" sz="1200" baseline="-25000">
                <a:solidFill>
                  <a:prstClr val="white"/>
                </a:solidFill>
              </a:rPr>
              <a:t>NFS</a:t>
            </a:r>
            <a:endParaRPr lang="en-US" sz="1200" baseline="-25000">
              <a:solidFill>
                <a:prstClr val="white"/>
              </a:solidFill>
            </a:endParaRPr>
          </a:p>
        </p:txBody>
      </p:sp>
      <p:sp>
        <p:nvSpPr>
          <p:cNvPr id="17" name="Can 16"/>
          <p:cNvSpPr/>
          <p:nvPr/>
        </p:nvSpPr>
        <p:spPr bwMode="ltGray">
          <a:xfrm>
            <a:off x="6417529" y="4965859"/>
            <a:ext cx="695334" cy="577150"/>
          </a:xfrm>
          <a:prstGeom prst="can">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200">
                <a:solidFill>
                  <a:prstClr val="white"/>
                </a:solidFill>
              </a:rPr>
              <a:t>RDB</a:t>
            </a:r>
            <a:r>
              <a:rPr lang="zh-CN" altLang="en-US" sz="1200" baseline="-25000">
                <a:solidFill>
                  <a:prstClr val="white"/>
                </a:solidFill>
              </a:rPr>
              <a:t> </a:t>
            </a:r>
            <a:r>
              <a:rPr lang="en-US" altLang="zh-CN" sz="1200" baseline="-25000">
                <a:solidFill>
                  <a:prstClr val="white"/>
                </a:solidFill>
              </a:rPr>
              <a:t>Oracle</a:t>
            </a:r>
            <a:endParaRPr lang="en-US" sz="1200" baseline="-25000">
              <a:solidFill>
                <a:prstClr val="white"/>
              </a:solidFill>
            </a:endParaRPr>
          </a:p>
        </p:txBody>
      </p:sp>
      <p:sp>
        <p:nvSpPr>
          <p:cNvPr id="18" name="TextBox 17"/>
          <p:cNvSpPr txBox="1"/>
          <p:nvPr/>
        </p:nvSpPr>
        <p:spPr>
          <a:xfrm>
            <a:off x="2783759" y="4744133"/>
            <a:ext cx="387798" cy="1016877"/>
          </a:xfrm>
          <a:prstGeom prst="rect">
            <a:avLst/>
          </a:prstGeom>
          <a:noFill/>
        </p:spPr>
        <p:txBody>
          <a:bodyPr vert="vert270" wrap="square" lIns="0" tIns="0" rIns="0" bIns="0" rtlCol="0">
            <a:spAutoFit/>
          </a:bodyPr>
          <a:lstStyle/>
          <a:p>
            <a:pPr algn="ctr" defTabSz="914400">
              <a:lnSpc>
                <a:spcPct val="90000"/>
              </a:lnSpc>
            </a:pPr>
            <a:r>
              <a:rPr lang="en-US" altLang="zh-CN" sz="1400" b="1">
                <a:solidFill>
                  <a:prstClr val="white"/>
                </a:solidFill>
              </a:rPr>
              <a:t>Customer</a:t>
            </a:r>
            <a:r>
              <a:rPr lang="zh-CN" altLang="en-US" sz="1400" b="1">
                <a:solidFill>
                  <a:prstClr val="white"/>
                </a:solidFill>
              </a:rPr>
              <a:t> </a:t>
            </a:r>
            <a:r>
              <a:rPr lang="en-US" altLang="zh-CN" sz="1400" b="1">
                <a:solidFill>
                  <a:prstClr val="white"/>
                </a:solidFill>
              </a:rPr>
              <a:t>Infra</a:t>
            </a:r>
            <a:endParaRPr lang="en-US" sz="1400" b="1">
              <a:solidFill>
                <a:prstClr val="white"/>
              </a:solidFill>
            </a:endParaRPr>
          </a:p>
        </p:txBody>
      </p:sp>
      <p:pic>
        <p:nvPicPr>
          <p:cNvPr id="21" name="Picture 20"/>
          <p:cNvPicPr>
            <a:picLocks noChangeAspect="1"/>
          </p:cNvPicPr>
          <p:nvPr/>
        </p:nvPicPr>
        <p:blipFill>
          <a:blip r:embed="rId3"/>
          <a:stretch>
            <a:fillRect/>
          </a:stretch>
        </p:blipFill>
        <p:spPr>
          <a:xfrm>
            <a:off x="6019319" y="4383653"/>
            <a:ext cx="1031641" cy="282384"/>
          </a:xfrm>
          <a:prstGeom prst="rect">
            <a:avLst/>
          </a:prstGeom>
        </p:spPr>
      </p:pic>
      <p:sp>
        <p:nvSpPr>
          <p:cNvPr id="36" name="Rectangle 35"/>
          <p:cNvSpPr/>
          <p:nvPr/>
        </p:nvSpPr>
        <p:spPr bwMode="ltGray">
          <a:xfrm>
            <a:off x="3722412" y="1957830"/>
            <a:ext cx="1357929" cy="1326194"/>
          </a:xfrm>
          <a:prstGeom prst="rect">
            <a:avLst/>
          </a:prstGeom>
          <a:solidFill>
            <a:schemeClr val="bg1">
              <a:lumMod val="95000"/>
            </a:schemeClr>
          </a:solidFill>
          <a:ln w="19050">
            <a:solidFill>
              <a:schemeClr val="accent6">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sz="1200" dirty="0" smtClean="0">
                <a:solidFill>
                  <a:prstClr val="white">
                    <a:lumMod val="50000"/>
                  </a:prstClr>
                </a:solidFill>
              </a:rPr>
              <a:t>Service  Manager</a:t>
            </a:r>
          </a:p>
        </p:txBody>
      </p:sp>
      <p:sp>
        <p:nvSpPr>
          <p:cNvPr id="38" name="Rectangle 37"/>
          <p:cNvSpPr/>
          <p:nvPr/>
        </p:nvSpPr>
        <p:spPr bwMode="ltGray">
          <a:xfrm>
            <a:off x="5167294" y="1957830"/>
            <a:ext cx="396000" cy="1326194"/>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altLang="zh-CN" sz="1200" b="1">
                <a:solidFill>
                  <a:srgbClr val="212E35"/>
                </a:solidFill>
                <a:effectLst>
                  <a:outerShdw blurRad="38100" dist="38100" dir="2700000" algn="tl">
                    <a:srgbClr val="000000">
                      <a:alpha val="43137"/>
                    </a:srgbClr>
                  </a:outerShdw>
                </a:effectLst>
              </a:rPr>
              <a:t>Mobile</a:t>
            </a:r>
            <a:endParaRPr lang="en-US" sz="1200" b="1">
              <a:solidFill>
                <a:srgbClr val="212E35"/>
              </a:solidFill>
              <a:effectLst>
                <a:outerShdw blurRad="38100" dist="38100" dir="2700000" algn="tl">
                  <a:srgbClr val="000000">
                    <a:alpha val="43137"/>
                  </a:srgbClr>
                </a:outerShdw>
              </a:effectLst>
            </a:endParaRPr>
          </a:p>
        </p:txBody>
      </p:sp>
      <p:sp>
        <p:nvSpPr>
          <p:cNvPr id="39" name="Rectangle 38"/>
          <p:cNvSpPr/>
          <p:nvPr/>
        </p:nvSpPr>
        <p:spPr bwMode="ltGray">
          <a:xfrm>
            <a:off x="5648921" y="1957830"/>
            <a:ext cx="396000" cy="1326194"/>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altLang="zh-CN" sz="1200" b="1">
                <a:solidFill>
                  <a:srgbClr val="212E35"/>
                </a:solidFill>
                <a:effectLst>
                  <a:outerShdw blurRad="38100" dist="38100" dir="2700000" algn="tl">
                    <a:srgbClr val="000000">
                      <a:alpha val="43137"/>
                    </a:srgbClr>
                  </a:outerShdw>
                </a:effectLst>
              </a:rPr>
              <a:t>Chat</a:t>
            </a:r>
            <a:endParaRPr lang="en-US" sz="1200" b="1">
              <a:solidFill>
                <a:srgbClr val="212E35"/>
              </a:solidFill>
              <a:effectLst>
                <a:outerShdw blurRad="38100" dist="38100" dir="2700000" algn="tl">
                  <a:srgbClr val="000000">
                    <a:alpha val="43137"/>
                  </a:srgbClr>
                </a:outerShdw>
              </a:effectLst>
            </a:endParaRPr>
          </a:p>
        </p:txBody>
      </p:sp>
      <p:sp>
        <p:nvSpPr>
          <p:cNvPr id="41" name="Rectangle 40"/>
          <p:cNvSpPr/>
          <p:nvPr/>
        </p:nvSpPr>
        <p:spPr bwMode="ltGray">
          <a:xfrm>
            <a:off x="6130548" y="1957830"/>
            <a:ext cx="396000" cy="1326194"/>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altLang="zh-CN" sz="1200" b="1">
                <a:solidFill>
                  <a:srgbClr val="212E35"/>
                </a:solidFill>
                <a:effectLst>
                  <a:outerShdw blurRad="38100" dist="38100" dir="2700000" algn="tl">
                    <a:srgbClr val="000000">
                      <a:alpha val="43137"/>
                    </a:srgbClr>
                  </a:outerShdw>
                </a:effectLst>
              </a:rPr>
              <a:t>Service Portal</a:t>
            </a:r>
            <a:endParaRPr lang="en-US" sz="1200" b="1" baseline="-25000">
              <a:solidFill>
                <a:srgbClr val="212E35"/>
              </a:solidFill>
              <a:effectLst>
                <a:outerShdw blurRad="38100" dist="38100" dir="2700000" algn="tl">
                  <a:srgbClr val="000000">
                    <a:alpha val="43137"/>
                  </a:srgbClr>
                </a:outerShdw>
              </a:effectLst>
            </a:endParaRPr>
          </a:p>
        </p:txBody>
      </p:sp>
      <p:sp>
        <p:nvSpPr>
          <p:cNvPr id="43" name="Rectangle 42"/>
          <p:cNvSpPr/>
          <p:nvPr/>
        </p:nvSpPr>
        <p:spPr bwMode="ltGray">
          <a:xfrm>
            <a:off x="6612175" y="1957830"/>
            <a:ext cx="396000" cy="1326194"/>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sz="1200" b="1">
                <a:solidFill>
                  <a:srgbClr val="212E35"/>
                </a:solidFill>
                <a:effectLst>
                  <a:outerShdw blurRad="38100" dist="38100" dir="2700000" algn="tl">
                    <a:srgbClr val="000000">
                      <a:alpha val="43137"/>
                    </a:srgbClr>
                  </a:outerShdw>
                </a:effectLst>
              </a:rPr>
              <a:t>Landing Page</a:t>
            </a:r>
          </a:p>
        </p:txBody>
      </p:sp>
      <p:sp>
        <p:nvSpPr>
          <p:cNvPr id="50" name="Rectangle 49"/>
          <p:cNvSpPr/>
          <p:nvPr/>
        </p:nvSpPr>
        <p:spPr bwMode="ltGray">
          <a:xfrm>
            <a:off x="7093802" y="1957830"/>
            <a:ext cx="396000" cy="1326194"/>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sz="1200" b="1">
                <a:solidFill>
                  <a:srgbClr val="212E35"/>
                </a:solidFill>
                <a:effectLst>
                  <a:outerShdw blurRad="38100" dist="38100" dir="2700000" algn="tl">
                    <a:srgbClr val="000000">
                      <a:alpha val="43137"/>
                    </a:srgbClr>
                  </a:outerShdw>
                </a:effectLst>
              </a:rPr>
              <a:t> Suite Config UI</a:t>
            </a:r>
          </a:p>
        </p:txBody>
      </p:sp>
      <p:sp>
        <p:nvSpPr>
          <p:cNvPr id="51" name="Rectangle 50"/>
          <p:cNvSpPr/>
          <p:nvPr/>
        </p:nvSpPr>
        <p:spPr bwMode="ltGray">
          <a:xfrm>
            <a:off x="7575431" y="1957830"/>
            <a:ext cx="396000" cy="1326194"/>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sz="1200" b="1">
                <a:solidFill>
                  <a:srgbClr val="212E35"/>
                </a:solidFill>
                <a:effectLst>
                  <a:outerShdw blurRad="38100" dist="38100" dir="2700000" algn="tl">
                    <a:srgbClr val="000000">
                      <a:alpha val="43137"/>
                    </a:srgbClr>
                  </a:outerShdw>
                </a:effectLst>
              </a:rPr>
              <a:t>Smart analytics</a:t>
            </a:r>
          </a:p>
        </p:txBody>
      </p:sp>
      <p:sp>
        <p:nvSpPr>
          <p:cNvPr id="58" name="Rectangle 57"/>
          <p:cNvSpPr/>
          <p:nvPr/>
        </p:nvSpPr>
        <p:spPr bwMode="ltGray">
          <a:xfrm>
            <a:off x="8058383" y="1956551"/>
            <a:ext cx="396000" cy="1326194"/>
          </a:xfrm>
          <a:prstGeom prst="rect">
            <a:avLst/>
          </a:prstGeom>
          <a:solidFill>
            <a:schemeClr val="bg1">
              <a:lumMod val="95000"/>
            </a:schemeClr>
          </a:solidFill>
          <a:ln w="19050">
            <a:solidFill>
              <a:schemeClr val="accent6">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sz="1200">
                <a:solidFill>
                  <a:prstClr val="white">
                    <a:lumMod val="50000"/>
                  </a:prstClr>
                </a:solidFill>
              </a:rPr>
              <a:t>UCMDB</a:t>
            </a:r>
          </a:p>
        </p:txBody>
      </p:sp>
      <p:sp>
        <p:nvSpPr>
          <p:cNvPr id="59" name="Parallelogram 58"/>
          <p:cNvSpPr/>
          <p:nvPr/>
        </p:nvSpPr>
        <p:spPr bwMode="ltGray">
          <a:xfrm>
            <a:off x="7324033" y="4993995"/>
            <a:ext cx="1098814" cy="577150"/>
          </a:xfrm>
          <a:prstGeom prst="parallelogram">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200">
                <a:solidFill>
                  <a:prstClr val="white"/>
                </a:solidFill>
              </a:rPr>
              <a:t>Network</a:t>
            </a:r>
            <a:endParaRPr lang="en-US" sz="1200" baseline="-25000">
              <a:solidFill>
                <a:prstClr val="white"/>
              </a:solidFill>
            </a:endParaRPr>
          </a:p>
        </p:txBody>
      </p:sp>
      <p:pic>
        <p:nvPicPr>
          <p:cNvPr id="1026" name="Picture 2" descr="Docker logo horizontal spac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525" y="4369532"/>
            <a:ext cx="1120628" cy="301853"/>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p:cNvSpPr/>
          <p:nvPr/>
        </p:nvSpPr>
        <p:spPr bwMode="ltGray">
          <a:xfrm>
            <a:off x="10560496" y="0"/>
            <a:ext cx="1631504" cy="316212"/>
          </a:xfrm>
          <a:prstGeom prst="rect">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600" dirty="0" smtClean="0">
                <a:solidFill>
                  <a:prstClr val="white"/>
                </a:solidFill>
              </a:rPr>
              <a:t>SMA-SM 2018</a:t>
            </a:r>
            <a:r>
              <a:rPr lang="en-US" altLang="zh-CN" sz="1600" dirty="0" smtClean="0">
                <a:solidFill>
                  <a:prstClr val="white"/>
                </a:solidFill>
              </a:rPr>
              <a:t>.02</a:t>
            </a:r>
            <a:endParaRPr lang="en-US" sz="1600" dirty="0">
              <a:solidFill>
                <a:prstClr val="white"/>
              </a:solidFill>
            </a:endParaRPr>
          </a:p>
        </p:txBody>
      </p:sp>
      <p:sp>
        <p:nvSpPr>
          <p:cNvPr id="57" name="Text Placeholder 15"/>
          <p:cNvSpPr txBox="1">
            <a:spLocks/>
          </p:cNvSpPr>
          <p:nvPr/>
        </p:nvSpPr>
        <p:spPr>
          <a:xfrm>
            <a:off x="1096137" y="942712"/>
            <a:ext cx="10969943" cy="381000"/>
          </a:xfrm>
          <a:prstGeom prst="rect">
            <a:avLst/>
          </a:prstGeom>
        </p:spPr>
        <p:txBody>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b="1" dirty="0" smtClean="0">
                <a:solidFill>
                  <a:srgbClr val="212E35"/>
                </a:solidFill>
              </a:rPr>
              <a:t>UCMDB and SM outside container</a:t>
            </a:r>
            <a:endParaRPr lang="en-GB" b="1" dirty="0">
              <a:solidFill>
                <a:srgbClr val="212E35"/>
              </a:solidFill>
            </a:endParaRPr>
          </a:p>
        </p:txBody>
      </p:sp>
      <p:sp>
        <p:nvSpPr>
          <p:cNvPr id="48" name="Rectangle 47"/>
          <p:cNvSpPr/>
          <p:nvPr/>
        </p:nvSpPr>
        <p:spPr bwMode="ltGray">
          <a:xfrm>
            <a:off x="9838407" y="2694260"/>
            <a:ext cx="1357929" cy="419253"/>
          </a:xfrm>
          <a:prstGeom prst="rect">
            <a:avLst/>
          </a:prstGeom>
          <a:solidFill>
            <a:schemeClr val="bg1">
              <a:lumMod val="65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914400">
              <a:lnSpc>
                <a:spcPct val="90000"/>
              </a:lnSpc>
            </a:pPr>
            <a:r>
              <a:rPr lang="en-US" sz="1200" b="1" dirty="0" smtClean="0">
                <a:solidFill>
                  <a:srgbClr val="212E35"/>
                </a:solidFill>
                <a:effectLst>
                  <a:outerShdw blurRad="38100" dist="38100" dir="2700000" algn="tl">
                    <a:srgbClr val="000000">
                      <a:alpha val="43137"/>
                    </a:srgbClr>
                  </a:outerShdw>
                </a:effectLst>
              </a:rPr>
              <a:t>Service Manager</a:t>
            </a:r>
            <a:endParaRPr lang="en-US" sz="1200" b="1" dirty="0">
              <a:solidFill>
                <a:srgbClr val="212E35"/>
              </a:solidFill>
              <a:effectLst>
                <a:outerShdw blurRad="38100" dist="38100" dir="2700000" algn="tl">
                  <a:srgbClr val="000000">
                    <a:alpha val="43137"/>
                  </a:srgbClr>
                </a:outerShdw>
              </a:effectLst>
            </a:endParaRPr>
          </a:p>
        </p:txBody>
      </p:sp>
      <p:sp>
        <p:nvSpPr>
          <p:cNvPr id="49" name="Rectangle 48"/>
          <p:cNvSpPr/>
          <p:nvPr/>
        </p:nvSpPr>
        <p:spPr bwMode="ltGray">
          <a:xfrm>
            <a:off x="9838407" y="2044230"/>
            <a:ext cx="1357928" cy="419253"/>
          </a:xfrm>
          <a:prstGeom prst="rect">
            <a:avLst/>
          </a:prstGeom>
          <a:solidFill>
            <a:schemeClr val="bg1">
              <a:lumMod val="65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914400">
              <a:lnSpc>
                <a:spcPct val="90000"/>
              </a:lnSpc>
            </a:pPr>
            <a:r>
              <a:rPr lang="en-US" sz="1200" b="1">
                <a:solidFill>
                  <a:srgbClr val="212E35"/>
                </a:solidFill>
                <a:effectLst>
                  <a:outerShdw blurRad="38100" dist="38100" dir="2700000" algn="tl">
                    <a:srgbClr val="000000">
                      <a:alpha val="43137"/>
                    </a:srgbClr>
                  </a:outerShdw>
                </a:effectLst>
              </a:rPr>
              <a:t>UCMDB</a:t>
            </a:r>
          </a:p>
        </p:txBody>
      </p:sp>
      <p:sp>
        <p:nvSpPr>
          <p:cNvPr id="3" name="TextBox 2"/>
          <p:cNvSpPr txBox="1"/>
          <p:nvPr/>
        </p:nvSpPr>
        <p:spPr>
          <a:xfrm>
            <a:off x="9656514" y="1395439"/>
            <a:ext cx="1714060" cy="318100"/>
          </a:xfrm>
          <a:prstGeom prst="rect">
            <a:avLst/>
          </a:prstGeom>
        </p:spPr>
        <p:txBody>
          <a:bodyPr vert="horz" wrap="none" lIns="91440" tIns="45720" rIns="91440" bIns="45720" rtlCol="0" anchor="t" anchorCtr="0">
            <a:spAutoFit/>
          </a:bodyPr>
          <a:lstStyle/>
          <a:p>
            <a:pPr algn="ctr" defTabSz="914400"/>
            <a:r>
              <a:rPr lang="en-US" sz="1467">
                <a:solidFill>
                  <a:prstClr val="white">
                    <a:lumMod val="50000"/>
                  </a:prstClr>
                </a:solidFill>
                <a:ea typeface="Roboto Light" charset="0"/>
                <a:cs typeface="Roboto Light" charset="0"/>
              </a:rPr>
              <a:t>Classic Environment</a:t>
            </a:r>
            <a:endParaRPr lang="en-GB" sz="1467">
              <a:solidFill>
                <a:prstClr val="white">
                  <a:lumMod val="50000"/>
                </a:prstClr>
              </a:solidFill>
              <a:ea typeface="Roboto Light" charset="0"/>
              <a:cs typeface="Roboto Light" charset="0"/>
            </a:endParaRPr>
          </a:p>
        </p:txBody>
      </p:sp>
    </p:spTree>
    <p:extLst>
      <p:ext uri="{BB962C8B-B14F-4D97-AF65-F5344CB8AC3E}">
        <p14:creationId xmlns:p14="http://schemas.microsoft.com/office/powerpoint/2010/main" val="124867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p:cNvGrpSpPr/>
          <p:nvPr/>
        </p:nvGrpSpPr>
        <p:grpSpPr>
          <a:xfrm>
            <a:off x="2632558" y="3352004"/>
            <a:ext cx="6336704" cy="1102889"/>
            <a:chOff x="1487488" y="3494994"/>
            <a:chExt cx="6336704" cy="1029121"/>
          </a:xfrm>
        </p:grpSpPr>
        <p:sp>
          <p:nvSpPr>
            <p:cNvPr id="75" name="Rectangle 74"/>
            <p:cNvSpPr/>
            <p:nvPr/>
          </p:nvSpPr>
          <p:spPr bwMode="ltGray">
            <a:xfrm>
              <a:off x="1487488" y="3494994"/>
              <a:ext cx="6336704" cy="1029121"/>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rgbClr val="212E35"/>
                </a:solidFill>
              </a:endParaRPr>
            </a:p>
          </p:txBody>
        </p:sp>
        <p:sp>
          <p:nvSpPr>
            <p:cNvPr id="76" name="TextBox 75"/>
            <p:cNvSpPr txBox="1"/>
            <p:nvPr/>
          </p:nvSpPr>
          <p:spPr>
            <a:xfrm>
              <a:off x="1629358" y="3581633"/>
              <a:ext cx="387798" cy="910359"/>
            </a:xfrm>
            <a:prstGeom prst="rect">
              <a:avLst/>
            </a:prstGeom>
            <a:noFill/>
          </p:spPr>
          <p:txBody>
            <a:bodyPr vert="vert270" wrap="square" lIns="0" tIns="0" rIns="0" bIns="0" rtlCol="0">
              <a:spAutoFit/>
            </a:bodyPr>
            <a:lstStyle/>
            <a:p>
              <a:pPr algn="ctr" defTabSz="914400">
                <a:lnSpc>
                  <a:spcPct val="90000"/>
                </a:lnSpc>
              </a:pPr>
              <a:r>
                <a:rPr lang="en-US" altLang="zh-CN" sz="1400" b="1">
                  <a:solidFill>
                    <a:srgbClr val="212E35"/>
                  </a:solidFill>
                </a:rPr>
                <a:t>Infra</a:t>
              </a:r>
              <a:r>
                <a:rPr lang="zh-CN" altLang="en-US" sz="1400" b="1">
                  <a:solidFill>
                    <a:srgbClr val="212E35"/>
                  </a:solidFill>
                </a:rPr>
                <a:t> </a:t>
              </a:r>
              <a:r>
                <a:rPr lang="en-US" altLang="zh-CN" sz="1400" b="1">
                  <a:solidFill>
                    <a:srgbClr val="212E35"/>
                  </a:solidFill>
                </a:rPr>
                <a:t>Services</a:t>
              </a:r>
              <a:endParaRPr lang="en-US" sz="1400" b="1">
                <a:solidFill>
                  <a:srgbClr val="212E35"/>
                </a:solidFill>
              </a:endParaRPr>
            </a:p>
          </p:txBody>
        </p:sp>
      </p:grpSp>
      <p:sp>
        <p:nvSpPr>
          <p:cNvPr id="77" name="Rectangle 76"/>
          <p:cNvSpPr/>
          <p:nvPr/>
        </p:nvSpPr>
        <p:spPr bwMode="ltGray">
          <a:xfrm>
            <a:off x="4552075" y="4020893"/>
            <a:ext cx="586435" cy="36198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00">
                <a:solidFill>
                  <a:prstClr val="white"/>
                </a:solidFill>
              </a:rPr>
              <a:t>Secret</a:t>
            </a:r>
            <a:r>
              <a:rPr lang="zh-CN" altLang="en-US" sz="1000">
                <a:solidFill>
                  <a:prstClr val="white"/>
                </a:solidFill>
              </a:rPr>
              <a:t> </a:t>
            </a:r>
            <a:r>
              <a:rPr lang="en-US" altLang="zh-CN" sz="1000">
                <a:solidFill>
                  <a:prstClr val="white"/>
                </a:solidFill>
              </a:rPr>
              <a:t>service</a:t>
            </a:r>
            <a:endParaRPr lang="en-US" sz="1000">
              <a:solidFill>
                <a:prstClr val="white"/>
              </a:solidFill>
            </a:endParaRPr>
          </a:p>
        </p:txBody>
      </p:sp>
      <p:sp>
        <p:nvSpPr>
          <p:cNvPr id="78" name="Rectangle 77"/>
          <p:cNvSpPr/>
          <p:nvPr/>
        </p:nvSpPr>
        <p:spPr bwMode="ltGray">
          <a:xfrm>
            <a:off x="3629298" y="4020893"/>
            <a:ext cx="586435" cy="36198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00">
                <a:solidFill>
                  <a:prstClr val="white"/>
                </a:solidFill>
              </a:rPr>
              <a:t>Config</a:t>
            </a:r>
            <a:r>
              <a:rPr lang="zh-CN" altLang="en-US" sz="1000">
                <a:solidFill>
                  <a:prstClr val="white"/>
                </a:solidFill>
              </a:rPr>
              <a:t> </a:t>
            </a:r>
            <a:r>
              <a:rPr lang="en-US" altLang="zh-CN" sz="1000">
                <a:solidFill>
                  <a:prstClr val="white"/>
                </a:solidFill>
              </a:rPr>
              <a:t>service</a:t>
            </a:r>
            <a:endParaRPr lang="en-US" sz="1000">
              <a:solidFill>
                <a:prstClr val="white"/>
              </a:solidFill>
            </a:endParaRPr>
          </a:p>
        </p:txBody>
      </p:sp>
      <p:sp>
        <p:nvSpPr>
          <p:cNvPr id="79" name="Rectangle 78"/>
          <p:cNvSpPr/>
          <p:nvPr/>
        </p:nvSpPr>
        <p:spPr bwMode="ltGray">
          <a:xfrm>
            <a:off x="4919268" y="3453790"/>
            <a:ext cx="720080" cy="36198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00">
                <a:solidFill>
                  <a:prstClr val="white"/>
                </a:solidFill>
              </a:rPr>
              <a:t>Reverse</a:t>
            </a:r>
            <a:r>
              <a:rPr lang="zh-CN" altLang="en-US" sz="1000">
                <a:solidFill>
                  <a:prstClr val="white"/>
                </a:solidFill>
              </a:rPr>
              <a:t> </a:t>
            </a:r>
            <a:r>
              <a:rPr lang="en-US" altLang="zh-CN" sz="1000">
                <a:solidFill>
                  <a:prstClr val="white"/>
                </a:solidFill>
              </a:rPr>
              <a:t>Proxy</a:t>
            </a:r>
            <a:endParaRPr lang="en-US" sz="1000">
              <a:solidFill>
                <a:prstClr val="white"/>
              </a:solidFill>
            </a:endParaRPr>
          </a:p>
        </p:txBody>
      </p:sp>
      <p:sp>
        <p:nvSpPr>
          <p:cNvPr id="80" name="Rectangle 79"/>
          <p:cNvSpPr/>
          <p:nvPr/>
        </p:nvSpPr>
        <p:spPr bwMode="ltGray">
          <a:xfrm>
            <a:off x="5933193" y="3453790"/>
            <a:ext cx="720080" cy="36198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00">
                <a:solidFill>
                  <a:prstClr val="white"/>
                </a:solidFill>
              </a:rPr>
              <a:t>Load</a:t>
            </a:r>
            <a:r>
              <a:rPr lang="zh-CN" altLang="en-US" sz="1000">
                <a:solidFill>
                  <a:prstClr val="white"/>
                </a:solidFill>
              </a:rPr>
              <a:t> </a:t>
            </a:r>
            <a:r>
              <a:rPr lang="en-US" altLang="zh-CN" sz="1000">
                <a:solidFill>
                  <a:prstClr val="white"/>
                </a:solidFill>
              </a:rPr>
              <a:t>Balancer</a:t>
            </a:r>
            <a:endParaRPr lang="en-US" sz="1000">
              <a:solidFill>
                <a:prstClr val="white"/>
              </a:solidFill>
            </a:endParaRPr>
          </a:p>
        </p:txBody>
      </p:sp>
      <p:sp>
        <p:nvSpPr>
          <p:cNvPr id="81" name="Rectangle 80"/>
          <p:cNvSpPr/>
          <p:nvPr/>
        </p:nvSpPr>
        <p:spPr bwMode="ltGray">
          <a:xfrm>
            <a:off x="6947118" y="3453790"/>
            <a:ext cx="532468" cy="36198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00">
                <a:solidFill>
                  <a:prstClr val="white"/>
                </a:solidFill>
              </a:rPr>
              <a:t>IDM</a:t>
            </a:r>
            <a:endParaRPr lang="en-US" sz="1000">
              <a:solidFill>
                <a:prstClr val="white"/>
              </a:solidFill>
            </a:endParaRPr>
          </a:p>
        </p:txBody>
      </p:sp>
      <p:sp>
        <p:nvSpPr>
          <p:cNvPr id="82" name="Rectangle 81"/>
          <p:cNvSpPr/>
          <p:nvPr/>
        </p:nvSpPr>
        <p:spPr bwMode="ltGray">
          <a:xfrm>
            <a:off x="5474852" y="4020893"/>
            <a:ext cx="735307" cy="36198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00" err="1">
                <a:solidFill>
                  <a:prstClr val="white"/>
                </a:solidFill>
              </a:rPr>
              <a:t>AutoPass</a:t>
            </a:r>
            <a:endParaRPr lang="en-US" sz="1000">
              <a:solidFill>
                <a:prstClr val="white"/>
              </a:solidFill>
            </a:endParaRPr>
          </a:p>
        </p:txBody>
      </p:sp>
      <p:sp>
        <p:nvSpPr>
          <p:cNvPr id="83" name="Rectangle 82"/>
          <p:cNvSpPr/>
          <p:nvPr/>
        </p:nvSpPr>
        <p:spPr bwMode="ltGray">
          <a:xfrm>
            <a:off x="3702915" y="3453790"/>
            <a:ext cx="922508" cy="36198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00">
                <a:solidFill>
                  <a:prstClr val="white"/>
                </a:solidFill>
              </a:rPr>
              <a:t>RDB</a:t>
            </a:r>
            <a:r>
              <a:rPr lang="zh-CN" altLang="en-US" sz="1000">
                <a:solidFill>
                  <a:prstClr val="white"/>
                </a:solidFill>
              </a:rPr>
              <a:t> </a:t>
            </a:r>
            <a:r>
              <a:rPr lang="en-US" altLang="zh-CN" sz="1000">
                <a:solidFill>
                  <a:prstClr val="white"/>
                </a:solidFill>
              </a:rPr>
              <a:t>Service</a:t>
            </a:r>
            <a:r>
              <a:rPr lang="zh-CN" altLang="en-US" sz="1000">
                <a:solidFill>
                  <a:prstClr val="white"/>
                </a:solidFill>
              </a:rPr>
              <a:t> </a:t>
            </a:r>
            <a:r>
              <a:rPr lang="en-US" altLang="zh-CN" sz="1000" baseline="-25000">
                <a:solidFill>
                  <a:prstClr val="white"/>
                </a:solidFill>
              </a:rPr>
              <a:t>(PostgreSQL)</a:t>
            </a:r>
            <a:endParaRPr lang="en-US" sz="1000" baseline="-25000">
              <a:solidFill>
                <a:prstClr val="white"/>
              </a:solidFill>
            </a:endParaRPr>
          </a:p>
        </p:txBody>
      </p:sp>
      <p:sp>
        <p:nvSpPr>
          <p:cNvPr id="84" name="Rectangle 83"/>
          <p:cNvSpPr/>
          <p:nvPr/>
        </p:nvSpPr>
        <p:spPr bwMode="ltGray">
          <a:xfrm>
            <a:off x="6546501" y="4020893"/>
            <a:ext cx="990598" cy="36198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00">
                <a:solidFill>
                  <a:prstClr val="white"/>
                </a:solidFill>
              </a:rPr>
              <a:t>Management</a:t>
            </a:r>
            <a:r>
              <a:rPr lang="zh-CN" altLang="en-US" sz="1000">
                <a:solidFill>
                  <a:prstClr val="white"/>
                </a:solidFill>
              </a:rPr>
              <a:t> </a:t>
            </a:r>
            <a:r>
              <a:rPr lang="en-US" altLang="zh-CN" sz="1000">
                <a:solidFill>
                  <a:prstClr val="white"/>
                </a:solidFill>
              </a:rPr>
              <a:t>Portal</a:t>
            </a:r>
            <a:endParaRPr lang="en-US" sz="1000">
              <a:solidFill>
                <a:prstClr val="white"/>
              </a:solidFill>
            </a:endParaRPr>
          </a:p>
        </p:txBody>
      </p:sp>
      <p:sp>
        <p:nvSpPr>
          <p:cNvPr id="85" name="Rectangle 84"/>
          <p:cNvSpPr/>
          <p:nvPr/>
        </p:nvSpPr>
        <p:spPr bwMode="ltGray">
          <a:xfrm>
            <a:off x="7773431" y="3453790"/>
            <a:ext cx="758835" cy="36198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00">
                <a:solidFill>
                  <a:prstClr val="white"/>
                </a:solidFill>
              </a:rPr>
              <a:t>Logging</a:t>
            </a:r>
            <a:endParaRPr lang="en-US" sz="1000">
              <a:solidFill>
                <a:prstClr val="white"/>
              </a:solidFill>
            </a:endParaRPr>
          </a:p>
        </p:txBody>
      </p:sp>
      <p:sp>
        <p:nvSpPr>
          <p:cNvPr id="86" name="Rectangle 85"/>
          <p:cNvSpPr/>
          <p:nvPr/>
        </p:nvSpPr>
        <p:spPr bwMode="ltGray">
          <a:xfrm>
            <a:off x="7873440" y="4026129"/>
            <a:ext cx="796847" cy="36198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00">
                <a:solidFill>
                  <a:prstClr val="white"/>
                </a:solidFill>
              </a:rPr>
              <a:t>Monitoring</a:t>
            </a:r>
            <a:endParaRPr lang="en-US" sz="1000">
              <a:solidFill>
                <a:prstClr val="white"/>
              </a:solidFill>
            </a:endParaRPr>
          </a:p>
        </p:txBody>
      </p:sp>
      <p:sp>
        <p:nvSpPr>
          <p:cNvPr id="2" name="Rectangle 1"/>
          <p:cNvSpPr/>
          <p:nvPr/>
        </p:nvSpPr>
        <p:spPr>
          <a:xfrm>
            <a:off x="9494129" y="1740311"/>
            <a:ext cx="2046484" cy="414233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a:solidFill>
                <a:prstClr val="white"/>
              </a:solidFill>
            </a:endParaRPr>
          </a:p>
        </p:txBody>
      </p:sp>
      <p:sp>
        <p:nvSpPr>
          <p:cNvPr id="5" name="Title 4"/>
          <p:cNvSpPr>
            <a:spLocks noGrp="1"/>
          </p:cNvSpPr>
          <p:nvPr>
            <p:ph type="title"/>
          </p:nvPr>
        </p:nvSpPr>
        <p:spPr/>
        <p:txBody>
          <a:bodyPr/>
          <a:lstStyle/>
          <a:p>
            <a:r>
              <a:rPr lang="en-US" altLang="zh-CN" dirty="0"/>
              <a:t>Functional Architecture of </a:t>
            </a:r>
            <a:r>
              <a:rPr lang="en-US" altLang="zh-CN" dirty="0" smtClean="0"/>
              <a:t>SMA-SM (Mixed mode 2)</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uk-UA" smtClean="0">
                <a:solidFill>
                  <a:prstClr val="white">
                    <a:lumMod val="75000"/>
                  </a:prstClr>
                </a:solidFill>
              </a:rPr>
              <a:pPr/>
              <a:t>31</a:t>
            </a:fld>
            <a:endParaRPr lang="uk-UA">
              <a:solidFill>
                <a:prstClr val="white">
                  <a:lumMod val="75000"/>
                </a:prstClr>
              </a:solidFill>
            </a:endParaRPr>
          </a:p>
        </p:txBody>
      </p:sp>
      <p:sp>
        <p:nvSpPr>
          <p:cNvPr id="32" name="Rectangle 31"/>
          <p:cNvSpPr/>
          <p:nvPr/>
        </p:nvSpPr>
        <p:spPr bwMode="ltGray">
          <a:xfrm>
            <a:off x="2632558" y="4640210"/>
            <a:ext cx="6336704" cy="1242430"/>
          </a:xfrm>
          <a:prstGeom prst="rect">
            <a:avLst/>
          </a:prstGeom>
          <a:solidFill>
            <a:srgbClr val="425563">
              <a:alpha val="67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prstClr val="white"/>
              </a:solidFill>
            </a:endParaRPr>
          </a:p>
        </p:txBody>
      </p:sp>
      <p:grpSp>
        <p:nvGrpSpPr>
          <p:cNvPr id="45" name="Group 44"/>
          <p:cNvGrpSpPr/>
          <p:nvPr/>
        </p:nvGrpSpPr>
        <p:grpSpPr>
          <a:xfrm>
            <a:off x="2632558" y="1860135"/>
            <a:ext cx="6336704" cy="1468447"/>
            <a:chOff x="1487488" y="3494994"/>
            <a:chExt cx="6336704" cy="1029121"/>
          </a:xfrm>
          <a:solidFill>
            <a:schemeClr val="accent3">
              <a:alpha val="67000"/>
            </a:schemeClr>
          </a:solidFill>
        </p:grpSpPr>
        <p:sp>
          <p:nvSpPr>
            <p:cNvPr id="46" name="Rectangle 45"/>
            <p:cNvSpPr/>
            <p:nvPr/>
          </p:nvSpPr>
          <p:spPr bwMode="ltGray">
            <a:xfrm>
              <a:off x="1487488" y="3494994"/>
              <a:ext cx="6336704" cy="1029121"/>
            </a:xfrm>
            <a:prstGeom prst="rect">
              <a:avLst/>
            </a:prstGeom>
            <a:solidFill>
              <a:schemeClr val="accent3">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srgbClr val="212E35"/>
                </a:solidFill>
              </a:endParaRPr>
            </a:p>
          </p:txBody>
        </p:sp>
        <p:sp>
          <p:nvSpPr>
            <p:cNvPr id="47" name="TextBox 46"/>
            <p:cNvSpPr txBox="1"/>
            <p:nvPr/>
          </p:nvSpPr>
          <p:spPr>
            <a:xfrm>
              <a:off x="1629358" y="3581633"/>
              <a:ext cx="387798" cy="910359"/>
            </a:xfrm>
            <a:prstGeom prst="rect">
              <a:avLst/>
            </a:prstGeom>
            <a:noFill/>
          </p:spPr>
          <p:txBody>
            <a:bodyPr vert="vert270" wrap="square" lIns="0" tIns="0" rIns="0" bIns="0" rtlCol="0">
              <a:spAutoFit/>
            </a:bodyPr>
            <a:lstStyle/>
            <a:p>
              <a:pPr algn="ctr" defTabSz="914400">
                <a:lnSpc>
                  <a:spcPct val="90000"/>
                </a:lnSpc>
              </a:pPr>
              <a:r>
                <a:rPr lang="en-US" altLang="zh-CN" sz="1400" b="1" dirty="0" smtClean="0">
                  <a:solidFill>
                    <a:srgbClr val="212E35"/>
                  </a:solidFill>
                </a:rPr>
                <a:t>SMA-SM </a:t>
              </a:r>
              <a:r>
                <a:rPr lang="en-US" altLang="zh-CN" sz="1400" b="1" dirty="0">
                  <a:solidFill>
                    <a:srgbClr val="212E35"/>
                  </a:solidFill>
                </a:rPr>
                <a:t>Suite</a:t>
              </a:r>
              <a:r>
                <a:rPr lang="zh-CN" altLang="en-US" sz="1400" b="1" dirty="0">
                  <a:solidFill>
                    <a:srgbClr val="212E35"/>
                  </a:solidFill>
                </a:rPr>
                <a:t> </a:t>
              </a:r>
              <a:r>
                <a:rPr lang="en-US" altLang="zh-CN" sz="1400" b="1" dirty="0">
                  <a:solidFill>
                    <a:srgbClr val="212E35"/>
                  </a:solidFill>
                </a:rPr>
                <a:t>Services</a:t>
              </a:r>
              <a:endParaRPr lang="en-US" sz="1400" b="1" dirty="0">
                <a:solidFill>
                  <a:srgbClr val="212E35"/>
                </a:solidFill>
              </a:endParaRPr>
            </a:p>
          </p:txBody>
        </p:sp>
      </p:grpSp>
      <p:sp>
        <p:nvSpPr>
          <p:cNvPr id="6" name="Frame 5"/>
          <p:cNvSpPr/>
          <p:nvPr/>
        </p:nvSpPr>
        <p:spPr bwMode="ltGray">
          <a:xfrm>
            <a:off x="3352638" y="4744132"/>
            <a:ext cx="5544616" cy="1016878"/>
          </a:xfrm>
          <a:prstGeom prst="frame">
            <a:avLst>
              <a:gd name="adj1" fmla="val 10267"/>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prstClr val="white"/>
              </a:solidFill>
            </a:endParaRPr>
          </a:p>
        </p:txBody>
      </p:sp>
      <p:sp>
        <p:nvSpPr>
          <p:cNvPr id="7" name="Frame 6"/>
          <p:cNvSpPr/>
          <p:nvPr/>
        </p:nvSpPr>
        <p:spPr bwMode="ltGray">
          <a:xfrm>
            <a:off x="3352638" y="1574043"/>
            <a:ext cx="5544616" cy="3054576"/>
          </a:xfrm>
          <a:prstGeom prst="frame">
            <a:avLst>
              <a:gd name="adj1" fmla="val 5170"/>
            </a:avLst>
          </a:prstGeom>
          <a:solidFill>
            <a:srgbClr val="00B0F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prstClr val="white"/>
              </a:solidFill>
            </a:endParaRPr>
          </a:p>
        </p:txBody>
      </p:sp>
      <p:grpSp>
        <p:nvGrpSpPr>
          <p:cNvPr id="15" name="Group 14"/>
          <p:cNvGrpSpPr/>
          <p:nvPr/>
        </p:nvGrpSpPr>
        <p:grpSpPr>
          <a:xfrm>
            <a:off x="3630084" y="4924738"/>
            <a:ext cx="1477225" cy="670828"/>
            <a:chOff x="2740229" y="4714607"/>
            <a:chExt cx="1477225" cy="967073"/>
          </a:xfrm>
        </p:grpSpPr>
        <p:sp>
          <p:nvSpPr>
            <p:cNvPr id="9" name="Rectangle 8"/>
            <p:cNvSpPr/>
            <p:nvPr/>
          </p:nvSpPr>
          <p:spPr bwMode="ltGray">
            <a:xfrm>
              <a:off x="3569382" y="4714607"/>
              <a:ext cx="648072" cy="667544"/>
            </a:xfrm>
            <a:prstGeom prst="rect">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100">
                  <a:solidFill>
                    <a:prstClr val="white"/>
                  </a:solidFill>
                </a:rPr>
                <a:t>Linux</a:t>
              </a:r>
              <a:r>
                <a:rPr lang="zh-CN" altLang="en-US" sz="1100">
                  <a:solidFill>
                    <a:prstClr val="white"/>
                  </a:solidFill>
                </a:rPr>
                <a:t> </a:t>
              </a:r>
              <a:r>
                <a:rPr lang="en-US" altLang="zh-CN" sz="1100">
                  <a:solidFill>
                    <a:prstClr val="white"/>
                  </a:solidFill>
                </a:rPr>
                <a:t>Server</a:t>
              </a:r>
              <a:endParaRPr lang="en-US" sz="1100">
                <a:solidFill>
                  <a:prstClr val="white"/>
                </a:solidFill>
              </a:endParaRPr>
            </a:p>
          </p:txBody>
        </p:sp>
        <p:sp>
          <p:nvSpPr>
            <p:cNvPr id="12" name="Rectangle 11"/>
            <p:cNvSpPr/>
            <p:nvPr/>
          </p:nvSpPr>
          <p:spPr bwMode="ltGray">
            <a:xfrm>
              <a:off x="3292997" y="4814450"/>
              <a:ext cx="648072" cy="667544"/>
            </a:xfrm>
            <a:prstGeom prst="rect">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100">
                  <a:solidFill>
                    <a:prstClr val="white"/>
                  </a:solidFill>
                </a:rPr>
                <a:t>Linux</a:t>
              </a:r>
              <a:r>
                <a:rPr lang="zh-CN" altLang="en-US" sz="1100">
                  <a:solidFill>
                    <a:prstClr val="white"/>
                  </a:solidFill>
                </a:rPr>
                <a:t> </a:t>
              </a:r>
              <a:r>
                <a:rPr lang="en-US" altLang="zh-CN" sz="1100">
                  <a:solidFill>
                    <a:prstClr val="white"/>
                  </a:solidFill>
                </a:rPr>
                <a:t>Server</a:t>
              </a:r>
              <a:endParaRPr lang="en-US" sz="1100">
                <a:solidFill>
                  <a:prstClr val="white"/>
                </a:solidFill>
              </a:endParaRPr>
            </a:p>
          </p:txBody>
        </p:sp>
        <p:sp>
          <p:nvSpPr>
            <p:cNvPr id="13" name="Rectangle 12"/>
            <p:cNvSpPr/>
            <p:nvPr/>
          </p:nvSpPr>
          <p:spPr bwMode="ltGray">
            <a:xfrm>
              <a:off x="3016613" y="4914292"/>
              <a:ext cx="648072" cy="667544"/>
            </a:xfrm>
            <a:prstGeom prst="rect">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100">
                  <a:solidFill>
                    <a:prstClr val="white"/>
                  </a:solidFill>
                </a:rPr>
                <a:t>Linux</a:t>
              </a:r>
              <a:r>
                <a:rPr lang="zh-CN" altLang="en-US" sz="1100">
                  <a:solidFill>
                    <a:prstClr val="white"/>
                  </a:solidFill>
                </a:rPr>
                <a:t> </a:t>
              </a:r>
              <a:r>
                <a:rPr lang="en-US" altLang="zh-CN" sz="1100">
                  <a:solidFill>
                    <a:prstClr val="white"/>
                  </a:solidFill>
                </a:rPr>
                <a:t>Server</a:t>
              </a:r>
              <a:endParaRPr lang="en-US" sz="1100">
                <a:solidFill>
                  <a:prstClr val="white"/>
                </a:solidFill>
              </a:endParaRPr>
            </a:p>
          </p:txBody>
        </p:sp>
        <p:sp>
          <p:nvSpPr>
            <p:cNvPr id="14" name="Rectangle 13"/>
            <p:cNvSpPr/>
            <p:nvPr/>
          </p:nvSpPr>
          <p:spPr bwMode="ltGray">
            <a:xfrm>
              <a:off x="2740229" y="5014136"/>
              <a:ext cx="648072" cy="667544"/>
            </a:xfrm>
            <a:prstGeom prst="rect">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100">
                  <a:solidFill>
                    <a:prstClr val="white"/>
                  </a:solidFill>
                </a:rPr>
                <a:t>Linux</a:t>
              </a:r>
              <a:r>
                <a:rPr lang="zh-CN" altLang="en-US" sz="1100">
                  <a:solidFill>
                    <a:prstClr val="white"/>
                  </a:solidFill>
                </a:rPr>
                <a:t> </a:t>
              </a:r>
              <a:r>
                <a:rPr lang="en-US" altLang="zh-CN" sz="1100">
                  <a:solidFill>
                    <a:prstClr val="white"/>
                  </a:solidFill>
                </a:rPr>
                <a:t>Server</a:t>
              </a:r>
              <a:endParaRPr lang="en-US" sz="1100">
                <a:solidFill>
                  <a:prstClr val="white"/>
                </a:solidFill>
              </a:endParaRPr>
            </a:p>
          </p:txBody>
        </p:sp>
      </p:grpSp>
      <p:sp>
        <p:nvSpPr>
          <p:cNvPr id="16" name="Can 15"/>
          <p:cNvSpPr/>
          <p:nvPr/>
        </p:nvSpPr>
        <p:spPr bwMode="ltGray">
          <a:xfrm>
            <a:off x="5467528" y="4963995"/>
            <a:ext cx="763943" cy="577150"/>
          </a:xfrm>
          <a:prstGeom prst="can">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200">
                <a:solidFill>
                  <a:prstClr val="white"/>
                </a:solidFill>
              </a:rPr>
              <a:t>Storage</a:t>
            </a:r>
            <a:r>
              <a:rPr lang="zh-CN" altLang="en-US" sz="1200">
                <a:solidFill>
                  <a:prstClr val="white"/>
                </a:solidFill>
              </a:rPr>
              <a:t> </a:t>
            </a:r>
            <a:r>
              <a:rPr lang="en-US" altLang="zh-CN" sz="1200" baseline="-25000">
                <a:solidFill>
                  <a:prstClr val="white"/>
                </a:solidFill>
              </a:rPr>
              <a:t>NFS</a:t>
            </a:r>
            <a:endParaRPr lang="en-US" sz="1200" baseline="-25000">
              <a:solidFill>
                <a:prstClr val="white"/>
              </a:solidFill>
            </a:endParaRPr>
          </a:p>
        </p:txBody>
      </p:sp>
      <p:sp>
        <p:nvSpPr>
          <p:cNvPr id="17" name="Can 16"/>
          <p:cNvSpPr/>
          <p:nvPr/>
        </p:nvSpPr>
        <p:spPr bwMode="ltGray">
          <a:xfrm>
            <a:off x="6417529" y="4965859"/>
            <a:ext cx="695334" cy="577150"/>
          </a:xfrm>
          <a:prstGeom prst="can">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200">
                <a:solidFill>
                  <a:prstClr val="white"/>
                </a:solidFill>
              </a:rPr>
              <a:t>RDB</a:t>
            </a:r>
            <a:r>
              <a:rPr lang="zh-CN" altLang="en-US" sz="1200" baseline="-25000">
                <a:solidFill>
                  <a:prstClr val="white"/>
                </a:solidFill>
              </a:rPr>
              <a:t> </a:t>
            </a:r>
            <a:r>
              <a:rPr lang="en-US" altLang="zh-CN" sz="1200" baseline="-25000">
                <a:solidFill>
                  <a:prstClr val="white"/>
                </a:solidFill>
              </a:rPr>
              <a:t>Oracle</a:t>
            </a:r>
            <a:endParaRPr lang="en-US" sz="1200" baseline="-25000">
              <a:solidFill>
                <a:prstClr val="white"/>
              </a:solidFill>
            </a:endParaRPr>
          </a:p>
        </p:txBody>
      </p:sp>
      <p:sp>
        <p:nvSpPr>
          <p:cNvPr id="18" name="TextBox 17"/>
          <p:cNvSpPr txBox="1"/>
          <p:nvPr/>
        </p:nvSpPr>
        <p:spPr>
          <a:xfrm>
            <a:off x="2783759" y="4744133"/>
            <a:ext cx="387798" cy="1016877"/>
          </a:xfrm>
          <a:prstGeom prst="rect">
            <a:avLst/>
          </a:prstGeom>
          <a:noFill/>
        </p:spPr>
        <p:txBody>
          <a:bodyPr vert="vert270" wrap="square" lIns="0" tIns="0" rIns="0" bIns="0" rtlCol="0">
            <a:spAutoFit/>
          </a:bodyPr>
          <a:lstStyle/>
          <a:p>
            <a:pPr algn="ctr" defTabSz="914400">
              <a:lnSpc>
                <a:spcPct val="90000"/>
              </a:lnSpc>
            </a:pPr>
            <a:r>
              <a:rPr lang="en-US" altLang="zh-CN" sz="1400" b="1">
                <a:solidFill>
                  <a:prstClr val="white"/>
                </a:solidFill>
              </a:rPr>
              <a:t>Customer</a:t>
            </a:r>
            <a:r>
              <a:rPr lang="zh-CN" altLang="en-US" sz="1400" b="1">
                <a:solidFill>
                  <a:prstClr val="white"/>
                </a:solidFill>
              </a:rPr>
              <a:t> </a:t>
            </a:r>
            <a:r>
              <a:rPr lang="en-US" altLang="zh-CN" sz="1400" b="1">
                <a:solidFill>
                  <a:prstClr val="white"/>
                </a:solidFill>
              </a:rPr>
              <a:t>Infra</a:t>
            </a:r>
            <a:endParaRPr lang="en-US" sz="1400" b="1">
              <a:solidFill>
                <a:prstClr val="white"/>
              </a:solidFill>
            </a:endParaRPr>
          </a:p>
        </p:txBody>
      </p:sp>
      <p:pic>
        <p:nvPicPr>
          <p:cNvPr id="21" name="Picture 20"/>
          <p:cNvPicPr>
            <a:picLocks noChangeAspect="1"/>
          </p:cNvPicPr>
          <p:nvPr/>
        </p:nvPicPr>
        <p:blipFill>
          <a:blip r:embed="rId3"/>
          <a:stretch>
            <a:fillRect/>
          </a:stretch>
        </p:blipFill>
        <p:spPr>
          <a:xfrm>
            <a:off x="6019319" y="4383653"/>
            <a:ext cx="1031641" cy="282384"/>
          </a:xfrm>
          <a:prstGeom prst="rect">
            <a:avLst/>
          </a:prstGeom>
        </p:spPr>
      </p:pic>
      <p:sp>
        <p:nvSpPr>
          <p:cNvPr id="38" name="Rectangle 37"/>
          <p:cNvSpPr/>
          <p:nvPr/>
        </p:nvSpPr>
        <p:spPr bwMode="ltGray">
          <a:xfrm>
            <a:off x="5167294" y="1957830"/>
            <a:ext cx="396000" cy="1326194"/>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altLang="zh-CN" sz="1200" b="1">
                <a:solidFill>
                  <a:srgbClr val="212E35"/>
                </a:solidFill>
                <a:effectLst>
                  <a:outerShdw blurRad="38100" dist="38100" dir="2700000" algn="tl">
                    <a:srgbClr val="000000">
                      <a:alpha val="43137"/>
                    </a:srgbClr>
                  </a:outerShdw>
                </a:effectLst>
              </a:rPr>
              <a:t>Mobile</a:t>
            </a:r>
            <a:endParaRPr lang="en-US" sz="1200" b="1">
              <a:solidFill>
                <a:srgbClr val="212E35"/>
              </a:solidFill>
              <a:effectLst>
                <a:outerShdw blurRad="38100" dist="38100" dir="2700000" algn="tl">
                  <a:srgbClr val="000000">
                    <a:alpha val="43137"/>
                  </a:srgbClr>
                </a:outerShdw>
              </a:effectLst>
            </a:endParaRPr>
          </a:p>
        </p:txBody>
      </p:sp>
      <p:sp>
        <p:nvSpPr>
          <p:cNvPr id="39" name="Rectangle 38"/>
          <p:cNvSpPr/>
          <p:nvPr/>
        </p:nvSpPr>
        <p:spPr bwMode="ltGray">
          <a:xfrm>
            <a:off x="5648921" y="1957830"/>
            <a:ext cx="396000" cy="1326194"/>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altLang="zh-CN" sz="1200" b="1">
                <a:solidFill>
                  <a:srgbClr val="212E35"/>
                </a:solidFill>
                <a:effectLst>
                  <a:outerShdw blurRad="38100" dist="38100" dir="2700000" algn="tl">
                    <a:srgbClr val="000000">
                      <a:alpha val="43137"/>
                    </a:srgbClr>
                  </a:outerShdw>
                </a:effectLst>
              </a:rPr>
              <a:t>Chat</a:t>
            </a:r>
            <a:endParaRPr lang="en-US" sz="1200" b="1">
              <a:solidFill>
                <a:srgbClr val="212E35"/>
              </a:solidFill>
              <a:effectLst>
                <a:outerShdw blurRad="38100" dist="38100" dir="2700000" algn="tl">
                  <a:srgbClr val="000000">
                    <a:alpha val="43137"/>
                  </a:srgbClr>
                </a:outerShdw>
              </a:effectLst>
            </a:endParaRPr>
          </a:p>
        </p:txBody>
      </p:sp>
      <p:sp>
        <p:nvSpPr>
          <p:cNvPr id="41" name="Rectangle 40"/>
          <p:cNvSpPr/>
          <p:nvPr/>
        </p:nvSpPr>
        <p:spPr bwMode="ltGray">
          <a:xfrm>
            <a:off x="6130548" y="1957830"/>
            <a:ext cx="396000" cy="1326194"/>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altLang="zh-CN" sz="1200" b="1">
                <a:solidFill>
                  <a:srgbClr val="212E35"/>
                </a:solidFill>
                <a:effectLst>
                  <a:outerShdw blurRad="38100" dist="38100" dir="2700000" algn="tl">
                    <a:srgbClr val="000000">
                      <a:alpha val="43137"/>
                    </a:srgbClr>
                  </a:outerShdw>
                </a:effectLst>
              </a:rPr>
              <a:t>Service Portal</a:t>
            </a:r>
            <a:endParaRPr lang="en-US" sz="1200" b="1" baseline="-25000">
              <a:solidFill>
                <a:srgbClr val="212E35"/>
              </a:solidFill>
              <a:effectLst>
                <a:outerShdw blurRad="38100" dist="38100" dir="2700000" algn="tl">
                  <a:srgbClr val="000000">
                    <a:alpha val="43137"/>
                  </a:srgbClr>
                </a:outerShdw>
              </a:effectLst>
            </a:endParaRPr>
          </a:p>
        </p:txBody>
      </p:sp>
      <p:sp>
        <p:nvSpPr>
          <p:cNvPr id="43" name="Rectangle 42"/>
          <p:cNvSpPr/>
          <p:nvPr/>
        </p:nvSpPr>
        <p:spPr bwMode="ltGray">
          <a:xfrm>
            <a:off x="6612175" y="1957830"/>
            <a:ext cx="396000" cy="1326194"/>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sz="1200" b="1">
                <a:solidFill>
                  <a:srgbClr val="212E35"/>
                </a:solidFill>
                <a:effectLst>
                  <a:outerShdw blurRad="38100" dist="38100" dir="2700000" algn="tl">
                    <a:srgbClr val="000000">
                      <a:alpha val="43137"/>
                    </a:srgbClr>
                  </a:outerShdw>
                </a:effectLst>
              </a:rPr>
              <a:t>Landing Page</a:t>
            </a:r>
          </a:p>
        </p:txBody>
      </p:sp>
      <p:sp>
        <p:nvSpPr>
          <p:cNvPr id="50" name="Rectangle 49"/>
          <p:cNvSpPr/>
          <p:nvPr/>
        </p:nvSpPr>
        <p:spPr bwMode="ltGray">
          <a:xfrm>
            <a:off x="7093802" y="1957830"/>
            <a:ext cx="396000" cy="1326194"/>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sz="1200" b="1">
                <a:solidFill>
                  <a:srgbClr val="212E35"/>
                </a:solidFill>
                <a:effectLst>
                  <a:outerShdw blurRad="38100" dist="38100" dir="2700000" algn="tl">
                    <a:srgbClr val="000000">
                      <a:alpha val="43137"/>
                    </a:srgbClr>
                  </a:outerShdw>
                </a:effectLst>
              </a:rPr>
              <a:t> Suite Config UI</a:t>
            </a:r>
          </a:p>
        </p:txBody>
      </p:sp>
      <p:sp>
        <p:nvSpPr>
          <p:cNvPr id="51" name="Rectangle 50"/>
          <p:cNvSpPr/>
          <p:nvPr/>
        </p:nvSpPr>
        <p:spPr bwMode="ltGray">
          <a:xfrm>
            <a:off x="7575431" y="1957830"/>
            <a:ext cx="396000" cy="1326194"/>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sz="1200" b="1">
                <a:solidFill>
                  <a:srgbClr val="212E35"/>
                </a:solidFill>
                <a:effectLst>
                  <a:outerShdw blurRad="38100" dist="38100" dir="2700000" algn="tl">
                    <a:srgbClr val="000000">
                      <a:alpha val="43137"/>
                    </a:srgbClr>
                  </a:outerShdw>
                </a:effectLst>
              </a:rPr>
              <a:t>Smart analytics</a:t>
            </a:r>
          </a:p>
        </p:txBody>
      </p:sp>
      <p:sp>
        <p:nvSpPr>
          <p:cNvPr id="58" name="Rectangle 57"/>
          <p:cNvSpPr/>
          <p:nvPr/>
        </p:nvSpPr>
        <p:spPr bwMode="ltGray">
          <a:xfrm>
            <a:off x="8058383" y="1956551"/>
            <a:ext cx="396000" cy="1326194"/>
          </a:xfrm>
          <a:prstGeom prst="rect">
            <a:avLst/>
          </a:prstGeom>
          <a:solidFill>
            <a:schemeClr val="bg1">
              <a:lumMod val="95000"/>
            </a:schemeClr>
          </a:solidFill>
          <a:ln w="19050">
            <a:solidFill>
              <a:schemeClr val="accent6">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sz="1200">
                <a:solidFill>
                  <a:prstClr val="white">
                    <a:lumMod val="50000"/>
                  </a:prstClr>
                </a:solidFill>
              </a:rPr>
              <a:t>UCMDB</a:t>
            </a:r>
          </a:p>
        </p:txBody>
      </p:sp>
      <p:sp>
        <p:nvSpPr>
          <p:cNvPr id="59" name="Parallelogram 58"/>
          <p:cNvSpPr/>
          <p:nvPr/>
        </p:nvSpPr>
        <p:spPr bwMode="ltGray">
          <a:xfrm>
            <a:off x="7324033" y="4993995"/>
            <a:ext cx="1098814" cy="577150"/>
          </a:xfrm>
          <a:prstGeom prst="parallelogram">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200">
                <a:solidFill>
                  <a:prstClr val="white"/>
                </a:solidFill>
              </a:rPr>
              <a:t>Network</a:t>
            </a:r>
            <a:endParaRPr lang="en-US" sz="1200" baseline="-25000">
              <a:solidFill>
                <a:prstClr val="white"/>
              </a:solidFill>
            </a:endParaRPr>
          </a:p>
        </p:txBody>
      </p:sp>
      <p:pic>
        <p:nvPicPr>
          <p:cNvPr id="1026" name="Picture 2" descr="Docker logo horizontal spac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525" y="4369532"/>
            <a:ext cx="1120628" cy="301853"/>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p:cNvSpPr/>
          <p:nvPr/>
        </p:nvSpPr>
        <p:spPr bwMode="ltGray">
          <a:xfrm>
            <a:off x="10560496" y="0"/>
            <a:ext cx="1631504" cy="316212"/>
          </a:xfrm>
          <a:prstGeom prst="rect">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600" dirty="0" smtClean="0">
                <a:solidFill>
                  <a:prstClr val="white"/>
                </a:solidFill>
              </a:rPr>
              <a:t>SMA-SM 2018</a:t>
            </a:r>
            <a:r>
              <a:rPr lang="en-US" altLang="zh-CN" sz="1600" dirty="0" smtClean="0">
                <a:solidFill>
                  <a:prstClr val="white"/>
                </a:solidFill>
              </a:rPr>
              <a:t>.02</a:t>
            </a:r>
          </a:p>
        </p:txBody>
      </p:sp>
      <p:sp>
        <p:nvSpPr>
          <p:cNvPr id="57" name="Text Placeholder 15"/>
          <p:cNvSpPr txBox="1">
            <a:spLocks/>
          </p:cNvSpPr>
          <p:nvPr/>
        </p:nvSpPr>
        <p:spPr>
          <a:xfrm>
            <a:off x="1096137" y="942712"/>
            <a:ext cx="10969943" cy="381000"/>
          </a:xfrm>
          <a:prstGeom prst="rect">
            <a:avLst/>
          </a:prstGeom>
        </p:spPr>
        <p:txBody>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b="1" dirty="0" smtClean="0">
                <a:solidFill>
                  <a:srgbClr val="212E35"/>
                </a:solidFill>
              </a:rPr>
              <a:t>UCMDB outside container</a:t>
            </a:r>
            <a:endParaRPr lang="en-GB" b="1" dirty="0">
              <a:solidFill>
                <a:srgbClr val="212E35"/>
              </a:solidFill>
            </a:endParaRPr>
          </a:p>
        </p:txBody>
      </p:sp>
      <p:sp>
        <p:nvSpPr>
          <p:cNvPr id="49" name="Rectangle 48"/>
          <p:cNvSpPr/>
          <p:nvPr/>
        </p:nvSpPr>
        <p:spPr bwMode="ltGray">
          <a:xfrm>
            <a:off x="9838407" y="2044230"/>
            <a:ext cx="1357928" cy="419253"/>
          </a:xfrm>
          <a:prstGeom prst="rect">
            <a:avLst/>
          </a:prstGeom>
          <a:solidFill>
            <a:schemeClr val="bg1">
              <a:lumMod val="65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914400">
              <a:lnSpc>
                <a:spcPct val="90000"/>
              </a:lnSpc>
            </a:pPr>
            <a:r>
              <a:rPr lang="en-US" sz="1200" b="1">
                <a:solidFill>
                  <a:srgbClr val="212E35"/>
                </a:solidFill>
                <a:effectLst>
                  <a:outerShdw blurRad="38100" dist="38100" dir="2700000" algn="tl">
                    <a:srgbClr val="000000">
                      <a:alpha val="43137"/>
                    </a:srgbClr>
                  </a:outerShdw>
                </a:effectLst>
              </a:rPr>
              <a:t>UCMDB</a:t>
            </a:r>
          </a:p>
        </p:txBody>
      </p:sp>
      <p:sp>
        <p:nvSpPr>
          <p:cNvPr id="3" name="TextBox 2"/>
          <p:cNvSpPr txBox="1"/>
          <p:nvPr/>
        </p:nvSpPr>
        <p:spPr>
          <a:xfrm>
            <a:off x="9656514" y="1395439"/>
            <a:ext cx="1714060" cy="318100"/>
          </a:xfrm>
          <a:prstGeom prst="rect">
            <a:avLst/>
          </a:prstGeom>
        </p:spPr>
        <p:txBody>
          <a:bodyPr vert="horz" wrap="none" lIns="91440" tIns="45720" rIns="91440" bIns="45720" rtlCol="0" anchor="t" anchorCtr="0">
            <a:spAutoFit/>
          </a:bodyPr>
          <a:lstStyle/>
          <a:p>
            <a:pPr algn="ctr" defTabSz="914400"/>
            <a:r>
              <a:rPr lang="en-US" sz="1467">
                <a:solidFill>
                  <a:prstClr val="white">
                    <a:lumMod val="50000"/>
                  </a:prstClr>
                </a:solidFill>
                <a:ea typeface="Roboto Light" charset="0"/>
                <a:cs typeface="Roboto Light" charset="0"/>
              </a:rPr>
              <a:t>Classic Environment</a:t>
            </a:r>
            <a:endParaRPr lang="en-GB" sz="1467">
              <a:solidFill>
                <a:prstClr val="white">
                  <a:lumMod val="50000"/>
                </a:prstClr>
              </a:solidFill>
              <a:ea typeface="Roboto Light" charset="0"/>
              <a:cs typeface="Roboto Light" charset="0"/>
            </a:endParaRPr>
          </a:p>
        </p:txBody>
      </p:sp>
      <p:sp>
        <p:nvSpPr>
          <p:cNvPr id="52" name="Rectangle 51"/>
          <p:cNvSpPr/>
          <p:nvPr/>
        </p:nvSpPr>
        <p:spPr bwMode="ltGray">
          <a:xfrm>
            <a:off x="3722412" y="1957830"/>
            <a:ext cx="1357929" cy="1326194"/>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lnSpc>
                <a:spcPct val="90000"/>
              </a:lnSpc>
            </a:pPr>
            <a:r>
              <a:rPr lang="en-US" sz="1200" b="1" dirty="0" smtClean="0">
                <a:solidFill>
                  <a:srgbClr val="212E35"/>
                </a:solidFill>
                <a:effectLst>
                  <a:outerShdw blurRad="38100" dist="38100" dir="2700000" algn="tl">
                    <a:srgbClr val="000000">
                      <a:alpha val="43137"/>
                    </a:srgbClr>
                  </a:outerShdw>
                </a:effectLst>
              </a:rPr>
              <a:t>Service Manager</a:t>
            </a:r>
            <a:endParaRPr lang="en-US" sz="1200" b="1" dirty="0">
              <a:solidFill>
                <a:srgbClr val="212E3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2200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1" y="0"/>
            <a:ext cx="12207591" cy="6858000"/>
          </a:xfrm>
          <a:prstGeom prst="rect">
            <a:avLst/>
          </a:prstGeom>
        </p:spPr>
      </p:pic>
      <p:sp>
        <p:nvSpPr>
          <p:cNvPr id="4" name="Slide Number Placeholder 3"/>
          <p:cNvSpPr>
            <a:spLocks noGrp="1"/>
          </p:cNvSpPr>
          <p:nvPr>
            <p:ph type="sldNum" sz="quarter" idx="12"/>
          </p:nvPr>
        </p:nvSpPr>
        <p:spPr/>
        <p:txBody>
          <a:bodyPr/>
          <a:lstStyle/>
          <a:p>
            <a:fld id="{B016F8AB-BCEA-4347-8BA6-BE776009BC89}" type="slidenum">
              <a:rPr lang="en-US" smtClean="0">
                <a:solidFill>
                  <a:prstClr val="white">
                    <a:lumMod val="75000"/>
                  </a:prstClr>
                </a:solidFill>
              </a:rPr>
              <a:pPr/>
              <a:t>32</a:t>
            </a:fld>
            <a:endParaRPr lang="en-US">
              <a:solidFill>
                <a:prstClr val="white">
                  <a:lumMod val="75000"/>
                </a:prstClr>
              </a:solidFill>
            </a:endParaRPr>
          </a:p>
        </p:txBody>
      </p:sp>
    </p:spTree>
    <p:extLst>
      <p:ext uri="{BB962C8B-B14F-4D97-AF65-F5344CB8AC3E}">
        <p14:creationId xmlns:p14="http://schemas.microsoft.com/office/powerpoint/2010/main" val="235257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prstGeom prst="rect">
            <a:avLst/>
          </a:prstGeom>
        </p:spPr>
        <p:txBody>
          <a:bodyPr/>
          <a:lstStyle/>
          <a:p>
            <a:fld id="{B016F8AB-BCEA-4347-8BA6-BE776009BC89}" type="slidenum">
              <a:rPr lang="en-US" smtClean="0">
                <a:solidFill>
                  <a:prstClr val="white">
                    <a:lumMod val="75000"/>
                  </a:prstClr>
                </a:solidFill>
              </a:rPr>
              <a:pPr/>
              <a:t>33</a:t>
            </a:fld>
            <a:endParaRPr lang="en-US">
              <a:solidFill>
                <a:prstClr val="white">
                  <a:lumMod val="75000"/>
                </a:prstClr>
              </a:solidFill>
            </a:endParaRPr>
          </a:p>
        </p:txBody>
      </p:sp>
      <p:sp>
        <p:nvSpPr>
          <p:cNvPr id="11" name="Title 10"/>
          <p:cNvSpPr>
            <a:spLocks noGrp="1"/>
          </p:cNvSpPr>
          <p:nvPr>
            <p:ph type="title"/>
          </p:nvPr>
        </p:nvSpPr>
        <p:spPr>
          <a:xfrm>
            <a:off x="946786" y="45734"/>
            <a:ext cx="10311765" cy="260552"/>
          </a:xfrm>
        </p:spPr>
        <p:txBody>
          <a:bodyPr>
            <a:normAutofit fontScale="90000"/>
          </a:bodyPr>
          <a:lstStyle/>
          <a:p>
            <a:r>
              <a:rPr lang="en-US" dirty="0" smtClean="0">
                <a:solidFill>
                  <a:srgbClr val="212E35"/>
                </a:solidFill>
              </a:rPr>
              <a:t>SMA-X Architecture</a:t>
            </a:r>
            <a:r>
              <a:rPr lang="en-US" b="0" dirty="0">
                <a:solidFill>
                  <a:srgbClr val="008000"/>
                </a:solidFill>
              </a:rPr>
              <a:t/>
            </a:r>
            <a:br>
              <a:rPr lang="en-US" b="0" dirty="0">
                <a:solidFill>
                  <a:srgbClr val="008000"/>
                </a:solidFill>
              </a:rPr>
            </a:br>
            <a:endParaRPr lang="en-US" dirty="0"/>
          </a:p>
        </p:txBody>
      </p:sp>
      <p:sp>
        <p:nvSpPr>
          <p:cNvPr id="3" name="Title 2"/>
          <p:cNvSpPr txBox="1">
            <a:spLocks/>
          </p:cNvSpPr>
          <p:nvPr/>
        </p:nvSpPr>
        <p:spPr>
          <a:xfrm>
            <a:off x="1054359" y="29655"/>
            <a:ext cx="10268608" cy="574516"/>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endParaRPr lang="en-US" b="0" dirty="0">
              <a:solidFill>
                <a:srgbClr val="008000"/>
              </a:solidFill>
            </a:endParaRPr>
          </a:p>
        </p:txBody>
      </p:sp>
      <p:sp>
        <p:nvSpPr>
          <p:cNvPr id="5" name="Rectangle 4"/>
          <p:cNvSpPr/>
          <p:nvPr/>
        </p:nvSpPr>
        <p:spPr bwMode="ltGray">
          <a:xfrm>
            <a:off x="6261371" y="461247"/>
            <a:ext cx="5562600" cy="5710953"/>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400">
              <a:lnSpc>
                <a:spcPct val="90000"/>
              </a:lnSpc>
            </a:pPr>
            <a:r>
              <a:rPr lang="en-US" sz="2000" b="1">
                <a:solidFill>
                  <a:srgbClr val="212E35"/>
                </a:solidFill>
              </a:rPr>
              <a:t>Worker node</a:t>
            </a:r>
          </a:p>
          <a:p>
            <a:pPr defTabSz="914400">
              <a:lnSpc>
                <a:spcPct val="90000"/>
              </a:lnSpc>
            </a:pPr>
            <a:r>
              <a:rPr lang="en-US">
                <a:solidFill>
                  <a:srgbClr val="212E35"/>
                </a:solidFill>
              </a:rPr>
              <a:t>(suites)</a:t>
            </a:r>
          </a:p>
        </p:txBody>
      </p:sp>
      <p:sp>
        <p:nvSpPr>
          <p:cNvPr id="12" name="Rectangle 11"/>
          <p:cNvSpPr/>
          <p:nvPr/>
        </p:nvSpPr>
        <p:spPr bwMode="ltGray">
          <a:xfrm>
            <a:off x="8991599" y="5370115"/>
            <a:ext cx="2756171" cy="365370"/>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solidFill>
                  <a:prstClr val="white"/>
                </a:solidFill>
              </a:rPr>
              <a:t>Platform Docker</a:t>
            </a:r>
          </a:p>
        </p:txBody>
      </p:sp>
      <p:sp>
        <p:nvSpPr>
          <p:cNvPr id="16" name="Rectangle 15"/>
          <p:cNvSpPr/>
          <p:nvPr/>
        </p:nvSpPr>
        <p:spPr bwMode="ltGray">
          <a:xfrm>
            <a:off x="6444216" y="4128242"/>
            <a:ext cx="987552" cy="609600"/>
          </a:xfrm>
          <a:prstGeom prst="rect">
            <a:avLst/>
          </a:prstGeom>
          <a:solidFill>
            <a:schemeClr val="accent2">
              <a:lumMod val="60000"/>
              <a:lumOff val="4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solidFill>
                  <a:prstClr val="white"/>
                </a:solidFill>
              </a:rPr>
              <a:t>Flannel</a:t>
            </a:r>
          </a:p>
        </p:txBody>
      </p:sp>
      <p:sp>
        <p:nvSpPr>
          <p:cNvPr id="29" name="Rectangle 28"/>
          <p:cNvSpPr/>
          <p:nvPr/>
        </p:nvSpPr>
        <p:spPr bwMode="ltGray">
          <a:xfrm>
            <a:off x="10373066" y="4718474"/>
            <a:ext cx="1234440" cy="533400"/>
          </a:xfrm>
          <a:prstGeom prst="rect">
            <a:avLst/>
          </a:prstGeom>
          <a:solidFill>
            <a:srgbClr val="FFC0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err="1">
                <a:solidFill>
                  <a:prstClr val="white"/>
                </a:solidFill>
              </a:rPr>
              <a:t>Kube</a:t>
            </a:r>
            <a:r>
              <a:rPr lang="en-US">
                <a:solidFill>
                  <a:prstClr val="white"/>
                </a:solidFill>
              </a:rPr>
              <a:t>-proxy</a:t>
            </a:r>
          </a:p>
        </p:txBody>
      </p:sp>
      <p:sp>
        <p:nvSpPr>
          <p:cNvPr id="30" name="Rectangle 29"/>
          <p:cNvSpPr/>
          <p:nvPr/>
        </p:nvSpPr>
        <p:spPr bwMode="ltGray">
          <a:xfrm>
            <a:off x="9082670" y="4720650"/>
            <a:ext cx="1234440" cy="533400"/>
          </a:xfrm>
          <a:prstGeom prst="rect">
            <a:avLst/>
          </a:prstGeom>
          <a:solidFill>
            <a:srgbClr val="FFC0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200" err="1">
                <a:solidFill>
                  <a:prstClr val="white"/>
                </a:solidFill>
              </a:rPr>
              <a:t>Kube</a:t>
            </a:r>
            <a:r>
              <a:rPr lang="en-US" sz="1200">
                <a:solidFill>
                  <a:prstClr val="white"/>
                </a:solidFill>
              </a:rPr>
              <a:t> registry-proxy</a:t>
            </a:r>
          </a:p>
        </p:txBody>
      </p:sp>
      <p:sp>
        <p:nvSpPr>
          <p:cNvPr id="35" name="Rectangle 34"/>
          <p:cNvSpPr/>
          <p:nvPr/>
        </p:nvSpPr>
        <p:spPr bwMode="ltGray">
          <a:xfrm>
            <a:off x="7656808" y="5202578"/>
            <a:ext cx="1234440" cy="533400"/>
          </a:xfrm>
          <a:prstGeom prst="rect">
            <a:avLst/>
          </a:prstGeom>
          <a:solidFill>
            <a:srgbClr val="FFC0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err="1">
                <a:solidFill>
                  <a:prstClr val="white"/>
                </a:solidFill>
              </a:rPr>
              <a:t>Kubelet</a:t>
            </a:r>
            <a:endParaRPr lang="en-US">
              <a:solidFill>
                <a:prstClr val="white"/>
              </a:solidFill>
            </a:endParaRPr>
          </a:p>
        </p:txBody>
      </p:sp>
      <p:sp>
        <p:nvSpPr>
          <p:cNvPr id="48" name="Rectangle 47"/>
          <p:cNvSpPr/>
          <p:nvPr/>
        </p:nvSpPr>
        <p:spPr bwMode="ltGray">
          <a:xfrm>
            <a:off x="7648617" y="862839"/>
            <a:ext cx="4090220" cy="3055674"/>
          </a:xfrm>
          <a:prstGeom prst="rect">
            <a:avLst/>
          </a:prstGeom>
          <a:solidFill>
            <a:schemeClr val="bg1"/>
          </a:solidFill>
          <a:ln w="1905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defTabSz="914400">
              <a:lnSpc>
                <a:spcPct val="90000"/>
              </a:lnSpc>
            </a:pPr>
            <a:r>
              <a:rPr lang="en-US" dirty="0" smtClean="0">
                <a:solidFill>
                  <a:srgbClr val="212E35"/>
                </a:solidFill>
                <a:effectLst>
                  <a:outerShdw blurRad="38100" dist="38100" dir="2700000" algn="tl">
                    <a:srgbClr val="000000">
                      <a:alpha val="43137"/>
                    </a:srgbClr>
                  </a:outerShdw>
                </a:effectLst>
              </a:rPr>
              <a:t>SMA-X </a:t>
            </a:r>
            <a:r>
              <a:rPr lang="en-US" dirty="0">
                <a:solidFill>
                  <a:srgbClr val="212E35"/>
                </a:solidFill>
                <a:effectLst>
                  <a:outerShdw blurRad="38100" dist="38100" dir="2700000" algn="tl">
                    <a:srgbClr val="000000">
                      <a:alpha val="43137"/>
                    </a:srgbClr>
                  </a:outerShdw>
                </a:effectLst>
              </a:rPr>
              <a:t>Suite</a:t>
            </a:r>
          </a:p>
        </p:txBody>
      </p:sp>
      <p:sp>
        <p:nvSpPr>
          <p:cNvPr id="49" name="Rectangle 48"/>
          <p:cNvSpPr/>
          <p:nvPr/>
        </p:nvSpPr>
        <p:spPr bwMode="ltGray">
          <a:xfrm>
            <a:off x="7736495" y="1289920"/>
            <a:ext cx="1234440" cy="533400"/>
          </a:xfrm>
          <a:prstGeom prst="rect">
            <a:avLst/>
          </a:prstGeom>
          <a:solidFill>
            <a:srgbClr val="FFFF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400" dirty="0" smtClean="0">
                <a:solidFill>
                  <a:srgbClr val="212E35"/>
                </a:solidFill>
              </a:rPr>
              <a:t>SMA-X </a:t>
            </a:r>
            <a:r>
              <a:rPr lang="en-US" altLang="zh-CN" sz="1400" dirty="0">
                <a:solidFill>
                  <a:srgbClr val="212E35"/>
                </a:solidFill>
              </a:rPr>
              <a:t>Runtime</a:t>
            </a:r>
            <a:endParaRPr lang="en-US" sz="1400" dirty="0">
              <a:solidFill>
                <a:srgbClr val="212E35"/>
              </a:solidFill>
            </a:endParaRPr>
          </a:p>
        </p:txBody>
      </p:sp>
      <p:sp>
        <p:nvSpPr>
          <p:cNvPr id="50" name="Rectangle 49"/>
          <p:cNvSpPr/>
          <p:nvPr/>
        </p:nvSpPr>
        <p:spPr bwMode="ltGray">
          <a:xfrm>
            <a:off x="9186112" y="1289920"/>
            <a:ext cx="1234440" cy="533400"/>
          </a:xfrm>
          <a:prstGeom prst="rect">
            <a:avLst/>
          </a:prstGeom>
          <a:solidFill>
            <a:srgbClr val="FFFF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400">
                <a:solidFill>
                  <a:srgbClr val="212E35"/>
                </a:solidFill>
              </a:rPr>
              <a:t>Suite Admin</a:t>
            </a:r>
          </a:p>
        </p:txBody>
      </p:sp>
      <p:sp>
        <p:nvSpPr>
          <p:cNvPr id="51" name="Rectangle 50"/>
          <p:cNvSpPr/>
          <p:nvPr/>
        </p:nvSpPr>
        <p:spPr bwMode="ltGray">
          <a:xfrm>
            <a:off x="10527879" y="1297075"/>
            <a:ext cx="1234440" cy="533400"/>
          </a:xfrm>
          <a:prstGeom prst="rect">
            <a:avLst/>
          </a:prstGeom>
          <a:solidFill>
            <a:srgbClr val="FFFF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400">
                <a:solidFill>
                  <a:srgbClr val="212E35"/>
                </a:solidFill>
              </a:rPr>
              <a:t>IDM</a:t>
            </a:r>
          </a:p>
        </p:txBody>
      </p:sp>
      <p:sp>
        <p:nvSpPr>
          <p:cNvPr id="52" name="Rectangle 51"/>
          <p:cNvSpPr/>
          <p:nvPr/>
        </p:nvSpPr>
        <p:spPr bwMode="ltGray">
          <a:xfrm>
            <a:off x="9164813" y="2698997"/>
            <a:ext cx="1234440" cy="533400"/>
          </a:xfrm>
          <a:prstGeom prst="rect">
            <a:avLst/>
          </a:prstGeom>
          <a:solidFill>
            <a:srgbClr val="FFFF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400">
                <a:solidFill>
                  <a:srgbClr val="212E35"/>
                </a:solidFill>
              </a:rPr>
              <a:t>Smart Analytic</a:t>
            </a:r>
          </a:p>
        </p:txBody>
      </p:sp>
      <p:sp>
        <p:nvSpPr>
          <p:cNvPr id="53" name="Rectangle 52"/>
          <p:cNvSpPr/>
          <p:nvPr/>
        </p:nvSpPr>
        <p:spPr bwMode="ltGray">
          <a:xfrm>
            <a:off x="10510560" y="2704630"/>
            <a:ext cx="1234440" cy="533400"/>
          </a:xfrm>
          <a:prstGeom prst="rect">
            <a:avLst/>
          </a:prstGeom>
          <a:solidFill>
            <a:srgbClr val="FFFF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400">
                <a:solidFill>
                  <a:srgbClr val="212E35"/>
                </a:solidFill>
              </a:rPr>
              <a:t>Suite Ingress controller</a:t>
            </a:r>
          </a:p>
        </p:txBody>
      </p:sp>
      <p:sp>
        <p:nvSpPr>
          <p:cNvPr id="54" name="Rectangle 53"/>
          <p:cNvSpPr/>
          <p:nvPr/>
        </p:nvSpPr>
        <p:spPr bwMode="ltGray">
          <a:xfrm>
            <a:off x="7736495" y="1928403"/>
            <a:ext cx="1234440" cy="587195"/>
          </a:xfrm>
          <a:prstGeom prst="rect">
            <a:avLst/>
          </a:prstGeom>
          <a:solidFill>
            <a:srgbClr val="FFFF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400" dirty="0" smtClean="0">
                <a:solidFill>
                  <a:srgbClr val="212E35"/>
                </a:solidFill>
              </a:rPr>
              <a:t>SMA-X </a:t>
            </a:r>
            <a:r>
              <a:rPr lang="en-US" altLang="zh-CN" sz="1400" dirty="0">
                <a:solidFill>
                  <a:srgbClr val="212E35"/>
                </a:solidFill>
              </a:rPr>
              <a:t>Persistence Infra</a:t>
            </a:r>
            <a:endParaRPr lang="en-US" sz="1400" dirty="0">
              <a:solidFill>
                <a:srgbClr val="212E35"/>
              </a:solidFill>
            </a:endParaRPr>
          </a:p>
        </p:txBody>
      </p:sp>
      <p:sp>
        <p:nvSpPr>
          <p:cNvPr id="55" name="Rectangle 54"/>
          <p:cNvSpPr/>
          <p:nvPr/>
        </p:nvSpPr>
        <p:spPr bwMode="ltGray">
          <a:xfrm>
            <a:off x="10536920" y="1945011"/>
            <a:ext cx="1234440" cy="587195"/>
          </a:xfrm>
          <a:prstGeom prst="rect">
            <a:avLst/>
          </a:prstGeom>
          <a:solidFill>
            <a:srgbClr val="FFFF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400">
                <a:solidFill>
                  <a:srgbClr val="212E35"/>
                </a:solidFill>
              </a:rPr>
              <a:t>IDM</a:t>
            </a:r>
          </a:p>
          <a:p>
            <a:pPr algn="ctr" defTabSz="914400">
              <a:lnSpc>
                <a:spcPct val="90000"/>
              </a:lnSpc>
            </a:pPr>
            <a:r>
              <a:rPr lang="en-US" altLang="zh-CN" sz="1400">
                <a:solidFill>
                  <a:srgbClr val="212E35"/>
                </a:solidFill>
              </a:rPr>
              <a:t>Postgres</a:t>
            </a:r>
            <a:endParaRPr lang="en-US" sz="1400">
              <a:solidFill>
                <a:srgbClr val="212E35"/>
              </a:solidFill>
            </a:endParaRPr>
          </a:p>
        </p:txBody>
      </p:sp>
      <p:sp>
        <p:nvSpPr>
          <p:cNvPr id="56" name="Rectangle 55"/>
          <p:cNvSpPr/>
          <p:nvPr/>
        </p:nvSpPr>
        <p:spPr bwMode="ltGray">
          <a:xfrm>
            <a:off x="6348940" y="4845013"/>
            <a:ext cx="1178104" cy="88191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solidFill>
                  <a:prstClr val="white"/>
                </a:solidFill>
              </a:rPr>
              <a:t>Bootstrap Docker</a:t>
            </a:r>
          </a:p>
        </p:txBody>
      </p:sp>
      <p:sp>
        <p:nvSpPr>
          <p:cNvPr id="60" name="Rectangle 59"/>
          <p:cNvSpPr/>
          <p:nvPr/>
        </p:nvSpPr>
        <p:spPr bwMode="ltGray">
          <a:xfrm>
            <a:off x="6357892" y="3819267"/>
            <a:ext cx="1169613" cy="975946"/>
          </a:xfrm>
          <a:prstGeom prst="rect">
            <a:avLst/>
          </a:prstGeom>
          <a:noFill/>
          <a:ln w="1905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00">
              <a:lnSpc>
                <a:spcPct val="90000"/>
              </a:lnSpc>
            </a:pPr>
            <a:r>
              <a:rPr lang="en-US">
                <a:solidFill>
                  <a:srgbClr val="212E35"/>
                </a:solidFill>
              </a:rPr>
              <a:t>System</a:t>
            </a:r>
          </a:p>
        </p:txBody>
      </p:sp>
      <p:sp>
        <p:nvSpPr>
          <p:cNvPr id="61" name="Rectangle 60"/>
          <p:cNvSpPr/>
          <p:nvPr/>
        </p:nvSpPr>
        <p:spPr bwMode="ltGray">
          <a:xfrm>
            <a:off x="8991600" y="4330371"/>
            <a:ext cx="2667000" cy="975946"/>
          </a:xfrm>
          <a:prstGeom prst="rect">
            <a:avLst/>
          </a:prstGeom>
          <a:noFill/>
          <a:ln w="1905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00">
              <a:lnSpc>
                <a:spcPct val="90000"/>
              </a:lnSpc>
            </a:pPr>
            <a:r>
              <a:rPr lang="en-US">
                <a:solidFill>
                  <a:srgbClr val="212E35"/>
                </a:solidFill>
              </a:rPr>
              <a:t>Kubernetes</a:t>
            </a:r>
          </a:p>
        </p:txBody>
      </p:sp>
      <p:cxnSp>
        <p:nvCxnSpPr>
          <p:cNvPr id="63" name="Straight Connector 62"/>
          <p:cNvCxnSpPr/>
          <p:nvPr/>
        </p:nvCxnSpPr>
        <p:spPr>
          <a:xfrm>
            <a:off x="7549398" y="913922"/>
            <a:ext cx="27480" cy="480703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bwMode="ltGray">
          <a:xfrm>
            <a:off x="6335724" y="5797329"/>
            <a:ext cx="4035982" cy="304800"/>
          </a:xfrm>
          <a:prstGeom prst="rect">
            <a:avLst/>
          </a:prstGeom>
          <a:solidFill>
            <a:schemeClr val="bg1">
              <a:lumMod val="65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solidFill>
                  <a:prstClr val="white"/>
                </a:solidFill>
              </a:rPr>
              <a:t>Host OS</a:t>
            </a:r>
          </a:p>
        </p:txBody>
      </p:sp>
      <p:sp>
        <p:nvSpPr>
          <p:cNvPr id="66" name="Rectangle 65"/>
          <p:cNvSpPr/>
          <p:nvPr/>
        </p:nvSpPr>
        <p:spPr bwMode="ltGray">
          <a:xfrm>
            <a:off x="10420552" y="5797330"/>
            <a:ext cx="1325372" cy="304800"/>
          </a:xfrm>
          <a:prstGeom prst="rect">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solidFill>
                  <a:prstClr val="white"/>
                </a:solidFill>
              </a:rPr>
              <a:t>Storage</a:t>
            </a:r>
          </a:p>
        </p:txBody>
      </p:sp>
      <p:grpSp>
        <p:nvGrpSpPr>
          <p:cNvPr id="77" name="Group 76"/>
          <p:cNvGrpSpPr/>
          <p:nvPr/>
        </p:nvGrpSpPr>
        <p:grpSpPr>
          <a:xfrm>
            <a:off x="5181601" y="6248400"/>
            <a:ext cx="2819400" cy="457200"/>
            <a:chOff x="5181601" y="6248400"/>
            <a:chExt cx="2819400" cy="457200"/>
          </a:xfrm>
        </p:grpSpPr>
        <p:sp>
          <p:nvSpPr>
            <p:cNvPr id="78" name="Rectangle 77"/>
            <p:cNvSpPr/>
            <p:nvPr/>
          </p:nvSpPr>
          <p:spPr bwMode="ltGray">
            <a:xfrm>
              <a:off x="5249177" y="6351663"/>
              <a:ext cx="155448" cy="155448"/>
            </a:xfrm>
            <a:prstGeom prst="rect">
              <a:avLst/>
            </a:prstGeom>
            <a:solidFill>
              <a:srgbClr val="00B05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a:solidFill>
                  <a:prstClr val="white"/>
                </a:solidFill>
              </a:endParaRPr>
            </a:p>
          </p:txBody>
        </p:sp>
        <p:sp>
          <p:nvSpPr>
            <p:cNvPr id="79" name="Rectangle 78"/>
            <p:cNvSpPr/>
            <p:nvPr/>
          </p:nvSpPr>
          <p:spPr bwMode="ltGray">
            <a:xfrm>
              <a:off x="5420356" y="6351663"/>
              <a:ext cx="155448" cy="155448"/>
            </a:xfrm>
            <a:prstGeom prst="rect">
              <a:avLst/>
            </a:prstGeom>
            <a:solidFill>
              <a:schemeClr val="accent2">
                <a:lumMod val="60000"/>
                <a:lumOff val="4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a:solidFill>
                  <a:prstClr val="white"/>
                </a:solidFill>
              </a:endParaRPr>
            </a:p>
          </p:txBody>
        </p:sp>
        <p:sp>
          <p:nvSpPr>
            <p:cNvPr id="80" name="Rectangle 79"/>
            <p:cNvSpPr/>
            <p:nvPr/>
          </p:nvSpPr>
          <p:spPr bwMode="ltGray">
            <a:xfrm>
              <a:off x="5577975" y="6351663"/>
              <a:ext cx="155448" cy="155448"/>
            </a:xfrm>
            <a:prstGeom prst="rect">
              <a:avLst/>
            </a:prstGeom>
            <a:solidFill>
              <a:schemeClr val="accent1">
                <a:lumMod val="75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a:solidFill>
                  <a:prstClr val="white"/>
                </a:solidFill>
              </a:endParaRPr>
            </a:p>
          </p:txBody>
        </p:sp>
        <p:sp>
          <p:nvSpPr>
            <p:cNvPr id="81" name="TextBox 80"/>
            <p:cNvSpPr txBox="1"/>
            <p:nvPr/>
          </p:nvSpPr>
          <p:spPr>
            <a:xfrm>
              <a:off x="5243922" y="6545668"/>
              <a:ext cx="914400" cy="114735"/>
            </a:xfrm>
            <a:prstGeom prst="rect">
              <a:avLst/>
            </a:prstGeom>
            <a:noFill/>
          </p:spPr>
          <p:txBody>
            <a:bodyPr wrap="none" lIns="0" tIns="0" rIns="0" bIns="0" rtlCol="0">
              <a:noAutofit/>
            </a:bodyPr>
            <a:lstStyle/>
            <a:p>
              <a:pPr defTabSz="914400">
                <a:lnSpc>
                  <a:spcPct val="90000"/>
                </a:lnSpc>
              </a:pPr>
              <a:r>
                <a:rPr lang="en-US" sz="800">
                  <a:solidFill>
                    <a:srgbClr val="212E35"/>
                  </a:solidFill>
                </a:rPr>
                <a:t>System</a:t>
              </a:r>
            </a:p>
          </p:txBody>
        </p:sp>
        <p:sp>
          <p:nvSpPr>
            <p:cNvPr id="82" name="Rectangle 81"/>
            <p:cNvSpPr/>
            <p:nvPr/>
          </p:nvSpPr>
          <p:spPr bwMode="ltGray">
            <a:xfrm>
              <a:off x="5926835" y="6351663"/>
              <a:ext cx="541542" cy="165421"/>
            </a:xfrm>
            <a:prstGeom prst="rect">
              <a:avLst/>
            </a:prstGeom>
            <a:solidFill>
              <a:srgbClr val="FFC0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a:solidFill>
                  <a:prstClr val="white"/>
                </a:solidFill>
              </a:endParaRPr>
            </a:p>
          </p:txBody>
        </p:sp>
        <p:sp>
          <p:nvSpPr>
            <p:cNvPr id="83" name="TextBox 82"/>
            <p:cNvSpPr txBox="1"/>
            <p:nvPr/>
          </p:nvSpPr>
          <p:spPr>
            <a:xfrm>
              <a:off x="5926835" y="6545667"/>
              <a:ext cx="914400" cy="114735"/>
            </a:xfrm>
            <a:prstGeom prst="rect">
              <a:avLst/>
            </a:prstGeom>
            <a:noFill/>
          </p:spPr>
          <p:txBody>
            <a:bodyPr wrap="none" lIns="0" tIns="0" rIns="0" bIns="0" rtlCol="0">
              <a:noAutofit/>
            </a:bodyPr>
            <a:lstStyle/>
            <a:p>
              <a:pPr defTabSz="914400">
                <a:lnSpc>
                  <a:spcPct val="90000"/>
                </a:lnSpc>
              </a:pPr>
              <a:r>
                <a:rPr lang="en-US" sz="800">
                  <a:solidFill>
                    <a:srgbClr val="212E35"/>
                  </a:solidFill>
                </a:rPr>
                <a:t>Kubernetes</a:t>
              </a:r>
            </a:p>
          </p:txBody>
        </p:sp>
        <p:sp>
          <p:nvSpPr>
            <p:cNvPr id="84" name="Rectangle 83"/>
            <p:cNvSpPr/>
            <p:nvPr/>
          </p:nvSpPr>
          <p:spPr bwMode="ltGray">
            <a:xfrm>
              <a:off x="6661789" y="6351663"/>
              <a:ext cx="568588" cy="158410"/>
            </a:xfrm>
            <a:prstGeom prst="rect">
              <a:avLst/>
            </a:prstGeom>
            <a:solidFill>
              <a:srgbClr val="7030A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sz="1400">
                <a:solidFill>
                  <a:prstClr val="white"/>
                </a:solidFill>
              </a:endParaRPr>
            </a:p>
          </p:txBody>
        </p:sp>
        <p:sp>
          <p:nvSpPr>
            <p:cNvPr id="85" name="TextBox 84"/>
            <p:cNvSpPr txBox="1"/>
            <p:nvPr/>
          </p:nvSpPr>
          <p:spPr>
            <a:xfrm>
              <a:off x="6661789" y="6545667"/>
              <a:ext cx="914400" cy="114735"/>
            </a:xfrm>
            <a:prstGeom prst="rect">
              <a:avLst/>
            </a:prstGeom>
            <a:noFill/>
          </p:spPr>
          <p:txBody>
            <a:bodyPr wrap="none" lIns="0" tIns="0" rIns="0" bIns="0" rtlCol="0">
              <a:noAutofit/>
            </a:bodyPr>
            <a:lstStyle/>
            <a:p>
              <a:pPr defTabSz="914400">
                <a:lnSpc>
                  <a:spcPct val="90000"/>
                </a:lnSpc>
              </a:pPr>
              <a:r>
                <a:rPr lang="en-US" sz="800">
                  <a:solidFill>
                    <a:srgbClr val="212E35"/>
                  </a:solidFill>
                </a:rPr>
                <a:t>CDF / shared</a:t>
              </a:r>
            </a:p>
          </p:txBody>
        </p:sp>
        <p:sp>
          <p:nvSpPr>
            <p:cNvPr id="86" name="Rectangle 85"/>
            <p:cNvSpPr/>
            <p:nvPr/>
          </p:nvSpPr>
          <p:spPr bwMode="ltGray">
            <a:xfrm>
              <a:off x="5181601" y="6248400"/>
              <a:ext cx="2819400" cy="457200"/>
            </a:xfrm>
            <a:prstGeom prst="rect">
              <a:avLst/>
            </a:prstGeom>
            <a:noFill/>
            <a:ln w="19050">
              <a:solidFill>
                <a:schemeClr val="accent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err="1">
                <a:solidFill>
                  <a:prstClr val="white"/>
                </a:solidFill>
              </a:endParaRPr>
            </a:p>
          </p:txBody>
        </p:sp>
        <p:sp>
          <p:nvSpPr>
            <p:cNvPr id="87" name="Rectangle 86"/>
            <p:cNvSpPr/>
            <p:nvPr/>
          </p:nvSpPr>
          <p:spPr bwMode="ltGray">
            <a:xfrm>
              <a:off x="7379345" y="6351663"/>
              <a:ext cx="568588" cy="158410"/>
            </a:xfrm>
            <a:prstGeom prst="rect">
              <a:avLst/>
            </a:prstGeom>
            <a:solidFill>
              <a:srgbClr val="FFFF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sz="1400">
                <a:solidFill>
                  <a:prstClr val="white"/>
                </a:solidFill>
              </a:endParaRPr>
            </a:p>
          </p:txBody>
        </p:sp>
        <p:sp>
          <p:nvSpPr>
            <p:cNvPr id="88" name="TextBox 87"/>
            <p:cNvSpPr txBox="1"/>
            <p:nvPr/>
          </p:nvSpPr>
          <p:spPr>
            <a:xfrm>
              <a:off x="7379345" y="6545667"/>
              <a:ext cx="469255" cy="131358"/>
            </a:xfrm>
            <a:prstGeom prst="rect">
              <a:avLst/>
            </a:prstGeom>
            <a:noFill/>
          </p:spPr>
          <p:txBody>
            <a:bodyPr wrap="none" lIns="0" tIns="0" rIns="0" bIns="0" rtlCol="0">
              <a:noAutofit/>
            </a:bodyPr>
            <a:lstStyle/>
            <a:p>
              <a:pPr defTabSz="914400">
                <a:lnSpc>
                  <a:spcPct val="90000"/>
                </a:lnSpc>
              </a:pPr>
              <a:r>
                <a:rPr lang="en-US" sz="800">
                  <a:solidFill>
                    <a:srgbClr val="212E35"/>
                  </a:solidFill>
                </a:rPr>
                <a:t>Suite</a:t>
              </a:r>
            </a:p>
          </p:txBody>
        </p:sp>
      </p:grpSp>
      <p:sp>
        <p:nvSpPr>
          <p:cNvPr id="4" name="Rectangle 3"/>
          <p:cNvSpPr/>
          <p:nvPr/>
        </p:nvSpPr>
        <p:spPr bwMode="ltGray">
          <a:xfrm>
            <a:off x="609600" y="461247"/>
            <a:ext cx="5562600" cy="5710954"/>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400">
              <a:lnSpc>
                <a:spcPct val="90000"/>
              </a:lnSpc>
            </a:pPr>
            <a:r>
              <a:rPr lang="en-US" sz="2000" b="1">
                <a:solidFill>
                  <a:srgbClr val="212E35"/>
                </a:solidFill>
              </a:rPr>
              <a:t>Master node</a:t>
            </a:r>
          </a:p>
          <a:p>
            <a:pPr defTabSz="914400">
              <a:lnSpc>
                <a:spcPct val="90000"/>
              </a:lnSpc>
            </a:pPr>
            <a:r>
              <a:rPr lang="en-US" sz="1400">
                <a:solidFill>
                  <a:srgbClr val="212E35"/>
                </a:solidFill>
              </a:rPr>
              <a:t>(controller)</a:t>
            </a:r>
          </a:p>
        </p:txBody>
      </p:sp>
      <p:sp>
        <p:nvSpPr>
          <p:cNvPr id="6" name="Rectangle 5"/>
          <p:cNvSpPr/>
          <p:nvPr/>
        </p:nvSpPr>
        <p:spPr bwMode="ltGray">
          <a:xfrm>
            <a:off x="685800" y="5791200"/>
            <a:ext cx="4035982" cy="304800"/>
          </a:xfrm>
          <a:prstGeom prst="rect">
            <a:avLst/>
          </a:prstGeom>
          <a:solidFill>
            <a:schemeClr val="bg1">
              <a:lumMod val="65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solidFill>
                  <a:prstClr val="white"/>
                </a:solidFill>
              </a:rPr>
              <a:t>Host OS</a:t>
            </a:r>
          </a:p>
        </p:txBody>
      </p:sp>
      <p:sp>
        <p:nvSpPr>
          <p:cNvPr id="8" name="Rectangle 7"/>
          <p:cNvSpPr/>
          <p:nvPr/>
        </p:nvSpPr>
        <p:spPr bwMode="ltGray">
          <a:xfrm>
            <a:off x="685800" y="4849662"/>
            <a:ext cx="1178104" cy="88191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solidFill>
                  <a:prstClr val="white"/>
                </a:solidFill>
              </a:rPr>
              <a:t>Bootstrap Docker</a:t>
            </a:r>
          </a:p>
        </p:txBody>
      </p:sp>
      <p:sp>
        <p:nvSpPr>
          <p:cNvPr id="10" name="Rectangle 9"/>
          <p:cNvSpPr/>
          <p:nvPr/>
        </p:nvSpPr>
        <p:spPr bwMode="ltGray">
          <a:xfrm>
            <a:off x="2743200" y="5368431"/>
            <a:ext cx="3352800" cy="363146"/>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solidFill>
                  <a:prstClr val="white"/>
                </a:solidFill>
              </a:rPr>
              <a:t>Platform Docker</a:t>
            </a:r>
          </a:p>
        </p:txBody>
      </p:sp>
      <p:sp>
        <p:nvSpPr>
          <p:cNvPr id="13" name="Rectangle 12"/>
          <p:cNvSpPr/>
          <p:nvPr/>
        </p:nvSpPr>
        <p:spPr bwMode="ltGray">
          <a:xfrm>
            <a:off x="749933" y="4185612"/>
            <a:ext cx="987552" cy="609600"/>
          </a:xfrm>
          <a:prstGeom prst="rect">
            <a:avLst/>
          </a:prstGeom>
          <a:solidFill>
            <a:schemeClr val="accent1">
              <a:lumMod val="75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solidFill>
                  <a:prstClr val="white"/>
                </a:solidFill>
              </a:rPr>
              <a:t>ETCD</a:t>
            </a:r>
          </a:p>
        </p:txBody>
      </p:sp>
      <p:sp>
        <p:nvSpPr>
          <p:cNvPr id="14" name="Rectangle 13"/>
          <p:cNvSpPr/>
          <p:nvPr/>
        </p:nvSpPr>
        <p:spPr bwMode="ltGray">
          <a:xfrm>
            <a:off x="749933" y="2843320"/>
            <a:ext cx="987552" cy="609600"/>
          </a:xfrm>
          <a:prstGeom prst="rect">
            <a:avLst/>
          </a:prstGeom>
          <a:solidFill>
            <a:schemeClr val="accent2">
              <a:lumMod val="60000"/>
              <a:lumOff val="4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solidFill>
                  <a:prstClr val="white"/>
                </a:solidFill>
              </a:rPr>
              <a:t>Flannel</a:t>
            </a:r>
          </a:p>
        </p:txBody>
      </p:sp>
      <p:sp>
        <p:nvSpPr>
          <p:cNvPr id="15" name="Rectangle 14"/>
          <p:cNvSpPr/>
          <p:nvPr/>
        </p:nvSpPr>
        <p:spPr bwMode="ltGray">
          <a:xfrm>
            <a:off x="749933" y="3514466"/>
            <a:ext cx="987552" cy="609600"/>
          </a:xfrm>
          <a:prstGeom prst="rect">
            <a:avLst/>
          </a:prstGeom>
          <a:solidFill>
            <a:srgbClr val="00B05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solidFill>
                  <a:prstClr val="white"/>
                </a:solidFill>
              </a:rPr>
              <a:t>Vault</a:t>
            </a:r>
          </a:p>
        </p:txBody>
      </p:sp>
      <p:sp>
        <p:nvSpPr>
          <p:cNvPr id="21" name="Rectangle 20"/>
          <p:cNvSpPr/>
          <p:nvPr/>
        </p:nvSpPr>
        <p:spPr bwMode="ltGray">
          <a:xfrm>
            <a:off x="4947337" y="3530143"/>
            <a:ext cx="1005840" cy="533400"/>
          </a:xfrm>
          <a:prstGeom prst="rect">
            <a:avLst/>
          </a:prstGeom>
          <a:solidFill>
            <a:srgbClr val="FFC0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200">
                <a:solidFill>
                  <a:prstClr val="white"/>
                </a:solidFill>
              </a:rPr>
              <a:t>API server</a:t>
            </a:r>
          </a:p>
        </p:txBody>
      </p:sp>
      <p:sp>
        <p:nvSpPr>
          <p:cNvPr id="22" name="Rectangle 21"/>
          <p:cNvSpPr/>
          <p:nvPr/>
        </p:nvSpPr>
        <p:spPr bwMode="ltGray">
          <a:xfrm>
            <a:off x="2806079" y="3530143"/>
            <a:ext cx="1005840" cy="533400"/>
          </a:xfrm>
          <a:prstGeom prst="rect">
            <a:avLst/>
          </a:prstGeom>
          <a:solidFill>
            <a:srgbClr val="FFC0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200" err="1">
                <a:solidFill>
                  <a:prstClr val="white"/>
                </a:solidFill>
              </a:rPr>
              <a:t>Kube</a:t>
            </a:r>
            <a:r>
              <a:rPr lang="en-US" sz="1200">
                <a:solidFill>
                  <a:prstClr val="white"/>
                </a:solidFill>
              </a:rPr>
              <a:t>-DNS</a:t>
            </a:r>
          </a:p>
        </p:txBody>
      </p:sp>
      <p:sp>
        <p:nvSpPr>
          <p:cNvPr id="23" name="Rectangle 22"/>
          <p:cNvSpPr/>
          <p:nvPr/>
        </p:nvSpPr>
        <p:spPr bwMode="ltGray">
          <a:xfrm>
            <a:off x="2806079" y="4126119"/>
            <a:ext cx="1005840" cy="533400"/>
          </a:xfrm>
          <a:prstGeom prst="rect">
            <a:avLst/>
          </a:prstGeom>
          <a:solidFill>
            <a:srgbClr val="FFC0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200" err="1">
                <a:solidFill>
                  <a:prstClr val="white"/>
                </a:solidFill>
              </a:rPr>
              <a:t>Kube</a:t>
            </a:r>
            <a:r>
              <a:rPr lang="en-US" sz="1200">
                <a:solidFill>
                  <a:prstClr val="white"/>
                </a:solidFill>
              </a:rPr>
              <a:t>-proxy</a:t>
            </a:r>
          </a:p>
        </p:txBody>
      </p:sp>
      <p:sp>
        <p:nvSpPr>
          <p:cNvPr id="24" name="Rectangle 23"/>
          <p:cNvSpPr/>
          <p:nvPr/>
        </p:nvSpPr>
        <p:spPr bwMode="ltGray">
          <a:xfrm>
            <a:off x="4941387" y="4123166"/>
            <a:ext cx="1005840" cy="533400"/>
          </a:xfrm>
          <a:prstGeom prst="rect">
            <a:avLst/>
          </a:prstGeom>
          <a:solidFill>
            <a:srgbClr val="FFC0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200" err="1">
                <a:solidFill>
                  <a:prstClr val="white"/>
                </a:solidFill>
              </a:rPr>
              <a:t>Kube</a:t>
            </a:r>
            <a:r>
              <a:rPr lang="en-US" sz="1200">
                <a:solidFill>
                  <a:prstClr val="white"/>
                </a:solidFill>
              </a:rPr>
              <a:t>-registry</a:t>
            </a:r>
          </a:p>
        </p:txBody>
      </p:sp>
      <p:sp>
        <p:nvSpPr>
          <p:cNvPr id="25" name="Rectangle 24"/>
          <p:cNvSpPr/>
          <p:nvPr/>
        </p:nvSpPr>
        <p:spPr bwMode="ltGray">
          <a:xfrm>
            <a:off x="3865297" y="3526393"/>
            <a:ext cx="1005840" cy="533400"/>
          </a:xfrm>
          <a:prstGeom prst="rect">
            <a:avLst/>
          </a:prstGeom>
          <a:solidFill>
            <a:srgbClr val="FFC0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200">
                <a:solidFill>
                  <a:prstClr val="white"/>
                </a:solidFill>
              </a:rPr>
              <a:t>Scheduler</a:t>
            </a:r>
          </a:p>
        </p:txBody>
      </p:sp>
      <p:sp>
        <p:nvSpPr>
          <p:cNvPr id="26" name="Rectangle 25"/>
          <p:cNvSpPr/>
          <p:nvPr/>
        </p:nvSpPr>
        <p:spPr bwMode="ltGray">
          <a:xfrm>
            <a:off x="3865297" y="4126844"/>
            <a:ext cx="1005840" cy="533400"/>
          </a:xfrm>
          <a:prstGeom prst="rect">
            <a:avLst/>
          </a:prstGeom>
          <a:solidFill>
            <a:srgbClr val="FFC0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200">
                <a:solidFill>
                  <a:prstClr val="white"/>
                </a:solidFill>
              </a:rPr>
              <a:t>Controller-manager</a:t>
            </a:r>
          </a:p>
        </p:txBody>
      </p:sp>
      <p:sp>
        <p:nvSpPr>
          <p:cNvPr id="27" name="Rectangle 26"/>
          <p:cNvSpPr/>
          <p:nvPr/>
        </p:nvSpPr>
        <p:spPr bwMode="ltGray">
          <a:xfrm>
            <a:off x="2806079" y="4722095"/>
            <a:ext cx="1005840" cy="533400"/>
          </a:xfrm>
          <a:prstGeom prst="rect">
            <a:avLst/>
          </a:prstGeom>
          <a:solidFill>
            <a:srgbClr val="FFC0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200" err="1">
                <a:solidFill>
                  <a:prstClr val="white"/>
                </a:solidFill>
              </a:rPr>
              <a:t>Kube</a:t>
            </a:r>
            <a:r>
              <a:rPr lang="en-US" sz="1200">
                <a:solidFill>
                  <a:prstClr val="white"/>
                </a:solidFill>
              </a:rPr>
              <a:t> registry-proxy</a:t>
            </a:r>
          </a:p>
        </p:txBody>
      </p:sp>
      <p:sp>
        <p:nvSpPr>
          <p:cNvPr id="28" name="Rectangle 27"/>
          <p:cNvSpPr/>
          <p:nvPr/>
        </p:nvSpPr>
        <p:spPr bwMode="ltGray">
          <a:xfrm>
            <a:off x="3865297" y="4730635"/>
            <a:ext cx="1005840" cy="533400"/>
          </a:xfrm>
          <a:prstGeom prst="rect">
            <a:avLst/>
          </a:prstGeom>
          <a:solidFill>
            <a:srgbClr val="FFC0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200">
                <a:solidFill>
                  <a:prstClr val="white"/>
                </a:solidFill>
              </a:rPr>
              <a:t>Nginx Ingress controller</a:t>
            </a:r>
          </a:p>
        </p:txBody>
      </p:sp>
      <p:sp>
        <p:nvSpPr>
          <p:cNvPr id="34" name="Rectangle 33"/>
          <p:cNvSpPr/>
          <p:nvPr/>
        </p:nvSpPr>
        <p:spPr bwMode="ltGray">
          <a:xfrm>
            <a:off x="1967364" y="5203558"/>
            <a:ext cx="719880" cy="533400"/>
          </a:xfrm>
          <a:prstGeom prst="rect">
            <a:avLst/>
          </a:prstGeom>
          <a:solidFill>
            <a:srgbClr val="FFC0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200" err="1">
                <a:solidFill>
                  <a:prstClr val="white"/>
                </a:solidFill>
              </a:rPr>
              <a:t>Kubelet</a:t>
            </a:r>
            <a:endParaRPr lang="en-US" sz="1200">
              <a:solidFill>
                <a:prstClr val="white"/>
              </a:solidFill>
            </a:endParaRPr>
          </a:p>
        </p:txBody>
      </p:sp>
      <p:sp>
        <p:nvSpPr>
          <p:cNvPr id="39" name="Rectangle 38"/>
          <p:cNvSpPr/>
          <p:nvPr/>
        </p:nvSpPr>
        <p:spPr bwMode="ltGray">
          <a:xfrm>
            <a:off x="2101988" y="1422705"/>
            <a:ext cx="1234440" cy="533400"/>
          </a:xfrm>
          <a:prstGeom prst="rect">
            <a:avLst/>
          </a:prstGeom>
          <a:solidFill>
            <a:srgbClr val="7030A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err="1">
                <a:solidFill>
                  <a:prstClr val="white"/>
                </a:solidFill>
              </a:rPr>
              <a:t>Heapster</a:t>
            </a:r>
            <a:endParaRPr lang="en-US">
              <a:solidFill>
                <a:prstClr val="white"/>
              </a:solidFill>
            </a:endParaRPr>
          </a:p>
        </p:txBody>
      </p:sp>
      <p:sp>
        <p:nvSpPr>
          <p:cNvPr id="40" name="Rectangle 39"/>
          <p:cNvSpPr/>
          <p:nvPr/>
        </p:nvSpPr>
        <p:spPr bwMode="ltGray">
          <a:xfrm>
            <a:off x="2101988" y="2007756"/>
            <a:ext cx="1234440" cy="533400"/>
          </a:xfrm>
          <a:prstGeom prst="rect">
            <a:avLst/>
          </a:prstGeom>
          <a:solidFill>
            <a:srgbClr val="7030A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solidFill>
                  <a:prstClr val="white"/>
                </a:solidFill>
              </a:rPr>
              <a:t>IDM</a:t>
            </a:r>
          </a:p>
        </p:txBody>
      </p:sp>
      <p:sp>
        <p:nvSpPr>
          <p:cNvPr id="41" name="Rectangle 40"/>
          <p:cNvSpPr/>
          <p:nvPr/>
        </p:nvSpPr>
        <p:spPr bwMode="ltGray">
          <a:xfrm>
            <a:off x="3410757" y="2015806"/>
            <a:ext cx="1234440" cy="533400"/>
          </a:xfrm>
          <a:prstGeom prst="rect">
            <a:avLst/>
          </a:prstGeom>
          <a:solidFill>
            <a:srgbClr val="7030A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solidFill>
                  <a:prstClr val="white"/>
                </a:solidFill>
              </a:rPr>
              <a:t>IDM Postgres</a:t>
            </a:r>
          </a:p>
        </p:txBody>
      </p:sp>
      <p:sp>
        <p:nvSpPr>
          <p:cNvPr id="42" name="Rectangle 41"/>
          <p:cNvSpPr/>
          <p:nvPr/>
        </p:nvSpPr>
        <p:spPr bwMode="ltGray">
          <a:xfrm>
            <a:off x="2091359" y="2580674"/>
            <a:ext cx="1234440" cy="533400"/>
          </a:xfrm>
          <a:prstGeom prst="rect">
            <a:avLst/>
          </a:prstGeom>
          <a:solidFill>
            <a:srgbClr val="7030A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600">
                <a:solidFill>
                  <a:prstClr val="white"/>
                </a:solidFill>
              </a:rPr>
              <a:t>Kubernetes-vault</a:t>
            </a:r>
          </a:p>
        </p:txBody>
      </p:sp>
      <p:sp>
        <p:nvSpPr>
          <p:cNvPr id="43" name="Rectangle 42"/>
          <p:cNvSpPr/>
          <p:nvPr/>
        </p:nvSpPr>
        <p:spPr bwMode="ltGray">
          <a:xfrm>
            <a:off x="3410757" y="1439204"/>
            <a:ext cx="1234440" cy="533400"/>
          </a:xfrm>
          <a:prstGeom prst="rect">
            <a:avLst/>
          </a:prstGeom>
          <a:solidFill>
            <a:srgbClr val="7030A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400">
                <a:solidFill>
                  <a:prstClr val="white"/>
                </a:solidFill>
              </a:rPr>
              <a:t>Management portal</a:t>
            </a:r>
          </a:p>
        </p:txBody>
      </p:sp>
      <p:sp>
        <p:nvSpPr>
          <p:cNvPr id="45" name="Rectangle 44"/>
          <p:cNvSpPr/>
          <p:nvPr/>
        </p:nvSpPr>
        <p:spPr bwMode="ltGray">
          <a:xfrm>
            <a:off x="3403649" y="2580674"/>
            <a:ext cx="1234440" cy="533400"/>
          </a:xfrm>
          <a:prstGeom prst="rect">
            <a:avLst/>
          </a:prstGeom>
          <a:solidFill>
            <a:srgbClr val="7030A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solidFill>
                  <a:prstClr val="white"/>
                </a:solidFill>
              </a:rPr>
              <a:t>Suite installer</a:t>
            </a:r>
          </a:p>
        </p:txBody>
      </p:sp>
      <p:sp>
        <p:nvSpPr>
          <p:cNvPr id="46" name="Rectangle 45"/>
          <p:cNvSpPr/>
          <p:nvPr/>
        </p:nvSpPr>
        <p:spPr bwMode="ltGray">
          <a:xfrm>
            <a:off x="4721782" y="2580674"/>
            <a:ext cx="1234440" cy="533400"/>
          </a:xfrm>
          <a:prstGeom prst="rect">
            <a:avLst/>
          </a:prstGeom>
          <a:solidFill>
            <a:srgbClr val="7030A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200">
                <a:solidFill>
                  <a:prstClr val="white"/>
                </a:solidFill>
              </a:rPr>
              <a:t>Suite installer Postgres</a:t>
            </a:r>
          </a:p>
        </p:txBody>
      </p:sp>
      <p:sp>
        <p:nvSpPr>
          <p:cNvPr id="57" name="Rectangle 56"/>
          <p:cNvSpPr/>
          <p:nvPr/>
        </p:nvSpPr>
        <p:spPr bwMode="ltGray">
          <a:xfrm>
            <a:off x="680212" y="2438400"/>
            <a:ext cx="1169613" cy="2406613"/>
          </a:xfrm>
          <a:prstGeom prst="rect">
            <a:avLst/>
          </a:prstGeom>
          <a:noFill/>
          <a:ln w="1905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00">
              <a:lnSpc>
                <a:spcPct val="90000"/>
              </a:lnSpc>
            </a:pPr>
            <a:r>
              <a:rPr lang="en-US">
                <a:solidFill>
                  <a:srgbClr val="212E35"/>
                </a:solidFill>
              </a:rPr>
              <a:t>System</a:t>
            </a:r>
          </a:p>
        </p:txBody>
      </p:sp>
      <p:sp>
        <p:nvSpPr>
          <p:cNvPr id="58" name="Rectangle 57"/>
          <p:cNvSpPr/>
          <p:nvPr/>
        </p:nvSpPr>
        <p:spPr bwMode="ltGray">
          <a:xfrm>
            <a:off x="2743200" y="3228796"/>
            <a:ext cx="3246594" cy="2063435"/>
          </a:xfrm>
          <a:prstGeom prst="rect">
            <a:avLst/>
          </a:prstGeom>
          <a:noFill/>
          <a:ln w="1905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00">
              <a:lnSpc>
                <a:spcPct val="90000"/>
              </a:lnSpc>
            </a:pPr>
            <a:r>
              <a:rPr lang="en-US">
                <a:solidFill>
                  <a:srgbClr val="212E35"/>
                </a:solidFill>
              </a:rPr>
              <a:t>Kubernetes</a:t>
            </a:r>
          </a:p>
        </p:txBody>
      </p:sp>
      <p:sp>
        <p:nvSpPr>
          <p:cNvPr id="59" name="Rectangle 58"/>
          <p:cNvSpPr/>
          <p:nvPr/>
        </p:nvSpPr>
        <p:spPr bwMode="ltGray">
          <a:xfrm>
            <a:off x="2033559" y="778401"/>
            <a:ext cx="3954277" cy="2357639"/>
          </a:xfrm>
          <a:prstGeom prst="rect">
            <a:avLst/>
          </a:prstGeom>
          <a:noFill/>
          <a:ln w="1905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defTabSz="914400">
              <a:lnSpc>
                <a:spcPct val="90000"/>
              </a:lnSpc>
            </a:pPr>
            <a:r>
              <a:rPr lang="en-US">
                <a:solidFill>
                  <a:srgbClr val="212E35"/>
                </a:solidFill>
              </a:rPr>
              <a:t>ITOM Core</a:t>
            </a:r>
          </a:p>
        </p:txBody>
      </p:sp>
      <p:cxnSp>
        <p:nvCxnSpPr>
          <p:cNvPr id="62" name="Straight Connector 61"/>
          <p:cNvCxnSpPr/>
          <p:nvPr/>
        </p:nvCxnSpPr>
        <p:spPr>
          <a:xfrm>
            <a:off x="1927675" y="778401"/>
            <a:ext cx="1954" cy="494852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bwMode="ltGray">
          <a:xfrm>
            <a:off x="4770628" y="5791201"/>
            <a:ext cx="1325372" cy="304800"/>
          </a:xfrm>
          <a:prstGeom prst="rect">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solidFill>
                  <a:prstClr val="white"/>
                </a:solidFill>
              </a:rPr>
              <a:t>Storage</a:t>
            </a:r>
          </a:p>
        </p:txBody>
      </p:sp>
      <p:sp>
        <p:nvSpPr>
          <p:cNvPr id="68" name="Rectangle 67"/>
          <p:cNvSpPr/>
          <p:nvPr/>
        </p:nvSpPr>
        <p:spPr bwMode="ltGray">
          <a:xfrm>
            <a:off x="4948537" y="4734836"/>
            <a:ext cx="998689" cy="517038"/>
          </a:xfrm>
          <a:prstGeom prst="rect">
            <a:avLst/>
          </a:prstGeom>
          <a:solidFill>
            <a:srgbClr val="FFC0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200">
                <a:solidFill>
                  <a:prstClr val="white"/>
                </a:solidFill>
              </a:rPr>
              <a:t>k8s-dns-dnsmasq / sidecar</a:t>
            </a:r>
          </a:p>
        </p:txBody>
      </p:sp>
      <p:sp>
        <p:nvSpPr>
          <p:cNvPr id="67" name="Rectangle 66"/>
          <p:cNvSpPr/>
          <p:nvPr/>
        </p:nvSpPr>
        <p:spPr bwMode="ltGray">
          <a:xfrm>
            <a:off x="9164813" y="1953961"/>
            <a:ext cx="1234440" cy="587195"/>
          </a:xfrm>
          <a:prstGeom prst="rect">
            <a:avLst/>
          </a:prstGeom>
          <a:solidFill>
            <a:srgbClr val="FFFF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400">
                <a:solidFill>
                  <a:srgbClr val="212E35"/>
                </a:solidFill>
              </a:rPr>
              <a:t>Suite Admin Postgres</a:t>
            </a:r>
            <a:endParaRPr lang="en-US" sz="1400">
              <a:solidFill>
                <a:srgbClr val="212E35"/>
              </a:solidFill>
            </a:endParaRPr>
          </a:p>
        </p:txBody>
      </p:sp>
      <p:sp>
        <p:nvSpPr>
          <p:cNvPr id="38" name="Rectangle 37"/>
          <p:cNvSpPr/>
          <p:nvPr/>
        </p:nvSpPr>
        <p:spPr bwMode="ltGray">
          <a:xfrm>
            <a:off x="7736495" y="2695254"/>
            <a:ext cx="1234440" cy="533400"/>
          </a:xfrm>
          <a:prstGeom prst="rect">
            <a:avLst/>
          </a:prstGeom>
          <a:solidFill>
            <a:srgbClr val="FFFF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400" err="1">
                <a:solidFill>
                  <a:srgbClr val="212E35"/>
                </a:solidFill>
              </a:rPr>
              <a:t>Autopass</a:t>
            </a:r>
            <a:r>
              <a:rPr lang="en-US" sz="1400">
                <a:solidFill>
                  <a:srgbClr val="212E35"/>
                </a:solidFill>
              </a:rPr>
              <a:t> LM</a:t>
            </a:r>
          </a:p>
        </p:txBody>
      </p:sp>
      <p:sp>
        <p:nvSpPr>
          <p:cNvPr id="44" name="Rectangle 43"/>
          <p:cNvSpPr/>
          <p:nvPr/>
        </p:nvSpPr>
        <p:spPr bwMode="ltGray">
          <a:xfrm>
            <a:off x="7757159" y="3304148"/>
            <a:ext cx="1234440" cy="533400"/>
          </a:xfrm>
          <a:prstGeom prst="rect">
            <a:avLst/>
          </a:prstGeom>
          <a:solidFill>
            <a:srgbClr val="FFFF0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400" err="1">
                <a:solidFill>
                  <a:srgbClr val="212E35"/>
                </a:solidFill>
              </a:rPr>
              <a:t>Autopass</a:t>
            </a:r>
            <a:r>
              <a:rPr lang="en-US" sz="1400">
                <a:solidFill>
                  <a:srgbClr val="212E35"/>
                </a:solidFill>
              </a:rPr>
              <a:t> LM Postgres</a:t>
            </a:r>
          </a:p>
        </p:txBody>
      </p:sp>
    </p:spTree>
    <p:extLst>
      <p:ext uri="{BB962C8B-B14F-4D97-AF65-F5344CB8AC3E}">
        <p14:creationId xmlns:p14="http://schemas.microsoft.com/office/powerpoint/2010/main" val="70077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5760" y="693039"/>
            <a:ext cx="12153900" cy="5991225"/>
          </a:xfrm>
          <a:prstGeom prst="rect">
            <a:avLst/>
          </a:prstGeom>
        </p:spPr>
      </p:pic>
      <p:sp>
        <p:nvSpPr>
          <p:cNvPr id="2" name="Slide Number Placeholder 1"/>
          <p:cNvSpPr>
            <a:spLocks noGrp="1"/>
          </p:cNvSpPr>
          <p:nvPr>
            <p:ph type="sldNum" sz="quarter" idx="4"/>
          </p:nvPr>
        </p:nvSpPr>
        <p:spPr/>
        <p:txBody>
          <a:bodyPr/>
          <a:lstStyle/>
          <a:p>
            <a:fld id="{0FB999A9-77CE-4AD1-9911-24A29F08BC34}" type="slidenum">
              <a:rPr lang="en-US" smtClean="0"/>
              <a:pPr/>
              <a:t>34</a:t>
            </a:fld>
            <a:endParaRPr lang="en-US" dirty="0"/>
          </a:p>
        </p:txBody>
      </p:sp>
      <p:sp>
        <p:nvSpPr>
          <p:cNvPr id="4" name="Title 3"/>
          <p:cNvSpPr>
            <a:spLocks noGrp="1"/>
          </p:cNvSpPr>
          <p:nvPr>
            <p:ph type="title"/>
          </p:nvPr>
        </p:nvSpPr>
        <p:spPr>
          <a:xfrm>
            <a:off x="946785" y="153039"/>
            <a:ext cx="10311765" cy="1080000"/>
          </a:xfrm>
          <a:solidFill>
            <a:schemeClr val="bg1"/>
          </a:solidFill>
        </p:spPr>
        <p:txBody>
          <a:bodyPr/>
          <a:lstStyle/>
          <a:p>
            <a:r>
              <a:rPr lang="en-US" dirty="0" smtClean="0"/>
              <a:t>HA Architecture</a:t>
            </a:r>
            <a:endParaRPr lang="en-US" dirty="0"/>
          </a:p>
        </p:txBody>
      </p:sp>
    </p:spTree>
    <p:extLst>
      <p:ext uri="{BB962C8B-B14F-4D97-AF65-F5344CB8AC3E}">
        <p14:creationId xmlns:p14="http://schemas.microsoft.com/office/powerpoint/2010/main" val="3408655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516987"/>
            <a:ext cx="12192000" cy="5824025"/>
          </a:xfrm>
          <a:prstGeom prst="rect">
            <a:avLst/>
          </a:prstGeom>
        </p:spPr>
      </p:pic>
      <p:sp>
        <p:nvSpPr>
          <p:cNvPr id="2" name="Slide Number Placeholder 1"/>
          <p:cNvSpPr>
            <a:spLocks noGrp="1"/>
          </p:cNvSpPr>
          <p:nvPr>
            <p:ph type="sldNum" sz="quarter" idx="4"/>
          </p:nvPr>
        </p:nvSpPr>
        <p:spPr/>
        <p:txBody>
          <a:bodyPr/>
          <a:lstStyle/>
          <a:p>
            <a:fld id="{0FB999A9-77CE-4AD1-9911-24A29F08BC34}" type="slidenum">
              <a:rPr lang="en-US" smtClean="0"/>
              <a:pPr/>
              <a:t>35</a:t>
            </a:fld>
            <a:endParaRPr lang="en-US" dirty="0"/>
          </a:p>
        </p:txBody>
      </p:sp>
      <p:sp>
        <p:nvSpPr>
          <p:cNvPr id="4" name="Title 3"/>
          <p:cNvSpPr>
            <a:spLocks noGrp="1"/>
          </p:cNvSpPr>
          <p:nvPr>
            <p:ph type="title"/>
          </p:nvPr>
        </p:nvSpPr>
        <p:spPr>
          <a:xfrm>
            <a:off x="940117" y="154953"/>
            <a:ext cx="10311765" cy="1080000"/>
          </a:xfrm>
          <a:solidFill>
            <a:schemeClr val="bg1"/>
          </a:solidFill>
        </p:spPr>
        <p:txBody>
          <a:bodyPr/>
          <a:lstStyle/>
          <a:p>
            <a:r>
              <a:rPr lang="en-US" dirty="0" smtClean="0"/>
              <a:t>HA Support in SMA</a:t>
            </a:r>
            <a:endParaRPr lang="en-US" dirty="0"/>
          </a:p>
        </p:txBody>
      </p:sp>
    </p:spTree>
    <p:extLst>
      <p:ext uri="{BB962C8B-B14F-4D97-AF65-F5344CB8AC3E}">
        <p14:creationId xmlns:p14="http://schemas.microsoft.com/office/powerpoint/2010/main" val="3964899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p:cNvSpPr/>
          <p:nvPr/>
        </p:nvSpPr>
        <p:spPr bwMode="ltGray">
          <a:xfrm>
            <a:off x="8356990" y="2807336"/>
            <a:ext cx="1083502" cy="318627"/>
          </a:xfrm>
          <a:prstGeom prst="rect">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100">
                <a:solidFill>
                  <a:prstClr val="white"/>
                </a:solidFill>
              </a:rPr>
              <a:t>Set by customer</a:t>
            </a:r>
          </a:p>
        </p:txBody>
      </p:sp>
      <p:sp>
        <p:nvSpPr>
          <p:cNvPr id="144" name="Rectangle 143"/>
          <p:cNvSpPr/>
          <p:nvPr/>
        </p:nvSpPr>
        <p:spPr bwMode="ltGray">
          <a:xfrm>
            <a:off x="8356990" y="2141183"/>
            <a:ext cx="1083502" cy="318627"/>
          </a:xfrm>
          <a:prstGeom prst="rect">
            <a:avLst/>
          </a:prstGeom>
          <a:solidFill>
            <a:srgbClr val="92D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100">
                <a:solidFill>
                  <a:prstClr val="white"/>
                </a:solidFill>
              </a:rPr>
              <a:t>Provisioned by scripts </a:t>
            </a:r>
          </a:p>
        </p:txBody>
      </p:sp>
      <p:sp>
        <p:nvSpPr>
          <p:cNvPr id="145" name="TextBox 144"/>
          <p:cNvSpPr txBox="1"/>
          <p:nvPr/>
        </p:nvSpPr>
        <p:spPr>
          <a:xfrm>
            <a:off x="9523514" y="2816906"/>
            <a:ext cx="1580742" cy="456268"/>
          </a:xfrm>
          <a:prstGeom prst="rect">
            <a:avLst/>
          </a:prstGeom>
          <a:noFill/>
        </p:spPr>
        <p:txBody>
          <a:bodyPr wrap="square" lIns="0" tIns="0" rIns="0" bIns="0" rtlCol="0">
            <a:noAutofit/>
          </a:bodyPr>
          <a:lstStyle/>
          <a:p>
            <a:pPr defTabSz="914400">
              <a:lnSpc>
                <a:spcPct val="90000"/>
              </a:lnSpc>
            </a:pPr>
            <a:r>
              <a:rPr lang="en-US" sz="1050" dirty="0" smtClean="0">
                <a:solidFill>
                  <a:srgbClr val="212E35"/>
                </a:solidFill>
              </a:rPr>
              <a:t>SMA </a:t>
            </a:r>
            <a:r>
              <a:rPr lang="en-US" sz="1050" dirty="0">
                <a:solidFill>
                  <a:srgbClr val="212E35"/>
                </a:solidFill>
              </a:rPr>
              <a:t>provides document for manual setup</a:t>
            </a:r>
          </a:p>
        </p:txBody>
      </p:sp>
      <p:sp>
        <p:nvSpPr>
          <p:cNvPr id="146" name="TextBox 145"/>
          <p:cNvSpPr txBox="1"/>
          <p:nvPr/>
        </p:nvSpPr>
        <p:spPr>
          <a:xfrm>
            <a:off x="9570960" y="2147843"/>
            <a:ext cx="1580742" cy="373125"/>
          </a:xfrm>
          <a:prstGeom prst="rect">
            <a:avLst/>
          </a:prstGeom>
          <a:noFill/>
        </p:spPr>
        <p:txBody>
          <a:bodyPr wrap="square" lIns="0" tIns="0" rIns="0" bIns="0" rtlCol="0">
            <a:noAutofit/>
          </a:bodyPr>
          <a:lstStyle/>
          <a:p>
            <a:pPr defTabSz="914400">
              <a:lnSpc>
                <a:spcPct val="90000"/>
              </a:lnSpc>
            </a:pPr>
            <a:r>
              <a:rPr lang="en-US" sz="1050" dirty="0" smtClean="0">
                <a:solidFill>
                  <a:srgbClr val="212E35"/>
                </a:solidFill>
              </a:rPr>
              <a:t>SMA </a:t>
            </a:r>
            <a:r>
              <a:rPr lang="en-US" sz="1050" dirty="0">
                <a:solidFill>
                  <a:srgbClr val="212E35"/>
                </a:solidFill>
              </a:rPr>
              <a:t>provides the automation scripts</a:t>
            </a:r>
          </a:p>
        </p:txBody>
      </p:sp>
      <p:grpSp>
        <p:nvGrpSpPr>
          <p:cNvPr id="3" name="Group 2"/>
          <p:cNvGrpSpPr/>
          <p:nvPr/>
        </p:nvGrpSpPr>
        <p:grpSpPr>
          <a:xfrm>
            <a:off x="1446668" y="1411241"/>
            <a:ext cx="5545361" cy="4761750"/>
            <a:chOff x="871481" y="1371600"/>
            <a:chExt cx="5545361" cy="4761750"/>
          </a:xfrm>
        </p:grpSpPr>
        <p:grpSp>
          <p:nvGrpSpPr>
            <p:cNvPr id="53" name="Group 52"/>
            <p:cNvGrpSpPr/>
            <p:nvPr/>
          </p:nvGrpSpPr>
          <p:grpSpPr>
            <a:xfrm>
              <a:off x="871481" y="1725201"/>
              <a:ext cx="5545361" cy="2438292"/>
              <a:chOff x="937111" y="2054533"/>
              <a:chExt cx="6239009" cy="2880320"/>
            </a:xfrm>
          </p:grpSpPr>
          <p:sp>
            <p:nvSpPr>
              <p:cNvPr id="46" name="Rounded Rectangle 45"/>
              <p:cNvSpPr/>
              <p:nvPr/>
            </p:nvSpPr>
            <p:spPr bwMode="ltGray">
              <a:xfrm>
                <a:off x="937111" y="2132856"/>
                <a:ext cx="6239009" cy="2801997"/>
              </a:xfrm>
              <a:prstGeom prst="roundRect">
                <a:avLst/>
              </a:prstGeom>
              <a:solidFill>
                <a:schemeClr val="bg1"/>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sz="1200" err="1">
                  <a:solidFill>
                    <a:prstClr val="white"/>
                  </a:solidFill>
                </a:endParaRPr>
              </a:p>
            </p:txBody>
          </p:sp>
          <p:sp>
            <p:nvSpPr>
              <p:cNvPr id="48" name="TextBox 47"/>
              <p:cNvSpPr txBox="1"/>
              <p:nvPr/>
            </p:nvSpPr>
            <p:spPr>
              <a:xfrm>
                <a:off x="1505878" y="2054533"/>
                <a:ext cx="387869" cy="196329"/>
              </a:xfrm>
              <a:prstGeom prst="rect">
                <a:avLst/>
              </a:prstGeom>
              <a:solidFill>
                <a:srgbClr val="92D050"/>
              </a:solidFill>
            </p:spPr>
            <p:txBody>
              <a:bodyPr wrap="none" lIns="0" tIns="0" rIns="0" bIns="0" rtlCol="0">
                <a:spAutoFit/>
              </a:bodyPr>
              <a:lstStyle/>
              <a:p>
                <a:pPr defTabSz="914400">
                  <a:lnSpc>
                    <a:spcPct val="90000"/>
                  </a:lnSpc>
                </a:pPr>
                <a:r>
                  <a:rPr lang="en-US" altLang="zh-CN" sz="1200">
                    <a:solidFill>
                      <a:prstClr val="white"/>
                    </a:solidFill>
                  </a:rPr>
                  <a:t>VPC</a:t>
                </a:r>
                <a:endParaRPr lang="en-US" sz="1200">
                  <a:solidFill>
                    <a:prstClr val="white"/>
                  </a:solidFill>
                </a:endParaRPr>
              </a:p>
            </p:txBody>
          </p:sp>
        </p:grpSp>
        <p:grpSp>
          <p:nvGrpSpPr>
            <p:cNvPr id="41" name="Group 40"/>
            <p:cNvGrpSpPr/>
            <p:nvPr/>
          </p:nvGrpSpPr>
          <p:grpSpPr>
            <a:xfrm>
              <a:off x="4139389" y="3183193"/>
              <a:ext cx="1172539" cy="629726"/>
              <a:chOff x="6240015" y="3734724"/>
              <a:chExt cx="1440161" cy="743886"/>
            </a:xfrm>
          </p:grpSpPr>
          <p:sp>
            <p:nvSpPr>
              <p:cNvPr id="37" name="Preparation 36"/>
              <p:cNvSpPr>
                <a:spLocks noChangeAspect="1"/>
              </p:cNvSpPr>
              <p:nvPr/>
            </p:nvSpPr>
            <p:spPr bwMode="ltGray">
              <a:xfrm>
                <a:off x="6240016" y="3734724"/>
                <a:ext cx="1440160" cy="573533"/>
              </a:xfrm>
              <a:prstGeom prst="flowChartPreparation">
                <a:avLst/>
              </a:prstGeom>
              <a:solidFill>
                <a:srgbClr val="00B0F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100">
                    <a:solidFill>
                      <a:prstClr val="white"/>
                    </a:solidFill>
                  </a:rPr>
                  <a:t>RDS</a:t>
                </a:r>
                <a:endParaRPr lang="en-US" sz="1100" err="1">
                  <a:solidFill>
                    <a:prstClr val="white"/>
                  </a:solidFill>
                </a:endParaRPr>
              </a:p>
            </p:txBody>
          </p:sp>
          <p:sp>
            <p:nvSpPr>
              <p:cNvPr id="39" name="Rounded Rectangle 38"/>
              <p:cNvSpPr/>
              <p:nvPr/>
            </p:nvSpPr>
            <p:spPr bwMode="ltGray">
              <a:xfrm>
                <a:off x="6240015" y="4184926"/>
                <a:ext cx="682933" cy="290741"/>
              </a:xfrm>
              <a:prstGeom prst="roundRect">
                <a:avLst/>
              </a:prstGeom>
              <a:solidFill>
                <a:srgbClr val="00B0F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900">
                    <a:solidFill>
                      <a:sysClr val="windowText" lastClr="000000"/>
                    </a:solidFill>
                  </a:rPr>
                  <a:t>Oracle</a:t>
                </a:r>
                <a:endParaRPr lang="en-US" sz="900" err="1">
                  <a:solidFill>
                    <a:sysClr val="windowText" lastClr="000000"/>
                  </a:solidFill>
                </a:endParaRPr>
              </a:p>
            </p:txBody>
          </p:sp>
          <p:sp>
            <p:nvSpPr>
              <p:cNvPr id="40" name="Rounded Rectangle 39"/>
              <p:cNvSpPr/>
              <p:nvPr/>
            </p:nvSpPr>
            <p:spPr bwMode="ltGray">
              <a:xfrm>
                <a:off x="6960096" y="4187869"/>
                <a:ext cx="720080" cy="290741"/>
              </a:xfrm>
              <a:prstGeom prst="roundRect">
                <a:avLst/>
              </a:prstGeom>
              <a:solidFill>
                <a:srgbClr val="00B0F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900">
                    <a:solidFill>
                      <a:sysClr val="windowText" lastClr="000000"/>
                    </a:solidFill>
                  </a:rPr>
                  <a:t>PSQL</a:t>
                </a:r>
                <a:endParaRPr lang="en-US" sz="900">
                  <a:solidFill>
                    <a:sysClr val="windowText" lastClr="000000"/>
                  </a:solidFill>
                </a:endParaRPr>
              </a:p>
            </p:txBody>
          </p:sp>
        </p:grpSp>
        <p:cxnSp>
          <p:nvCxnSpPr>
            <p:cNvPr id="43" name="Elbow Connector 42"/>
            <p:cNvCxnSpPr>
              <a:stCxn id="21" idx="3"/>
              <a:endCxn id="37" idx="0"/>
            </p:cNvCxnSpPr>
            <p:nvPr/>
          </p:nvCxnSpPr>
          <p:spPr>
            <a:xfrm>
              <a:off x="4290867" y="2675564"/>
              <a:ext cx="434792" cy="50762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427137" y="2605224"/>
              <a:ext cx="982641" cy="138499"/>
            </a:xfrm>
            <a:prstGeom prst="rect">
              <a:avLst/>
            </a:prstGeom>
            <a:solidFill>
              <a:schemeClr val="bg1"/>
            </a:solidFill>
          </p:spPr>
          <p:txBody>
            <a:bodyPr wrap="none" lIns="0" tIns="0" rIns="0" bIns="0" rtlCol="0">
              <a:spAutoFit/>
            </a:bodyPr>
            <a:lstStyle/>
            <a:p>
              <a:pPr defTabSz="914400">
                <a:lnSpc>
                  <a:spcPct val="90000"/>
                </a:lnSpc>
              </a:pPr>
              <a:r>
                <a:rPr lang="en-US" altLang="zh-CN" sz="1000">
                  <a:solidFill>
                    <a:srgbClr val="212E35"/>
                  </a:solidFill>
                </a:rPr>
                <a:t>&lt;&lt;External</a:t>
              </a:r>
              <a:r>
                <a:rPr lang="zh-CN" altLang="en-US" sz="1000">
                  <a:solidFill>
                    <a:srgbClr val="212E35"/>
                  </a:solidFill>
                </a:rPr>
                <a:t> </a:t>
              </a:r>
              <a:r>
                <a:rPr lang="en-US" altLang="zh-CN" sz="1000">
                  <a:solidFill>
                    <a:srgbClr val="212E35"/>
                  </a:solidFill>
                </a:rPr>
                <a:t>DB&gt;&gt;</a:t>
              </a:r>
              <a:endParaRPr lang="en-US" sz="1000">
                <a:solidFill>
                  <a:srgbClr val="212E35"/>
                </a:solidFill>
              </a:endParaRPr>
            </a:p>
          </p:txBody>
        </p:sp>
        <p:sp>
          <p:nvSpPr>
            <p:cNvPr id="49" name="Preparation 48"/>
            <p:cNvSpPr>
              <a:spLocks noChangeAspect="1"/>
            </p:cNvSpPr>
            <p:nvPr/>
          </p:nvSpPr>
          <p:spPr bwMode="ltGray">
            <a:xfrm>
              <a:off x="3226496" y="1371600"/>
              <a:ext cx="903032" cy="541754"/>
            </a:xfrm>
            <a:prstGeom prst="flowChartPreparation">
              <a:avLst/>
            </a:prstGeom>
            <a:solidFill>
              <a:srgbClr val="00B0F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50">
                  <a:solidFill>
                    <a:prstClr val="white"/>
                  </a:solidFill>
                </a:rPr>
                <a:t>Route</a:t>
              </a:r>
              <a:r>
                <a:rPr lang="zh-CN" altLang="en-US" sz="1050">
                  <a:solidFill>
                    <a:prstClr val="white"/>
                  </a:solidFill>
                </a:rPr>
                <a:t> </a:t>
              </a:r>
              <a:r>
                <a:rPr lang="en-US" altLang="zh-CN" sz="1050">
                  <a:solidFill>
                    <a:prstClr val="white"/>
                  </a:solidFill>
                </a:rPr>
                <a:t>53</a:t>
              </a:r>
            </a:p>
            <a:p>
              <a:pPr algn="ctr" defTabSz="914400">
                <a:lnSpc>
                  <a:spcPct val="90000"/>
                </a:lnSpc>
              </a:pPr>
              <a:r>
                <a:rPr lang="en-US" altLang="zh-CN" sz="1050" u="sng">
                  <a:solidFill>
                    <a:prstClr val="white"/>
                  </a:solidFill>
                </a:rPr>
                <a:t>DNS</a:t>
              </a:r>
              <a:endParaRPr lang="en-US" sz="1050" u="sng">
                <a:solidFill>
                  <a:prstClr val="white"/>
                </a:solidFill>
              </a:endParaRPr>
            </a:p>
          </p:txBody>
        </p:sp>
        <p:sp>
          <p:nvSpPr>
            <p:cNvPr id="51" name="Left-Up Arrow 50"/>
            <p:cNvSpPr/>
            <p:nvPr/>
          </p:nvSpPr>
          <p:spPr bwMode="ltGray">
            <a:xfrm rot="16200000" flipH="1" flipV="1">
              <a:off x="2697786" y="4469704"/>
              <a:ext cx="1464915" cy="978475"/>
            </a:xfrm>
            <a:prstGeom prst="leftUpArrow">
              <a:avLst>
                <a:gd name="adj1" fmla="val 17611"/>
                <a:gd name="adj2" fmla="val 25000"/>
                <a:gd name="adj3" fmla="val 25000"/>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sz="1100">
                <a:solidFill>
                  <a:prstClr val="white"/>
                </a:solidFill>
              </a:endParaRPr>
            </a:p>
          </p:txBody>
        </p:sp>
        <p:sp>
          <p:nvSpPr>
            <p:cNvPr id="71" name="Rounded Rectangular Callout 70"/>
            <p:cNvSpPr/>
            <p:nvPr/>
          </p:nvSpPr>
          <p:spPr bwMode="ltGray">
            <a:xfrm>
              <a:off x="1634552" y="5455506"/>
              <a:ext cx="1071987" cy="573882"/>
            </a:xfrm>
            <a:prstGeom prst="wedgeRoundRectCallout">
              <a:avLst>
                <a:gd name="adj1" fmla="val 72231"/>
                <a:gd name="adj2" fmla="val -45047"/>
                <a:gd name="adj3" fmla="val 16667"/>
              </a:avLst>
            </a:prstGeom>
            <a:solidFill>
              <a:schemeClr val="accent4"/>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lnSpc>
                  <a:spcPct val="90000"/>
                </a:lnSpc>
              </a:pPr>
              <a:r>
                <a:rPr lang="en-US" altLang="zh-CN" sz="1050">
                  <a:solidFill>
                    <a:prstClr val="white"/>
                  </a:solidFill>
                </a:rPr>
                <a:t>For</a:t>
              </a:r>
              <a:r>
                <a:rPr lang="zh-CN" altLang="en-US" sz="1050">
                  <a:solidFill>
                    <a:prstClr val="white"/>
                  </a:solidFill>
                </a:rPr>
                <a:t> </a:t>
              </a:r>
              <a:r>
                <a:rPr lang="en-US" altLang="zh-CN" sz="1050">
                  <a:solidFill>
                    <a:prstClr val="white"/>
                  </a:solidFill>
                </a:rPr>
                <a:t>integrations</a:t>
              </a:r>
              <a:r>
                <a:rPr lang="zh-CN" altLang="en-US" sz="1050">
                  <a:solidFill>
                    <a:prstClr val="white"/>
                  </a:solidFill>
                </a:rPr>
                <a:t> </a:t>
              </a:r>
              <a:r>
                <a:rPr lang="en-US" altLang="zh-CN" sz="1050">
                  <a:solidFill>
                    <a:prstClr val="white"/>
                  </a:solidFill>
                </a:rPr>
                <a:t>only</a:t>
              </a:r>
              <a:endParaRPr lang="en-US" sz="1050">
                <a:solidFill>
                  <a:prstClr val="white"/>
                </a:solidFill>
              </a:endParaRPr>
            </a:p>
          </p:txBody>
        </p:sp>
        <p:sp>
          <p:nvSpPr>
            <p:cNvPr id="24" name="Rounded Rectangle 23"/>
            <p:cNvSpPr/>
            <p:nvPr/>
          </p:nvSpPr>
          <p:spPr bwMode="ltGray">
            <a:xfrm>
              <a:off x="2241905" y="2181097"/>
              <a:ext cx="2185232" cy="859937"/>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sz="1200" err="1">
                <a:solidFill>
                  <a:prstClr val="white"/>
                </a:solidFill>
              </a:endParaRPr>
            </a:p>
          </p:txBody>
        </p:sp>
        <p:grpSp>
          <p:nvGrpSpPr>
            <p:cNvPr id="22" name="Group 21"/>
            <p:cNvGrpSpPr/>
            <p:nvPr/>
          </p:nvGrpSpPr>
          <p:grpSpPr>
            <a:xfrm>
              <a:off x="3454055" y="2302723"/>
              <a:ext cx="836812" cy="616670"/>
              <a:chOff x="3431704" y="3568120"/>
              <a:chExt cx="1027807" cy="728464"/>
            </a:xfrm>
          </p:grpSpPr>
          <p:sp>
            <p:nvSpPr>
              <p:cNvPr id="19" name="Rectangle 18"/>
              <p:cNvSpPr/>
              <p:nvPr/>
            </p:nvSpPr>
            <p:spPr bwMode="ltGray">
              <a:xfrm>
                <a:off x="3431704" y="3568120"/>
                <a:ext cx="864096" cy="576064"/>
              </a:xfrm>
              <a:prstGeom prst="rect">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100">
                    <a:solidFill>
                      <a:prstClr val="white"/>
                    </a:solidFill>
                  </a:rPr>
                  <a:t>Worker</a:t>
                </a:r>
                <a:endParaRPr lang="en-US" sz="1100" err="1">
                  <a:solidFill>
                    <a:prstClr val="white"/>
                  </a:solidFill>
                </a:endParaRPr>
              </a:p>
            </p:txBody>
          </p:sp>
          <p:sp>
            <p:nvSpPr>
              <p:cNvPr id="20" name="Rectangle 19"/>
              <p:cNvSpPr/>
              <p:nvPr/>
            </p:nvSpPr>
            <p:spPr bwMode="ltGray">
              <a:xfrm>
                <a:off x="3513559" y="3644320"/>
                <a:ext cx="864096" cy="576064"/>
              </a:xfrm>
              <a:prstGeom prst="rect">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100">
                    <a:solidFill>
                      <a:prstClr val="white"/>
                    </a:solidFill>
                  </a:rPr>
                  <a:t>Worker</a:t>
                </a:r>
                <a:endParaRPr lang="en-US" sz="1100" err="1">
                  <a:solidFill>
                    <a:prstClr val="white"/>
                  </a:solidFill>
                </a:endParaRPr>
              </a:p>
            </p:txBody>
          </p:sp>
          <p:sp>
            <p:nvSpPr>
              <p:cNvPr id="21" name="Rectangle 20"/>
              <p:cNvSpPr/>
              <p:nvPr/>
            </p:nvSpPr>
            <p:spPr bwMode="ltGray">
              <a:xfrm>
                <a:off x="3595415" y="3720520"/>
                <a:ext cx="864096" cy="576064"/>
              </a:xfrm>
              <a:prstGeom prst="rect">
                <a:avLst/>
              </a:prstGeom>
              <a:solidFill>
                <a:srgbClr val="92D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100">
                    <a:solidFill>
                      <a:prstClr val="white"/>
                    </a:solidFill>
                  </a:rPr>
                  <a:t>Worker</a:t>
                </a:r>
                <a:endParaRPr lang="en-US" sz="1100">
                  <a:solidFill>
                    <a:prstClr val="white"/>
                  </a:solidFill>
                </a:endParaRPr>
              </a:p>
            </p:txBody>
          </p:sp>
        </p:grpSp>
        <p:grpSp>
          <p:nvGrpSpPr>
            <p:cNvPr id="17" name="Group 16"/>
            <p:cNvGrpSpPr/>
            <p:nvPr/>
          </p:nvGrpSpPr>
          <p:grpSpPr>
            <a:xfrm>
              <a:off x="2486729" y="3308777"/>
              <a:ext cx="732788" cy="609505"/>
              <a:chOff x="4151784" y="3645024"/>
              <a:chExt cx="900040" cy="720000"/>
            </a:xfrm>
          </p:grpSpPr>
          <p:grpSp>
            <p:nvGrpSpPr>
              <p:cNvPr id="10" name="Group 9"/>
              <p:cNvGrpSpPr/>
              <p:nvPr/>
            </p:nvGrpSpPr>
            <p:grpSpPr>
              <a:xfrm>
                <a:off x="4151784" y="3645024"/>
                <a:ext cx="720080" cy="360000"/>
                <a:chOff x="4151784" y="3645024"/>
                <a:chExt cx="720080" cy="360000"/>
              </a:xfrm>
            </p:grpSpPr>
            <p:sp>
              <p:nvSpPr>
                <p:cNvPr id="8" name="Cube 7"/>
                <p:cNvSpPr>
                  <a:spLocks noChangeAspect="1"/>
                </p:cNvSpPr>
                <p:nvPr/>
              </p:nvSpPr>
              <p:spPr bwMode="ltGray">
                <a:xfrm>
                  <a:off x="4151784" y="3645024"/>
                  <a:ext cx="360000" cy="360000"/>
                </a:xfrm>
                <a:prstGeom prst="cub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sz="1200" err="1">
                    <a:solidFill>
                      <a:prstClr val="white"/>
                    </a:solidFill>
                  </a:endParaRPr>
                </a:p>
              </p:txBody>
            </p:sp>
            <p:sp>
              <p:nvSpPr>
                <p:cNvPr id="9" name="Cube 8"/>
                <p:cNvSpPr>
                  <a:spLocks noChangeAspect="1"/>
                </p:cNvSpPr>
                <p:nvPr/>
              </p:nvSpPr>
              <p:spPr bwMode="ltGray">
                <a:xfrm>
                  <a:off x="4511864" y="3645024"/>
                  <a:ext cx="360000" cy="360000"/>
                </a:xfrm>
                <a:prstGeom prst="cub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sz="1200" err="1">
                    <a:solidFill>
                      <a:prstClr val="white"/>
                    </a:solidFill>
                  </a:endParaRPr>
                </a:p>
              </p:txBody>
            </p:sp>
          </p:grpSp>
          <p:grpSp>
            <p:nvGrpSpPr>
              <p:cNvPr id="11" name="Group 10"/>
              <p:cNvGrpSpPr/>
              <p:nvPr/>
            </p:nvGrpSpPr>
            <p:grpSpPr>
              <a:xfrm>
                <a:off x="4241764" y="3825024"/>
                <a:ext cx="720080" cy="360000"/>
                <a:chOff x="4151784" y="3645024"/>
                <a:chExt cx="720080" cy="360000"/>
              </a:xfrm>
            </p:grpSpPr>
            <p:sp>
              <p:nvSpPr>
                <p:cNvPr id="12" name="Cube 11"/>
                <p:cNvSpPr>
                  <a:spLocks noChangeAspect="1"/>
                </p:cNvSpPr>
                <p:nvPr/>
              </p:nvSpPr>
              <p:spPr bwMode="ltGray">
                <a:xfrm>
                  <a:off x="4151784" y="3645024"/>
                  <a:ext cx="360000" cy="360000"/>
                </a:xfrm>
                <a:prstGeom prst="cub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sz="1200" err="1">
                    <a:solidFill>
                      <a:prstClr val="white"/>
                    </a:solidFill>
                  </a:endParaRPr>
                </a:p>
              </p:txBody>
            </p:sp>
            <p:sp>
              <p:nvSpPr>
                <p:cNvPr id="13" name="Cube 12"/>
                <p:cNvSpPr>
                  <a:spLocks noChangeAspect="1"/>
                </p:cNvSpPr>
                <p:nvPr/>
              </p:nvSpPr>
              <p:spPr bwMode="ltGray">
                <a:xfrm>
                  <a:off x="4511864" y="3645024"/>
                  <a:ext cx="360000" cy="360000"/>
                </a:xfrm>
                <a:prstGeom prst="cub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sz="1200" err="1">
                    <a:solidFill>
                      <a:prstClr val="white"/>
                    </a:solidFill>
                  </a:endParaRPr>
                </a:p>
              </p:txBody>
            </p:sp>
          </p:grpSp>
          <p:grpSp>
            <p:nvGrpSpPr>
              <p:cNvPr id="14" name="Group 13"/>
              <p:cNvGrpSpPr/>
              <p:nvPr/>
            </p:nvGrpSpPr>
            <p:grpSpPr>
              <a:xfrm>
                <a:off x="4331744" y="4005024"/>
                <a:ext cx="720080" cy="360000"/>
                <a:chOff x="4151784" y="3645024"/>
                <a:chExt cx="720080" cy="360000"/>
              </a:xfrm>
            </p:grpSpPr>
            <p:sp>
              <p:nvSpPr>
                <p:cNvPr id="15" name="Cube 14"/>
                <p:cNvSpPr>
                  <a:spLocks noChangeAspect="1"/>
                </p:cNvSpPr>
                <p:nvPr/>
              </p:nvSpPr>
              <p:spPr bwMode="ltGray">
                <a:xfrm>
                  <a:off x="4151784" y="3645024"/>
                  <a:ext cx="360000" cy="360000"/>
                </a:xfrm>
                <a:prstGeom prst="cub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sz="1200" err="1">
                    <a:solidFill>
                      <a:prstClr val="white"/>
                    </a:solidFill>
                  </a:endParaRPr>
                </a:p>
              </p:txBody>
            </p:sp>
            <p:sp>
              <p:nvSpPr>
                <p:cNvPr id="16" name="Cube 15"/>
                <p:cNvSpPr>
                  <a:spLocks noChangeAspect="1"/>
                </p:cNvSpPr>
                <p:nvPr/>
              </p:nvSpPr>
              <p:spPr bwMode="ltGray">
                <a:xfrm>
                  <a:off x="4511864" y="3645024"/>
                  <a:ext cx="360000" cy="360000"/>
                </a:xfrm>
                <a:prstGeom prst="cub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sz="1200" err="1">
                    <a:solidFill>
                      <a:prstClr val="white"/>
                    </a:solidFill>
                  </a:endParaRPr>
                </a:p>
              </p:txBody>
            </p:sp>
          </p:grpSp>
        </p:grpSp>
        <p:sp>
          <p:nvSpPr>
            <p:cNvPr id="26" name="Chevron 25"/>
            <p:cNvSpPr/>
            <p:nvPr/>
          </p:nvSpPr>
          <p:spPr bwMode="ltGray">
            <a:xfrm rot="16200000">
              <a:off x="3199705" y="2794935"/>
              <a:ext cx="136342" cy="750218"/>
            </a:xfrm>
            <a:prstGeom prst="chevron">
              <a:avLst/>
            </a:prstGeom>
            <a:solidFill>
              <a:schemeClr val="accent6">
                <a:lumMod val="40000"/>
                <a:lumOff val="60000"/>
              </a:schemeClr>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sz="1200" err="1">
                <a:solidFill>
                  <a:srgbClr val="212E35"/>
                </a:solidFill>
              </a:endParaRPr>
            </a:p>
          </p:txBody>
        </p:sp>
        <p:sp>
          <p:nvSpPr>
            <p:cNvPr id="28" name="TextBox 27"/>
            <p:cNvSpPr txBox="1"/>
            <p:nvPr/>
          </p:nvSpPr>
          <p:spPr>
            <a:xfrm>
              <a:off x="3320161" y="2063422"/>
              <a:ext cx="853907" cy="152349"/>
            </a:xfrm>
            <a:prstGeom prst="rect">
              <a:avLst/>
            </a:prstGeom>
            <a:solidFill>
              <a:schemeClr val="bg1"/>
            </a:solidFill>
          </p:spPr>
          <p:txBody>
            <a:bodyPr wrap="square" lIns="0" tIns="0" rIns="0" bIns="0" rtlCol="0">
              <a:spAutoFit/>
            </a:bodyPr>
            <a:lstStyle/>
            <a:p>
              <a:pPr defTabSz="914400">
                <a:lnSpc>
                  <a:spcPct val="90000"/>
                </a:lnSpc>
              </a:pPr>
              <a:r>
                <a:rPr lang="en-US" altLang="zh-CN" sz="1100">
                  <a:solidFill>
                    <a:srgbClr val="212E35"/>
                  </a:solidFill>
                </a:rPr>
                <a:t>K8S</a:t>
              </a:r>
              <a:r>
                <a:rPr lang="zh-CN" altLang="en-US" sz="1100">
                  <a:solidFill>
                    <a:srgbClr val="212E35"/>
                  </a:solidFill>
                </a:rPr>
                <a:t> </a:t>
              </a:r>
              <a:r>
                <a:rPr lang="en-US" altLang="zh-CN" sz="1100">
                  <a:solidFill>
                    <a:srgbClr val="212E35"/>
                  </a:solidFill>
                </a:rPr>
                <a:t>cluster</a:t>
              </a:r>
              <a:endParaRPr lang="en-US" sz="1100">
                <a:solidFill>
                  <a:srgbClr val="212E35"/>
                </a:solidFill>
              </a:endParaRPr>
            </a:p>
          </p:txBody>
        </p:sp>
        <p:sp>
          <p:nvSpPr>
            <p:cNvPr id="83" name="Preparation 82"/>
            <p:cNvSpPr>
              <a:spLocks noChangeAspect="1"/>
            </p:cNvSpPr>
            <p:nvPr/>
          </p:nvSpPr>
          <p:spPr bwMode="ltGray">
            <a:xfrm>
              <a:off x="3230908" y="3411454"/>
              <a:ext cx="688573" cy="334500"/>
            </a:xfrm>
            <a:prstGeom prst="flowChartPreparation">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900">
                  <a:solidFill>
                    <a:prstClr val="white"/>
                  </a:solidFill>
                </a:rPr>
                <a:t>EC2</a:t>
              </a:r>
              <a:endParaRPr lang="en-US" sz="900" u="sng">
                <a:solidFill>
                  <a:prstClr val="white"/>
                </a:solidFill>
              </a:endParaRPr>
            </a:p>
          </p:txBody>
        </p:sp>
        <p:sp>
          <p:nvSpPr>
            <p:cNvPr id="91" name="Down Arrow 90"/>
            <p:cNvSpPr/>
            <p:nvPr/>
          </p:nvSpPr>
          <p:spPr bwMode="ltGray">
            <a:xfrm>
              <a:off x="2941006" y="1582258"/>
              <a:ext cx="146518" cy="586680"/>
            </a:xfrm>
            <a:prstGeom prst="downArrow">
              <a:avLst/>
            </a:prstGeom>
            <a:solidFill>
              <a:srgbClr val="0070C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endParaRPr lang="en-US" sz="1200" err="1">
                <a:solidFill>
                  <a:prstClr val="white"/>
                </a:solidFill>
              </a:endParaRPr>
            </a:p>
          </p:txBody>
        </p:sp>
        <p:sp>
          <p:nvSpPr>
            <p:cNvPr id="88" name="Rounded Rectangle 87"/>
            <p:cNvSpPr>
              <a:spLocks noChangeAspect="1"/>
            </p:cNvSpPr>
            <p:nvPr/>
          </p:nvSpPr>
          <p:spPr bwMode="ltGray">
            <a:xfrm>
              <a:off x="2130557" y="1506097"/>
              <a:ext cx="760380" cy="189585"/>
            </a:xfrm>
            <a:prstGeom prst="roundRect">
              <a:avLst/>
            </a:prstGeom>
            <a:solidFill>
              <a:srgbClr val="92D050"/>
            </a:solidFill>
            <a:ln>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400">
                <a:lnSpc>
                  <a:spcPct val="90000"/>
                </a:lnSpc>
              </a:pPr>
              <a:r>
                <a:rPr lang="en-US" altLang="zh-CN" sz="1000">
                  <a:solidFill>
                    <a:srgbClr val="212E35"/>
                  </a:solidFill>
                </a:rPr>
                <a:t>Elastic</a:t>
              </a:r>
              <a:r>
                <a:rPr lang="zh-CN" altLang="en-US" sz="1000">
                  <a:solidFill>
                    <a:srgbClr val="212E35"/>
                  </a:solidFill>
                </a:rPr>
                <a:t> </a:t>
              </a:r>
              <a:r>
                <a:rPr lang="en-US" altLang="zh-CN" sz="1000">
                  <a:solidFill>
                    <a:srgbClr val="212E35"/>
                  </a:solidFill>
                </a:rPr>
                <a:t>IP</a:t>
              </a:r>
              <a:endParaRPr lang="en-US" sz="1000" u="sng">
                <a:solidFill>
                  <a:srgbClr val="212E35"/>
                </a:solidFill>
              </a:endParaRPr>
            </a:p>
          </p:txBody>
        </p:sp>
        <p:grpSp>
          <p:nvGrpSpPr>
            <p:cNvPr id="101" name="Group 100"/>
            <p:cNvGrpSpPr/>
            <p:nvPr/>
          </p:nvGrpSpPr>
          <p:grpSpPr>
            <a:xfrm>
              <a:off x="2344878" y="2228638"/>
              <a:ext cx="991923" cy="715709"/>
              <a:chOff x="2301629" y="2298084"/>
              <a:chExt cx="1218321" cy="845457"/>
            </a:xfrm>
          </p:grpSpPr>
          <p:grpSp>
            <p:nvGrpSpPr>
              <p:cNvPr id="93" name="Group 92"/>
              <p:cNvGrpSpPr/>
              <p:nvPr/>
            </p:nvGrpSpPr>
            <p:grpSpPr>
              <a:xfrm>
                <a:off x="2301629" y="2298084"/>
                <a:ext cx="1072329" cy="675684"/>
                <a:chOff x="2301629" y="2298084"/>
                <a:chExt cx="1072329" cy="675684"/>
              </a:xfrm>
            </p:grpSpPr>
            <p:sp>
              <p:nvSpPr>
                <p:cNvPr id="18" name="Rectangle 17"/>
                <p:cNvSpPr/>
                <p:nvPr/>
              </p:nvSpPr>
              <p:spPr bwMode="ltGray">
                <a:xfrm>
                  <a:off x="2301629" y="2397704"/>
                  <a:ext cx="864096" cy="576064"/>
                </a:xfrm>
                <a:prstGeom prst="rect">
                  <a:avLst/>
                </a:prstGeom>
                <a:solidFill>
                  <a:srgbClr val="F48B3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100">
                      <a:solidFill>
                        <a:prstClr val="white"/>
                      </a:solidFill>
                    </a:rPr>
                    <a:t>Master</a:t>
                  </a:r>
                  <a:endParaRPr lang="en-US" sz="1100">
                    <a:solidFill>
                      <a:prstClr val="white"/>
                    </a:solidFill>
                  </a:endParaRPr>
                </a:p>
              </p:txBody>
            </p:sp>
            <p:sp>
              <p:nvSpPr>
                <p:cNvPr id="47" name="Rounded Rectangle 46"/>
                <p:cNvSpPr/>
                <p:nvPr/>
              </p:nvSpPr>
              <p:spPr bwMode="ltGray">
                <a:xfrm>
                  <a:off x="2653878" y="2298084"/>
                  <a:ext cx="720080" cy="290741"/>
                </a:xfrm>
                <a:prstGeom prst="roundRect">
                  <a:avLst/>
                </a:prstGeom>
                <a:solidFill>
                  <a:schemeClr val="bg1"/>
                </a:solidFill>
                <a:ln w="19050">
                  <a:solidFill>
                    <a:srgbClr val="F48B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900">
                      <a:solidFill>
                        <a:sysClr val="windowText" lastClr="000000"/>
                      </a:solidFill>
                    </a:rPr>
                    <a:t>Ingress</a:t>
                  </a:r>
                  <a:endParaRPr lang="en-US" sz="900">
                    <a:solidFill>
                      <a:sysClr val="windowText" lastClr="000000"/>
                    </a:solidFill>
                  </a:endParaRPr>
                </a:p>
              </p:txBody>
            </p:sp>
          </p:grpSp>
          <p:grpSp>
            <p:nvGrpSpPr>
              <p:cNvPr id="94" name="Group 93"/>
              <p:cNvGrpSpPr/>
              <p:nvPr/>
            </p:nvGrpSpPr>
            <p:grpSpPr>
              <a:xfrm>
                <a:off x="2374625" y="2382970"/>
                <a:ext cx="1072329" cy="675684"/>
                <a:chOff x="2301629" y="2298084"/>
                <a:chExt cx="1072329" cy="675684"/>
              </a:xfrm>
            </p:grpSpPr>
            <p:sp>
              <p:nvSpPr>
                <p:cNvPr id="95" name="Rectangle 94"/>
                <p:cNvSpPr/>
                <p:nvPr/>
              </p:nvSpPr>
              <p:spPr bwMode="ltGray">
                <a:xfrm>
                  <a:off x="2301629" y="2397704"/>
                  <a:ext cx="864096" cy="576064"/>
                </a:xfrm>
                <a:prstGeom prst="rect">
                  <a:avLst/>
                </a:prstGeom>
                <a:solidFill>
                  <a:srgbClr val="F48B3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100">
                      <a:solidFill>
                        <a:prstClr val="white"/>
                      </a:solidFill>
                    </a:rPr>
                    <a:t>Master</a:t>
                  </a:r>
                  <a:endParaRPr lang="en-US" sz="1100">
                    <a:solidFill>
                      <a:prstClr val="white"/>
                    </a:solidFill>
                  </a:endParaRPr>
                </a:p>
              </p:txBody>
            </p:sp>
            <p:sp>
              <p:nvSpPr>
                <p:cNvPr id="96" name="Rounded Rectangle 95"/>
                <p:cNvSpPr/>
                <p:nvPr/>
              </p:nvSpPr>
              <p:spPr bwMode="ltGray">
                <a:xfrm>
                  <a:off x="2653878" y="2298084"/>
                  <a:ext cx="720080" cy="290741"/>
                </a:xfrm>
                <a:prstGeom prst="roundRect">
                  <a:avLst/>
                </a:prstGeom>
                <a:solidFill>
                  <a:schemeClr val="bg1"/>
                </a:solidFill>
                <a:ln w="19050">
                  <a:solidFill>
                    <a:srgbClr val="F48B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900">
                      <a:solidFill>
                        <a:sysClr val="windowText" lastClr="000000"/>
                      </a:solidFill>
                    </a:rPr>
                    <a:t>Ingress</a:t>
                  </a:r>
                  <a:endParaRPr lang="en-US" sz="900">
                    <a:solidFill>
                      <a:sysClr val="windowText" lastClr="000000"/>
                    </a:solidFill>
                  </a:endParaRPr>
                </a:p>
              </p:txBody>
            </p:sp>
          </p:grpSp>
          <p:grpSp>
            <p:nvGrpSpPr>
              <p:cNvPr id="97" name="Group 96"/>
              <p:cNvGrpSpPr/>
              <p:nvPr/>
            </p:nvGrpSpPr>
            <p:grpSpPr>
              <a:xfrm>
                <a:off x="2447621" y="2467857"/>
                <a:ext cx="1072329" cy="675684"/>
                <a:chOff x="2301629" y="2298084"/>
                <a:chExt cx="1072329" cy="675684"/>
              </a:xfrm>
            </p:grpSpPr>
            <p:sp>
              <p:nvSpPr>
                <p:cNvPr id="98" name="Rectangle 97"/>
                <p:cNvSpPr/>
                <p:nvPr/>
              </p:nvSpPr>
              <p:spPr bwMode="ltGray">
                <a:xfrm>
                  <a:off x="2301629" y="2397704"/>
                  <a:ext cx="864096" cy="576064"/>
                </a:xfrm>
                <a:prstGeom prst="rect">
                  <a:avLst/>
                </a:prstGeom>
                <a:solidFill>
                  <a:srgbClr val="92D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100">
                      <a:solidFill>
                        <a:prstClr val="white"/>
                      </a:solidFill>
                    </a:rPr>
                    <a:t>Master</a:t>
                  </a:r>
                  <a:endParaRPr lang="en-US" sz="1100">
                    <a:solidFill>
                      <a:prstClr val="white"/>
                    </a:solidFill>
                  </a:endParaRPr>
                </a:p>
              </p:txBody>
            </p:sp>
            <p:sp>
              <p:nvSpPr>
                <p:cNvPr id="99" name="Rounded Rectangle 98"/>
                <p:cNvSpPr/>
                <p:nvPr/>
              </p:nvSpPr>
              <p:spPr bwMode="ltGray">
                <a:xfrm>
                  <a:off x="2653878" y="2298084"/>
                  <a:ext cx="720080" cy="290741"/>
                </a:xfrm>
                <a:prstGeom prst="roundRect">
                  <a:avLst/>
                </a:prstGeom>
                <a:solidFill>
                  <a:schemeClr val="bg1"/>
                </a:solidFill>
                <a:ln w="19050">
                  <a:solidFill>
                    <a:srgbClr val="F48B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900">
                      <a:solidFill>
                        <a:sysClr val="windowText" lastClr="000000"/>
                      </a:solidFill>
                    </a:rPr>
                    <a:t>Ingress</a:t>
                  </a:r>
                  <a:endParaRPr lang="en-US" sz="900">
                    <a:solidFill>
                      <a:sysClr val="windowText" lastClr="000000"/>
                    </a:solidFill>
                  </a:endParaRPr>
                </a:p>
              </p:txBody>
            </p:sp>
          </p:grpSp>
        </p:grpSp>
        <p:grpSp>
          <p:nvGrpSpPr>
            <p:cNvPr id="7" name="Group 6"/>
            <p:cNvGrpSpPr/>
            <p:nvPr/>
          </p:nvGrpSpPr>
          <p:grpSpPr>
            <a:xfrm>
              <a:off x="4072934" y="5001021"/>
              <a:ext cx="1170104" cy="1132329"/>
              <a:chOff x="12268799" y="2981494"/>
              <a:chExt cx="1437170" cy="1337604"/>
            </a:xfrm>
          </p:grpSpPr>
          <p:sp>
            <p:nvSpPr>
              <p:cNvPr id="50" name="Rounded Rectangle 49"/>
              <p:cNvSpPr/>
              <p:nvPr/>
            </p:nvSpPr>
            <p:spPr bwMode="ltGray">
              <a:xfrm>
                <a:off x="12268799" y="2981494"/>
                <a:ext cx="1437170" cy="1337604"/>
              </a:xfrm>
              <a:prstGeom prst="round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200">
                    <a:solidFill>
                      <a:sysClr val="windowText" lastClr="000000"/>
                    </a:solidFill>
                  </a:rPr>
                  <a:t>On</a:t>
                </a:r>
                <a:r>
                  <a:rPr lang="zh-CN" altLang="en-US" sz="1200">
                    <a:solidFill>
                      <a:sysClr val="windowText" lastClr="000000"/>
                    </a:solidFill>
                  </a:rPr>
                  <a:t> </a:t>
                </a:r>
                <a:r>
                  <a:rPr lang="en-US" altLang="zh-CN" sz="1200" err="1">
                    <a:solidFill>
                      <a:sysClr val="windowText" lastClr="000000"/>
                    </a:solidFill>
                  </a:rPr>
                  <a:t>Prem</a:t>
                </a:r>
                <a:endParaRPr lang="en-US" sz="1200">
                  <a:solidFill>
                    <a:sysClr val="windowText" lastClr="000000"/>
                  </a:solidFill>
                </a:endParaRPr>
              </a:p>
            </p:txBody>
          </p:sp>
          <p:sp>
            <p:nvSpPr>
              <p:cNvPr id="72" name="Rectangle 71"/>
              <p:cNvSpPr/>
              <p:nvPr/>
            </p:nvSpPr>
            <p:spPr bwMode="ltGray">
              <a:xfrm>
                <a:off x="12555337" y="3088974"/>
                <a:ext cx="864096" cy="357935"/>
              </a:xfrm>
              <a:prstGeom prst="rect">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00">
                    <a:solidFill>
                      <a:prstClr val="white"/>
                    </a:solidFill>
                  </a:rPr>
                  <a:t>LDAP</a:t>
                </a:r>
                <a:endParaRPr lang="en-US" sz="1000">
                  <a:solidFill>
                    <a:prstClr val="white"/>
                  </a:solidFill>
                </a:endParaRPr>
              </a:p>
            </p:txBody>
          </p:sp>
          <p:sp>
            <p:nvSpPr>
              <p:cNvPr id="75" name="Rectangle 74"/>
              <p:cNvSpPr/>
              <p:nvPr/>
            </p:nvSpPr>
            <p:spPr bwMode="ltGray">
              <a:xfrm>
                <a:off x="12531558" y="3857330"/>
                <a:ext cx="864096" cy="357935"/>
              </a:xfrm>
              <a:prstGeom prst="rect">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00">
                    <a:solidFill>
                      <a:prstClr val="white"/>
                    </a:solidFill>
                  </a:rPr>
                  <a:t>Other Apps</a:t>
                </a:r>
                <a:endParaRPr lang="en-US" sz="1000">
                  <a:solidFill>
                    <a:prstClr val="white"/>
                  </a:solidFill>
                </a:endParaRPr>
              </a:p>
            </p:txBody>
          </p:sp>
        </p:grpSp>
        <p:sp>
          <p:nvSpPr>
            <p:cNvPr id="23" name="TextBox 22"/>
            <p:cNvSpPr txBox="1"/>
            <p:nvPr/>
          </p:nvSpPr>
          <p:spPr>
            <a:xfrm>
              <a:off x="2341235" y="4751722"/>
              <a:ext cx="995566" cy="498598"/>
            </a:xfrm>
            <a:prstGeom prst="rect">
              <a:avLst/>
            </a:prstGeom>
            <a:noFill/>
          </p:spPr>
          <p:txBody>
            <a:bodyPr wrap="square" lIns="0" tIns="0" rIns="0" bIns="0" rtlCol="0">
              <a:spAutoFit/>
            </a:bodyPr>
            <a:lstStyle/>
            <a:p>
              <a:pPr defTabSz="914400">
                <a:lnSpc>
                  <a:spcPct val="90000"/>
                </a:lnSpc>
              </a:pPr>
              <a:r>
                <a:rPr lang="en-US" altLang="zh-CN" sz="1200">
                  <a:solidFill>
                    <a:srgbClr val="212E35"/>
                  </a:solidFill>
                </a:rPr>
                <a:t>AWS</a:t>
              </a:r>
              <a:r>
                <a:rPr lang="zh-CN" altLang="en-US" sz="1200">
                  <a:solidFill>
                    <a:srgbClr val="212E35"/>
                  </a:solidFill>
                </a:rPr>
                <a:t> </a:t>
              </a:r>
              <a:r>
                <a:rPr lang="en-US" altLang="zh-CN" sz="1200">
                  <a:solidFill>
                    <a:srgbClr val="212E35"/>
                  </a:solidFill>
                </a:rPr>
                <a:t>VPC</a:t>
              </a:r>
              <a:r>
                <a:rPr lang="zh-CN" altLang="en-US" sz="1200">
                  <a:solidFill>
                    <a:srgbClr val="212E35"/>
                  </a:solidFill>
                </a:rPr>
                <a:t> </a:t>
              </a:r>
              <a:r>
                <a:rPr lang="en-US" altLang="zh-CN" sz="1200">
                  <a:solidFill>
                    <a:srgbClr val="212E35"/>
                  </a:solidFill>
                </a:rPr>
                <a:t>(VPN)</a:t>
              </a:r>
              <a:endParaRPr lang="en-US" sz="1200">
                <a:solidFill>
                  <a:srgbClr val="212E35"/>
                </a:solidFill>
              </a:endParaRPr>
            </a:p>
            <a:p>
              <a:pPr defTabSz="914400">
                <a:lnSpc>
                  <a:spcPct val="90000"/>
                </a:lnSpc>
              </a:pPr>
              <a:endParaRPr lang="en-US" sz="1200">
                <a:solidFill>
                  <a:srgbClr val="212E35"/>
                </a:solidFill>
              </a:endParaRPr>
            </a:p>
          </p:txBody>
        </p:sp>
        <p:sp>
          <p:nvSpPr>
            <p:cNvPr id="25" name="Rounded Rectangle 24"/>
            <p:cNvSpPr/>
            <p:nvPr/>
          </p:nvSpPr>
          <p:spPr bwMode="ltGray">
            <a:xfrm>
              <a:off x="3788564" y="4070879"/>
              <a:ext cx="1902751" cy="191098"/>
            </a:xfrm>
            <a:prstGeom prst="roundRect">
              <a:avLst/>
            </a:prstGeom>
            <a:solidFill>
              <a:srgbClr val="0070C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900">
                  <a:solidFill>
                    <a:prstClr val="white"/>
                  </a:solidFill>
                </a:rPr>
                <a:t>Infra provision automation </a:t>
              </a:r>
            </a:p>
          </p:txBody>
        </p:sp>
        <p:sp>
          <p:nvSpPr>
            <p:cNvPr id="61" name="Cube 60"/>
            <p:cNvSpPr>
              <a:spLocks noChangeAspect="1"/>
            </p:cNvSpPr>
            <p:nvPr/>
          </p:nvSpPr>
          <p:spPr bwMode="ltGray">
            <a:xfrm>
              <a:off x="1105188" y="2961882"/>
              <a:ext cx="891692" cy="516032"/>
            </a:xfrm>
            <a:prstGeom prst="cub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050">
                  <a:solidFill>
                    <a:prstClr val="white"/>
                  </a:solidFill>
                </a:rPr>
                <a:t>NFS on EC2</a:t>
              </a:r>
            </a:p>
          </p:txBody>
        </p:sp>
        <p:sp>
          <p:nvSpPr>
            <p:cNvPr id="62" name="Preparation 61"/>
            <p:cNvSpPr>
              <a:spLocks noChangeAspect="1"/>
            </p:cNvSpPr>
            <p:nvPr/>
          </p:nvSpPr>
          <p:spPr bwMode="ltGray">
            <a:xfrm>
              <a:off x="1061479" y="3631159"/>
              <a:ext cx="845734" cy="395140"/>
            </a:xfrm>
            <a:prstGeom prst="flowChartPreparation">
              <a:avLst/>
            </a:prstGeom>
            <a:solidFill>
              <a:srgbClr val="00B0F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50">
                  <a:solidFill>
                    <a:prstClr val="white"/>
                  </a:solidFill>
                </a:rPr>
                <a:t>EBS</a:t>
              </a:r>
              <a:endParaRPr lang="en-US" sz="1050" u="sng">
                <a:solidFill>
                  <a:prstClr val="white"/>
                </a:solidFill>
              </a:endParaRPr>
            </a:p>
          </p:txBody>
        </p:sp>
        <p:cxnSp>
          <p:nvCxnSpPr>
            <p:cNvPr id="60" name="Elbow Connector 59"/>
            <p:cNvCxnSpPr>
              <a:stCxn id="24" idx="1"/>
              <a:endCxn id="61" idx="5"/>
            </p:cNvCxnSpPr>
            <p:nvPr/>
          </p:nvCxnSpPr>
          <p:spPr>
            <a:xfrm rot="10800000" flipV="1">
              <a:off x="1996881" y="2611066"/>
              <a:ext cx="245025" cy="54432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61" idx="3"/>
              <a:endCxn id="62" idx="0"/>
            </p:cNvCxnSpPr>
            <p:nvPr/>
          </p:nvCxnSpPr>
          <p:spPr>
            <a:xfrm rot="5400000">
              <a:off x="1408816" y="3553444"/>
              <a:ext cx="153245" cy="218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Preparation 48"/>
            <p:cNvSpPr>
              <a:spLocks noChangeAspect="1"/>
            </p:cNvSpPr>
            <p:nvPr/>
          </p:nvSpPr>
          <p:spPr bwMode="ltGray">
            <a:xfrm>
              <a:off x="4301186" y="1486377"/>
              <a:ext cx="1141072" cy="541754"/>
            </a:xfrm>
            <a:prstGeom prst="flowChartPreparation">
              <a:avLst/>
            </a:prstGeom>
            <a:solidFill>
              <a:srgbClr val="92D05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050">
                  <a:solidFill>
                    <a:prstClr val="white"/>
                  </a:solidFill>
                </a:rPr>
                <a:t>Security Group</a:t>
              </a:r>
            </a:p>
          </p:txBody>
        </p:sp>
        <p:sp>
          <p:nvSpPr>
            <p:cNvPr id="64" name="Preparation 63"/>
            <p:cNvSpPr>
              <a:spLocks noChangeAspect="1"/>
            </p:cNvSpPr>
            <p:nvPr/>
          </p:nvSpPr>
          <p:spPr bwMode="ltGray">
            <a:xfrm>
              <a:off x="1151147" y="2046635"/>
              <a:ext cx="845734" cy="395140"/>
            </a:xfrm>
            <a:prstGeom prst="flowChartPreparation">
              <a:avLst/>
            </a:prstGeom>
            <a:solidFill>
              <a:srgbClr val="92D05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altLang="zh-CN" sz="1050">
                  <a:solidFill>
                    <a:prstClr val="white"/>
                  </a:solidFill>
                </a:rPr>
                <a:t>EFS</a:t>
              </a:r>
              <a:endParaRPr lang="en-US" sz="1050" u="sng">
                <a:solidFill>
                  <a:prstClr val="white"/>
                </a:solidFill>
              </a:endParaRPr>
            </a:p>
          </p:txBody>
        </p:sp>
        <p:cxnSp>
          <p:nvCxnSpPr>
            <p:cNvPr id="65" name="Elbow Connector 64"/>
            <p:cNvCxnSpPr>
              <a:stCxn id="24" idx="1"/>
              <a:endCxn id="64" idx="3"/>
            </p:cNvCxnSpPr>
            <p:nvPr/>
          </p:nvCxnSpPr>
          <p:spPr>
            <a:xfrm rot="10800000">
              <a:off x="1996881" y="2244206"/>
              <a:ext cx="245024" cy="36686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95414" y="2236463"/>
              <a:ext cx="1488759" cy="175850"/>
            </a:xfrm>
            <a:prstGeom prst="rect">
              <a:avLst/>
            </a:prstGeom>
            <a:noFill/>
            <a:ln>
              <a:noFill/>
            </a:ln>
          </p:spPr>
          <p:txBody>
            <a:bodyPr wrap="square" lIns="0" tIns="0" rIns="0" bIns="0" rtlCol="0">
              <a:noAutofit/>
            </a:bodyPr>
            <a:lstStyle/>
            <a:p>
              <a:pPr defTabSz="914400">
                <a:lnSpc>
                  <a:spcPct val="90000"/>
                </a:lnSpc>
              </a:pPr>
              <a:r>
                <a:rPr lang="en-US" sz="1200">
                  <a:solidFill>
                    <a:srgbClr val="212E35"/>
                  </a:solidFill>
                </a:rPr>
                <a:t>Auto Scaling Group</a:t>
              </a:r>
              <a:endParaRPr lang="en-GB" sz="1200">
                <a:solidFill>
                  <a:srgbClr val="212E35"/>
                </a:soli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1286" y="2081409"/>
              <a:ext cx="544781" cy="529649"/>
            </a:xfrm>
            <a:prstGeom prst="rect">
              <a:avLst/>
            </a:prstGeom>
            <a:noFill/>
            <a:ln>
              <a:noFill/>
            </a:ln>
          </p:spPr>
        </p:pic>
      </p:grpSp>
      <p:sp>
        <p:nvSpPr>
          <p:cNvPr id="67" name="Rectangle 66"/>
          <p:cNvSpPr/>
          <p:nvPr/>
        </p:nvSpPr>
        <p:spPr bwMode="ltGray">
          <a:xfrm>
            <a:off x="8356990" y="3473489"/>
            <a:ext cx="1083502" cy="318627"/>
          </a:xfrm>
          <a:prstGeom prst="rect">
            <a:avLst/>
          </a:prstGeom>
          <a:solidFill>
            <a:srgbClr val="F48B34"/>
          </a:solidFill>
          <a:ln w="19050">
            <a:solidFill>
              <a:srgbClr val="F48B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100" dirty="0">
                <a:solidFill>
                  <a:prstClr val="white"/>
                </a:solidFill>
              </a:rPr>
              <a:t>New features in </a:t>
            </a:r>
            <a:r>
              <a:rPr lang="en-US" sz="1100" dirty="0" smtClean="0">
                <a:solidFill>
                  <a:prstClr val="white"/>
                </a:solidFill>
              </a:rPr>
              <a:t>2017.11</a:t>
            </a:r>
          </a:p>
        </p:txBody>
      </p:sp>
      <p:sp>
        <p:nvSpPr>
          <p:cNvPr id="68" name="TextBox 67"/>
          <p:cNvSpPr txBox="1"/>
          <p:nvPr/>
        </p:nvSpPr>
        <p:spPr>
          <a:xfrm>
            <a:off x="9570960" y="3404668"/>
            <a:ext cx="1580742" cy="456268"/>
          </a:xfrm>
          <a:prstGeom prst="rect">
            <a:avLst/>
          </a:prstGeom>
          <a:noFill/>
        </p:spPr>
        <p:txBody>
          <a:bodyPr wrap="square" lIns="0" tIns="0" rIns="0" bIns="0" rtlCol="0">
            <a:noAutofit/>
          </a:bodyPr>
          <a:lstStyle/>
          <a:p>
            <a:pPr defTabSz="914400">
              <a:lnSpc>
                <a:spcPct val="90000"/>
              </a:lnSpc>
            </a:pPr>
            <a:r>
              <a:rPr lang="en-US" sz="1050" dirty="0" smtClean="0">
                <a:solidFill>
                  <a:srgbClr val="212E35"/>
                </a:solidFill>
              </a:rPr>
              <a:t>SMA </a:t>
            </a:r>
            <a:r>
              <a:rPr lang="en-US" sz="1050" dirty="0">
                <a:solidFill>
                  <a:srgbClr val="212E35"/>
                </a:solidFill>
              </a:rPr>
              <a:t>provides new features in automation scripts</a:t>
            </a:r>
          </a:p>
        </p:txBody>
      </p:sp>
      <p:sp>
        <p:nvSpPr>
          <p:cNvPr id="66" name="Rectangle 65"/>
          <p:cNvSpPr/>
          <p:nvPr/>
        </p:nvSpPr>
        <p:spPr bwMode="ltGray">
          <a:xfrm>
            <a:off x="10560496" y="0"/>
            <a:ext cx="1631504" cy="316212"/>
          </a:xfrm>
          <a:prstGeom prst="rect">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pPr>
            <a:r>
              <a:rPr lang="en-US" sz="1600" dirty="0" smtClean="0">
                <a:solidFill>
                  <a:prstClr val="white"/>
                </a:solidFill>
              </a:rPr>
              <a:t>SMA 2018</a:t>
            </a:r>
            <a:r>
              <a:rPr lang="en-US" altLang="zh-CN" sz="1600" dirty="0" smtClean="0">
                <a:solidFill>
                  <a:prstClr val="white"/>
                </a:solidFill>
              </a:rPr>
              <a:t>.02</a:t>
            </a:r>
          </a:p>
        </p:txBody>
      </p:sp>
      <p:sp>
        <p:nvSpPr>
          <p:cNvPr id="69" name="Title 4"/>
          <p:cNvSpPr txBox="1">
            <a:spLocks/>
          </p:cNvSpPr>
          <p:nvPr/>
        </p:nvSpPr>
        <p:spPr>
          <a:xfrm>
            <a:off x="946785" y="429272"/>
            <a:ext cx="10311765" cy="974663"/>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3600" b="1" kern="1200" baseline="0">
                <a:solidFill>
                  <a:schemeClr val="tx1"/>
                </a:solidFill>
                <a:latin typeface="+mj-lt"/>
                <a:ea typeface="+mj-ea"/>
                <a:cs typeface="+mj-cs"/>
              </a:defRPr>
            </a:lvl1pPr>
          </a:lstStyle>
          <a:p>
            <a:endParaRPr lang="en-US" dirty="0">
              <a:solidFill>
                <a:srgbClr val="212E35"/>
              </a:solidFill>
            </a:endParaRPr>
          </a:p>
        </p:txBody>
      </p:sp>
      <p:sp>
        <p:nvSpPr>
          <p:cNvPr id="2" name="Title 1"/>
          <p:cNvSpPr>
            <a:spLocks noGrp="1"/>
          </p:cNvSpPr>
          <p:nvPr>
            <p:ph type="title"/>
          </p:nvPr>
        </p:nvSpPr>
        <p:spPr>
          <a:xfrm>
            <a:off x="946784" y="279280"/>
            <a:ext cx="10311765" cy="1080000"/>
          </a:xfrm>
        </p:spPr>
        <p:txBody>
          <a:bodyPr/>
          <a:lstStyle/>
          <a:p>
            <a:r>
              <a:rPr lang="en-US" altLang="zh-CN" dirty="0">
                <a:solidFill>
                  <a:srgbClr val="212E35"/>
                </a:solidFill>
              </a:rPr>
              <a:t>SMA on AWS</a:t>
            </a:r>
            <a:r>
              <a:rPr lang="en-US" dirty="0">
                <a:solidFill>
                  <a:srgbClr val="212E35"/>
                </a:solidFill>
              </a:rPr>
              <a:t/>
            </a:r>
            <a:br>
              <a:rPr lang="en-US" dirty="0">
                <a:solidFill>
                  <a:srgbClr val="212E35"/>
                </a:solidFill>
              </a:rPr>
            </a:br>
            <a:endParaRPr lang="en-US" dirty="0"/>
          </a:p>
        </p:txBody>
      </p:sp>
    </p:spTree>
    <p:extLst>
      <p:ext uri="{BB962C8B-B14F-4D97-AF65-F5344CB8AC3E}">
        <p14:creationId xmlns:p14="http://schemas.microsoft.com/office/powerpoint/2010/main" val="1931827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67687"/>
            <a:ext cx="12192000" cy="5906977"/>
          </a:xfrm>
          <a:prstGeom prst="rect">
            <a:avLst/>
          </a:prstGeom>
        </p:spPr>
      </p:pic>
      <p:sp>
        <p:nvSpPr>
          <p:cNvPr id="2" name="Slide Number Placeholder 1"/>
          <p:cNvSpPr>
            <a:spLocks noGrp="1"/>
          </p:cNvSpPr>
          <p:nvPr>
            <p:ph type="sldNum" sz="quarter" idx="4"/>
          </p:nvPr>
        </p:nvSpPr>
        <p:spPr/>
        <p:txBody>
          <a:bodyPr/>
          <a:lstStyle/>
          <a:p>
            <a:fld id="{0FB999A9-77CE-4AD1-9911-24A29F08BC34}" type="slidenum">
              <a:rPr lang="en-US" smtClean="0"/>
              <a:pPr/>
              <a:t>37</a:t>
            </a:fld>
            <a:endParaRPr lang="en-US" dirty="0"/>
          </a:p>
        </p:txBody>
      </p:sp>
      <p:sp>
        <p:nvSpPr>
          <p:cNvPr id="5" name="Title 4"/>
          <p:cNvSpPr>
            <a:spLocks noGrp="1"/>
          </p:cNvSpPr>
          <p:nvPr>
            <p:ph type="title"/>
          </p:nvPr>
        </p:nvSpPr>
        <p:spPr>
          <a:xfrm>
            <a:off x="940117" y="167687"/>
            <a:ext cx="10311765" cy="1080000"/>
          </a:xfrm>
          <a:solidFill>
            <a:schemeClr val="bg1"/>
          </a:solidFill>
        </p:spPr>
        <p:txBody>
          <a:bodyPr/>
          <a:lstStyle/>
          <a:p>
            <a:r>
              <a:rPr lang="en-US" dirty="0" smtClean="0"/>
              <a:t>Auto Scaling in SMA-X 2017.11</a:t>
            </a:r>
            <a:endParaRPr lang="en-US" dirty="0"/>
          </a:p>
        </p:txBody>
      </p:sp>
      <p:sp>
        <p:nvSpPr>
          <p:cNvPr id="4" name="Rectangle 3"/>
          <p:cNvSpPr/>
          <p:nvPr/>
        </p:nvSpPr>
        <p:spPr>
          <a:xfrm>
            <a:off x="2120900" y="5681752"/>
            <a:ext cx="6096000" cy="1200329"/>
          </a:xfrm>
          <a:prstGeom prst="rect">
            <a:avLst/>
          </a:prstGeom>
        </p:spPr>
        <p:txBody>
          <a:bodyPr>
            <a:spAutoFit/>
          </a:bodyPr>
          <a:lstStyle/>
          <a:p>
            <a:r>
              <a:rPr lang="en-US" b="1" dirty="0">
                <a:solidFill>
                  <a:srgbClr val="000000"/>
                </a:solidFill>
                <a:latin typeface="Calibri" panose="020F0502020204030204" pitchFamily="34" charset="0"/>
              </a:rPr>
              <a:t>Currently supported pods</a:t>
            </a:r>
            <a:endParaRPr lang="en-US" dirty="0">
              <a:solidFill>
                <a:srgbClr val="000000"/>
              </a:solidFill>
              <a:latin typeface="Calibri" panose="020F0502020204030204" pitchFamily="34" charset="0"/>
            </a:endParaRPr>
          </a:p>
          <a:p>
            <a:r>
              <a:rPr lang="en-US" dirty="0">
                <a:solidFill>
                  <a:srgbClr val="000000"/>
                </a:solidFill>
                <a:latin typeface="Arial" panose="020B0604020202020204" pitchFamily="34" charset="0"/>
              </a:rPr>
              <a:t>•</a:t>
            </a:r>
            <a:r>
              <a:rPr lang="en-US" dirty="0" err="1">
                <a:solidFill>
                  <a:srgbClr val="000000"/>
                </a:solidFill>
                <a:latin typeface="Calibri" panose="020F0502020204030204" pitchFamily="34" charset="0"/>
              </a:rPr>
              <a:t>itom-xservices-serviceportal</a:t>
            </a:r>
            <a:endParaRPr lang="en-US" dirty="0">
              <a:solidFill>
                <a:srgbClr val="000000"/>
              </a:solidFill>
              <a:latin typeface="Calibri" panose="020F0502020204030204" pitchFamily="34" charset="0"/>
            </a:endParaRPr>
          </a:p>
          <a:p>
            <a:r>
              <a:rPr lang="en-US" dirty="0">
                <a:solidFill>
                  <a:srgbClr val="000000"/>
                </a:solidFill>
                <a:latin typeface="Arial" panose="020B0604020202020204" pitchFamily="34" charset="0"/>
              </a:rPr>
              <a:t>•</a:t>
            </a:r>
            <a:r>
              <a:rPr lang="en-US" dirty="0" err="1">
                <a:solidFill>
                  <a:srgbClr val="000000"/>
                </a:solidFill>
                <a:latin typeface="Calibri" panose="020F0502020204030204" pitchFamily="34" charset="0"/>
              </a:rPr>
              <a:t>itom</a:t>
            </a:r>
            <a:r>
              <a:rPr lang="en-US" dirty="0">
                <a:solidFill>
                  <a:srgbClr val="000000"/>
                </a:solidFill>
                <a:latin typeface="Calibri" panose="020F0502020204030204" pitchFamily="34" charset="0"/>
              </a:rPr>
              <a:t>-</a:t>
            </a:r>
            <a:r>
              <a:rPr lang="en-US" dirty="0" err="1">
                <a:solidFill>
                  <a:srgbClr val="000000"/>
                </a:solidFill>
                <a:latin typeface="Calibri" panose="020F0502020204030204" pitchFamily="34" charset="0"/>
              </a:rPr>
              <a:t>xservices</a:t>
            </a:r>
            <a:r>
              <a:rPr lang="en-US" dirty="0">
                <a:solidFill>
                  <a:srgbClr val="000000"/>
                </a:solidFill>
                <a:latin typeface="Calibri" panose="020F0502020204030204" pitchFamily="34" charset="0"/>
              </a:rPr>
              <a:t>-platform-online</a:t>
            </a:r>
          </a:p>
          <a:p>
            <a:r>
              <a:rPr lang="en-US" dirty="0">
                <a:solidFill>
                  <a:srgbClr val="000000"/>
                </a:solidFill>
                <a:latin typeface="Arial" panose="020B0604020202020204" pitchFamily="34" charset="0"/>
              </a:rPr>
              <a:t>•</a:t>
            </a:r>
            <a:r>
              <a:rPr lang="en-US" dirty="0" err="1">
                <a:solidFill>
                  <a:srgbClr val="000000"/>
                </a:solidFill>
                <a:latin typeface="Calibri" panose="020F0502020204030204" pitchFamily="34" charset="0"/>
              </a:rPr>
              <a:t>itom</a:t>
            </a:r>
            <a:r>
              <a:rPr lang="en-US" dirty="0">
                <a:solidFill>
                  <a:srgbClr val="000000"/>
                </a:solidFill>
                <a:latin typeface="Calibri" panose="020F0502020204030204" pitchFamily="34" charset="0"/>
              </a:rPr>
              <a:t>-</a:t>
            </a:r>
            <a:r>
              <a:rPr lang="en-US" dirty="0" err="1">
                <a:solidFill>
                  <a:srgbClr val="000000"/>
                </a:solidFill>
                <a:latin typeface="Calibri" panose="020F0502020204030204" pitchFamily="34" charset="0"/>
              </a:rPr>
              <a:t>xservices</a:t>
            </a:r>
            <a:r>
              <a:rPr lang="en-US" dirty="0">
                <a:solidFill>
                  <a:srgbClr val="000000"/>
                </a:solidFill>
                <a:latin typeface="Calibri" panose="020F0502020204030204" pitchFamily="34" charset="0"/>
              </a:rPr>
              <a:t>-gateway</a:t>
            </a:r>
          </a:p>
        </p:txBody>
      </p:sp>
    </p:spTree>
    <p:extLst>
      <p:ext uri="{BB962C8B-B14F-4D97-AF65-F5344CB8AC3E}">
        <p14:creationId xmlns:p14="http://schemas.microsoft.com/office/powerpoint/2010/main" val="1915533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a:xfrm>
            <a:off x="946404" y="86960"/>
            <a:ext cx="10102595" cy="1313174"/>
          </a:xfrm>
        </p:spPr>
        <p:txBody>
          <a:bodyPr/>
          <a:lstStyle/>
          <a:p>
            <a:r>
              <a:rPr lang="en-US" dirty="0" smtClean="0"/>
              <a:t>Multi-tenant Deployment Options for SMA-X</a:t>
            </a:r>
            <a:endParaRPr lang="en-GB" dirty="0"/>
          </a:p>
        </p:txBody>
      </p:sp>
      <p:sp>
        <p:nvSpPr>
          <p:cNvPr id="4" name="Slide Number Placeholder 3"/>
          <p:cNvSpPr>
            <a:spLocks noGrp="1"/>
          </p:cNvSpPr>
          <p:nvPr>
            <p:ph type="sldNum" sz="quarter" idx="4"/>
          </p:nvPr>
        </p:nvSpPr>
        <p:spPr/>
        <p:txBody>
          <a:bodyPr/>
          <a:lstStyle/>
          <a:p>
            <a:fld id="{0FB999A9-77CE-4AD1-9911-24A29F08BC34}" type="slidenum">
              <a:rPr lang="en-US" smtClean="0"/>
              <a:pPr/>
              <a:t>38</a:t>
            </a:fld>
            <a:endParaRPr lang="en-US" dirty="0"/>
          </a:p>
        </p:txBody>
      </p:sp>
    </p:spTree>
    <p:extLst>
      <p:ext uri="{BB962C8B-B14F-4D97-AF65-F5344CB8AC3E}">
        <p14:creationId xmlns:p14="http://schemas.microsoft.com/office/powerpoint/2010/main" val="42539628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SMA-X Suite Administration Portal</a:t>
            </a:r>
            <a:endParaRPr lang="en-GB" dirty="0"/>
          </a:p>
        </p:txBody>
      </p:sp>
      <p:sp>
        <p:nvSpPr>
          <p:cNvPr id="4" name="Slide Number Placeholder 3"/>
          <p:cNvSpPr>
            <a:spLocks noGrp="1"/>
          </p:cNvSpPr>
          <p:nvPr>
            <p:ph type="sldNum" sz="quarter" idx="4"/>
          </p:nvPr>
        </p:nvSpPr>
        <p:spPr/>
        <p:txBody>
          <a:bodyPr/>
          <a:lstStyle/>
          <a:p>
            <a:fld id="{B016F8AB-BCEA-4347-8BA6-BE776009BC89}" type="slidenum">
              <a:rPr lang="en-US" smtClean="0"/>
              <a:pPr/>
              <a:t>39</a:t>
            </a:fld>
            <a:endParaRPr lang="en-US"/>
          </a:p>
        </p:txBody>
      </p:sp>
      <p:pic>
        <p:nvPicPr>
          <p:cNvPr id="5" name="Picture 4"/>
          <p:cNvPicPr>
            <a:picLocks noChangeAspect="1"/>
          </p:cNvPicPr>
          <p:nvPr/>
        </p:nvPicPr>
        <p:blipFill rotWithShape="1">
          <a:blip r:embed="rId2"/>
          <a:srcRect r="19612"/>
          <a:stretch/>
        </p:blipFill>
        <p:spPr>
          <a:xfrm>
            <a:off x="5968694" y="1403935"/>
            <a:ext cx="5962895" cy="3757612"/>
          </a:xfrm>
          <a:prstGeom prst="rect">
            <a:avLst/>
          </a:prstGeom>
          <a:solidFill>
            <a:schemeClr val="accent2"/>
          </a:solidFill>
          <a:ln>
            <a:solidFill>
              <a:schemeClr val="tx1"/>
            </a:solidFill>
          </a:ln>
        </p:spPr>
      </p:pic>
      <p:sp>
        <p:nvSpPr>
          <p:cNvPr id="11" name="Content Placeholder 2"/>
          <p:cNvSpPr>
            <a:spLocks noGrp="1"/>
          </p:cNvSpPr>
          <p:nvPr>
            <p:ph idx="1"/>
          </p:nvPr>
        </p:nvSpPr>
        <p:spPr>
          <a:xfrm>
            <a:off x="414511" y="1216149"/>
            <a:ext cx="5278717" cy="4351338"/>
          </a:xfrm>
        </p:spPr>
        <p:txBody>
          <a:bodyPr>
            <a:normAutofit fontScale="92500"/>
          </a:bodyPr>
          <a:lstStyle/>
          <a:p>
            <a:r>
              <a:rPr lang="en-US" dirty="0" smtClean="0"/>
              <a:t>Brand new Admin Portal for SMA-X</a:t>
            </a:r>
          </a:p>
          <a:p>
            <a:r>
              <a:rPr lang="en-US" dirty="0" smtClean="0"/>
              <a:t>Manage an SMA-X Instance, which may have multiple:</a:t>
            </a:r>
          </a:p>
          <a:p>
            <a:pPr lvl="1"/>
            <a:r>
              <a:rPr lang="en-US" dirty="0" smtClean="0"/>
              <a:t>Customers</a:t>
            </a:r>
          </a:p>
          <a:p>
            <a:pPr lvl="1"/>
            <a:r>
              <a:rPr lang="en-US" dirty="0" smtClean="0"/>
              <a:t>Accounts</a:t>
            </a:r>
          </a:p>
          <a:p>
            <a:pPr lvl="1"/>
            <a:r>
              <a:rPr lang="en-US" dirty="0" smtClean="0"/>
              <a:t>Tenants</a:t>
            </a:r>
          </a:p>
          <a:p>
            <a:pPr lvl="1"/>
            <a:r>
              <a:rPr lang="en-US" dirty="0" smtClean="0"/>
              <a:t>Licenses / License Pools</a:t>
            </a:r>
          </a:p>
          <a:p>
            <a:pPr lvl="1"/>
            <a:endParaRPr lang="en-US" dirty="0"/>
          </a:p>
          <a:p>
            <a:r>
              <a:rPr lang="en-US" dirty="0" smtClean="0"/>
              <a:t>Access via https://&lt;yourserver&gt;/bo</a:t>
            </a:r>
          </a:p>
        </p:txBody>
      </p:sp>
    </p:spTree>
    <p:extLst>
      <p:ext uri="{BB962C8B-B14F-4D97-AF65-F5344CB8AC3E}">
        <p14:creationId xmlns:p14="http://schemas.microsoft.com/office/powerpoint/2010/main" val="22070689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620202" y="1167765"/>
            <a:ext cx="5029200" cy="417195"/>
          </a:xfrm>
        </p:spPr>
        <p:txBody>
          <a:bodyPr/>
          <a:lstStyle/>
          <a:p>
            <a:r>
              <a:rPr lang="en-US" dirty="0" smtClean="0"/>
              <a:t>Carol Hibbard</a:t>
            </a:r>
            <a:endParaRPr lang="en-US" dirty="0"/>
          </a:p>
        </p:txBody>
      </p:sp>
      <p:sp>
        <p:nvSpPr>
          <p:cNvPr id="7" name="Content Placeholder 6"/>
          <p:cNvSpPr>
            <a:spLocks noGrp="1"/>
          </p:cNvSpPr>
          <p:nvPr>
            <p:ph sz="half" idx="2"/>
          </p:nvPr>
        </p:nvSpPr>
        <p:spPr>
          <a:xfrm>
            <a:off x="613292" y="1655445"/>
            <a:ext cx="5599819" cy="4455209"/>
          </a:xfrm>
        </p:spPr>
        <p:txBody>
          <a:bodyPr>
            <a:normAutofit/>
          </a:bodyPr>
          <a:lstStyle/>
          <a:p>
            <a:pPr marL="0" indent="0">
              <a:buNone/>
            </a:pPr>
            <a:r>
              <a:rPr lang="en-US" dirty="0" smtClean="0">
                <a:latin typeface="HP Simplified" pitchFamily="34" charset="0"/>
                <a:cs typeface="Arial" pitchFamily="34" charset="0"/>
              </a:rPr>
              <a:t>		     </a:t>
            </a:r>
            <a:r>
              <a:rPr lang="en-US" sz="2100" dirty="0" smtClean="0">
                <a:cs typeface="Arial" pitchFamily="34" charset="0"/>
              </a:rPr>
              <a:t>Ocala, FL,  USA</a:t>
            </a:r>
          </a:p>
          <a:p>
            <a:pPr marL="0" indent="0">
              <a:buNone/>
            </a:pPr>
            <a:r>
              <a:rPr lang="en-US" sz="2100" dirty="0" smtClean="0">
                <a:cs typeface="Arial" pitchFamily="34" charset="0"/>
              </a:rPr>
              <a:t>		    Previously Cincinnati, OH</a:t>
            </a:r>
          </a:p>
          <a:p>
            <a:pPr marL="0" indent="0">
              <a:buNone/>
            </a:pPr>
            <a:r>
              <a:rPr lang="en-US" sz="2100" dirty="0" smtClean="0">
                <a:cs typeface="Arial" pitchFamily="34" charset="0"/>
              </a:rPr>
              <a:t>		</a:t>
            </a:r>
            <a:endParaRPr lang="en-US" sz="2100" dirty="0">
              <a:cs typeface="Arial" pitchFamily="34" charset="0"/>
            </a:endParaRPr>
          </a:p>
          <a:p>
            <a:pPr marL="0" indent="0">
              <a:buNone/>
            </a:pPr>
            <a:endParaRPr lang="en-US" sz="2100" dirty="0" smtClean="0">
              <a:cs typeface="Arial" pitchFamily="34" charset="0"/>
            </a:endParaRPr>
          </a:p>
          <a:p>
            <a:pPr marL="0" indent="0">
              <a:buNone/>
            </a:pPr>
            <a:endParaRPr lang="en-US" sz="2100" dirty="0">
              <a:cs typeface="Arial" pitchFamily="34" charset="0"/>
            </a:endParaRPr>
          </a:p>
          <a:p>
            <a:pPr marL="0" indent="0">
              <a:buNone/>
            </a:pPr>
            <a:r>
              <a:rPr lang="en-US" sz="2100" dirty="0" smtClean="0">
                <a:cs typeface="Arial" pitchFamily="34" charset="0"/>
              </a:rPr>
              <a:t>36 </a:t>
            </a:r>
            <a:r>
              <a:rPr lang="en-US" sz="2100" dirty="0" err="1">
                <a:cs typeface="Arial" pitchFamily="34" charset="0"/>
              </a:rPr>
              <a:t>yrs</a:t>
            </a:r>
            <a:r>
              <a:rPr lang="en-US" sz="2100" dirty="0">
                <a:cs typeface="Arial" pitchFamily="34" charset="0"/>
              </a:rPr>
              <a:t> with </a:t>
            </a:r>
            <a:r>
              <a:rPr lang="en-US" sz="2100" dirty="0" smtClean="0">
                <a:cs typeface="Arial" pitchFamily="34" charset="0"/>
              </a:rPr>
              <a:t>HP/HPE/Micro Focus</a:t>
            </a:r>
          </a:p>
          <a:p>
            <a:pPr marL="0" indent="0">
              <a:buNone/>
            </a:pPr>
            <a:r>
              <a:rPr lang="en-US" sz="2100" dirty="0" smtClean="0">
                <a:cs typeface="Arial" pitchFamily="34" charset="0"/>
              </a:rPr>
              <a:t>2 </a:t>
            </a:r>
            <a:r>
              <a:rPr lang="en-US" sz="2100" dirty="0">
                <a:cs typeface="Arial" pitchFamily="34" charset="0"/>
              </a:rPr>
              <a:t>years in </a:t>
            </a:r>
            <a:r>
              <a:rPr lang="en-US" sz="2100" dirty="0" smtClean="0">
                <a:cs typeface="Arial" pitchFamily="34" charset="0"/>
              </a:rPr>
              <a:t>Technical Enablement</a:t>
            </a:r>
          </a:p>
          <a:p>
            <a:pPr marL="0" indent="0">
              <a:buNone/>
            </a:pPr>
            <a:r>
              <a:rPr lang="en-US" sz="2100" dirty="0" smtClean="0">
                <a:cs typeface="Arial" pitchFamily="34" charset="0"/>
              </a:rPr>
              <a:t>16 years </a:t>
            </a:r>
            <a:r>
              <a:rPr lang="en-US" sz="2100" dirty="0">
                <a:cs typeface="Arial" pitchFamily="34" charset="0"/>
              </a:rPr>
              <a:t>in </a:t>
            </a:r>
            <a:r>
              <a:rPr lang="en-US" sz="2100" dirty="0" err="1">
                <a:cs typeface="Arial" pitchFamily="34" charset="0"/>
              </a:rPr>
              <a:t>pre-sales</a:t>
            </a:r>
            <a:r>
              <a:rPr lang="en-US" sz="2100" dirty="0">
                <a:cs typeface="Arial" pitchFamily="34" charset="0"/>
              </a:rPr>
              <a:t> for ITSM </a:t>
            </a:r>
            <a:r>
              <a:rPr lang="en-US" sz="2100" dirty="0" smtClean="0">
                <a:cs typeface="Arial" pitchFamily="34" charset="0"/>
              </a:rPr>
              <a:t>solutions</a:t>
            </a:r>
          </a:p>
          <a:p>
            <a:pPr marL="0" indent="0">
              <a:buNone/>
            </a:pPr>
            <a:r>
              <a:rPr lang="en-US" sz="2100" dirty="0" smtClean="0">
                <a:cs typeface="Arial" pitchFamily="34" charset="0"/>
              </a:rPr>
              <a:t>5 </a:t>
            </a:r>
            <a:r>
              <a:rPr lang="en-US" sz="2100" dirty="0">
                <a:cs typeface="Arial" pitchFamily="34" charset="0"/>
              </a:rPr>
              <a:t>years in Professional </a:t>
            </a:r>
            <a:r>
              <a:rPr lang="en-US" sz="2100" dirty="0" smtClean="0">
                <a:cs typeface="Arial" pitchFamily="34" charset="0"/>
              </a:rPr>
              <a:t>Services for ITOM solutions</a:t>
            </a:r>
          </a:p>
          <a:p>
            <a:pPr marL="0" indent="0">
              <a:buNone/>
            </a:pPr>
            <a:r>
              <a:rPr lang="en-US" sz="1800" dirty="0" smtClean="0">
                <a:cs typeface="Arial" pitchFamily="34" charset="0"/>
              </a:rPr>
              <a:t>  </a:t>
            </a:r>
            <a:endParaRPr lang="en-US" dirty="0"/>
          </a:p>
        </p:txBody>
      </p:sp>
      <p:sp>
        <p:nvSpPr>
          <p:cNvPr id="8" name="Text Placeholder 7"/>
          <p:cNvSpPr>
            <a:spLocks noGrp="1"/>
          </p:cNvSpPr>
          <p:nvPr>
            <p:ph type="body" sz="quarter" idx="3"/>
          </p:nvPr>
        </p:nvSpPr>
        <p:spPr>
          <a:xfrm>
            <a:off x="6539695" y="1167764"/>
            <a:ext cx="5029200" cy="417195"/>
          </a:xfrm>
        </p:spPr>
        <p:txBody>
          <a:bodyPr/>
          <a:lstStyle/>
          <a:p>
            <a:r>
              <a:rPr lang="en-US" dirty="0" smtClean="0"/>
              <a:t>Alex Borovsky</a:t>
            </a:r>
            <a:endParaRPr lang="en-US" dirty="0"/>
          </a:p>
        </p:txBody>
      </p:sp>
      <p:sp>
        <p:nvSpPr>
          <p:cNvPr id="4" name="Slide Number Placeholder 3"/>
          <p:cNvSpPr>
            <a:spLocks noGrp="1"/>
          </p:cNvSpPr>
          <p:nvPr>
            <p:ph type="sldNum" sz="quarter" idx="10"/>
          </p:nvPr>
        </p:nvSpPr>
        <p:spPr/>
        <p:txBody>
          <a:bodyPr/>
          <a:lstStyle/>
          <a:p>
            <a:fld id="{B016F8AB-BCEA-4347-8BA6-BE776009BC89}" type="slidenum">
              <a:rPr lang="en-US" smtClean="0"/>
              <a:pPr/>
              <a:t>4</a:t>
            </a:fld>
            <a:endParaRPr lang="en-US"/>
          </a:p>
        </p:txBody>
      </p:sp>
      <p:sp>
        <p:nvSpPr>
          <p:cNvPr id="5" name="Title 4"/>
          <p:cNvSpPr>
            <a:spLocks noGrp="1"/>
          </p:cNvSpPr>
          <p:nvPr>
            <p:ph type="title"/>
          </p:nvPr>
        </p:nvSpPr>
        <p:spPr>
          <a:xfrm>
            <a:off x="620202" y="354006"/>
            <a:ext cx="10311765" cy="586727"/>
          </a:xfrm>
        </p:spPr>
        <p:txBody>
          <a:bodyPr/>
          <a:lstStyle/>
          <a:p>
            <a:r>
              <a:rPr lang="en-US" dirty="0" smtClean="0"/>
              <a:t>Your Instructors</a:t>
            </a:r>
            <a:endParaRPr lang="en-US" dirty="0"/>
          </a:p>
        </p:txBody>
      </p:sp>
      <p:pic>
        <p:nvPicPr>
          <p:cNvPr id="11" name="Picture 10" descr="carol 2009 face cropped.JPG"/>
          <p:cNvPicPr>
            <a:picLocks noChangeAspect="1"/>
          </p:cNvPicPr>
          <p:nvPr/>
        </p:nvPicPr>
        <p:blipFill>
          <a:blip r:embed="rId2" cstate="print"/>
          <a:stretch>
            <a:fillRect/>
          </a:stretch>
        </p:blipFill>
        <p:spPr>
          <a:xfrm>
            <a:off x="613293" y="1655445"/>
            <a:ext cx="1887641" cy="1980897"/>
          </a:xfrm>
          <a:prstGeom prst="rect">
            <a:avLst/>
          </a:prstGeom>
        </p:spPr>
      </p:pic>
      <p:sp>
        <p:nvSpPr>
          <p:cNvPr id="12" name="Content Placeholder 11"/>
          <p:cNvSpPr>
            <a:spLocks noGrp="1"/>
          </p:cNvSpPr>
          <p:nvPr>
            <p:ph sz="quarter" idx="4"/>
          </p:nvPr>
        </p:nvSpPr>
        <p:spPr>
          <a:xfrm>
            <a:off x="6539695" y="1654199"/>
            <a:ext cx="5590114" cy="4508111"/>
          </a:xfrm>
        </p:spPr>
        <p:txBody>
          <a:bodyPr>
            <a:normAutofit/>
          </a:bodyPr>
          <a:lstStyle/>
          <a:p>
            <a:pPr marL="0" indent="0">
              <a:buNone/>
            </a:pPr>
            <a:r>
              <a:rPr lang="en-US" sz="1800" dirty="0" smtClean="0"/>
              <a:t>		</a:t>
            </a:r>
            <a:r>
              <a:rPr lang="en-US" sz="2100" dirty="0">
                <a:cs typeface="Arial" pitchFamily="34" charset="0"/>
              </a:rPr>
              <a:t>Barcelona, Spain</a:t>
            </a:r>
          </a:p>
          <a:p>
            <a:pPr marL="0" indent="0">
              <a:buNone/>
            </a:pPr>
            <a:r>
              <a:rPr lang="en-US" sz="2100" dirty="0">
                <a:cs typeface="Arial" pitchFamily="34" charset="0"/>
              </a:rPr>
              <a:t>		Previously Kazakhstan</a:t>
            </a:r>
          </a:p>
          <a:p>
            <a:pPr marL="0" indent="0">
              <a:buNone/>
            </a:pPr>
            <a:endParaRPr lang="en-US" sz="2100" dirty="0">
              <a:cs typeface="Arial" pitchFamily="34" charset="0"/>
            </a:endParaRPr>
          </a:p>
          <a:p>
            <a:pPr marL="0" indent="0">
              <a:buNone/>
            </a:pPr>
            <a:endParaRPr lang="en-US" sz="2100" dirty="0">
              <a:cs typeface="Arial" pitchFamily="34" charset="0"/>
            </a:endParaRPr>
          </a:p>
          <a:p>
            <a:pPr marL="0" indent="0">
              <a:buNone/>
            </a:pPr>
            <a:endParaRPr lang="en-US" sz="2100" dirty="0">
              <a:cs typeface="Arial" pitchFamily="34" charset="0"/>
            </a:endParaRPr>
          </a:p>
          <a:p>
            <a:pPr marL="0" indent="0">
              <a:buNone/>
            </a:pPr>
            <a:r>
              <a:rPr lang="en-US" sz="2100" dirty="0">
                <a:cs typeface="Arial" pitchFamily="34" charset="0"/>
              </a:rPr>
              <a:t>11 </a:t>
            </a:r>
            <a:r>
              <a:rPr lang="en-US" sz="2100" dirty="0" err="1">
                <a:cs typeface="Arial" pitchFamily="34" charset="0"/>
              </a:rPr>
              <a:t>yrs</a:t>
            </a:r>
            <a:r>
              <a:rPr lang="en-US" sz="2100" dirty="0">
                <a:cs typeface="Arial" pitchFamily="34" charset="0"/>
              </a:rPr>
              <a:t> with HP/HPE/Micro Focus</a:t>
            </a:r>
          </a:p>
          <a:p>
            <a:pPr marL="0" indent="0">
              <a:buNone/>
            </a:pPr>
            <a:r>
              <a:rPr lang="en-US" sz="2100" dirty="0">
                <a:cs typeface="Arial" pitchFamily="34" charset="0"/>
              </a:rPr>
              <a:t>2 months in Technical Enablement</a:t>
            </a:r>
          </a:p>
          <a:p>
            <a:pPr marL="0" indent="0">
              <a:buNone/>
            </a:pPr>
            <a:r>
              <a:rPr lang="en-US" sz="2100" dirty="0">
                <a:cs typeface="Arial" pitchFamily="34" charset="0"/>
              </a:rPr>
              <a:t>10 years in Pre-sales for ITOM solutions</a:t>
            </a:r>
          </a:p>
          <a:p>
            <a:pPr marL="0" indent="0">
              <a:buNone/>
            </a:pPr>
            <a:r>
              <a:rPr lang="en-US" sz="2100" dirty="0">
                <a:cs typeface="Arial" pitchFamily="34" charset="0"/>
              </a:rPr>
              <a:t>1 year in Professional Services for ITOM solutions</a:t>
            </a:r>
          </a:p>
          <a:p>
            <a:pPr marL="2285943" lvl="5" indent="0">
              <a:buNone/>
            </a:pPr>
            <a:endParaRPr lang="en-US" dirty="0"/>
          </a:p>
          <a:p>
            <a:pPr marL="2285943" lvl="5" indent="0">
              <a:buNone/>
            </a:pPr>
            <a:endParaRPr lang="en-US" dirty="0" smtClean="0"/>
          </a:p>
          <a:p>
            <a:pPr marL="2285943" lvl="5" indent="0">
              <a:buNone/>
            </a:pPr>
            <a:endParaRPr lang="en-US" dirty="0"/>
          </a:p>
          <a:p>
            <a:pPr marL="2285943" lvl="5" indent="0">
              <a:buNone/>
            </a:pPr>
            <a:endParaRPr lang="en-US" dirty="0" smtClean="0"/>
          </a:p>
        </p:txBody>
      </p:sp>
      <p:pic>
        <p:nvPicPr>
          <p:cNvPr id="13" name="Picture 12"/>
          <p:cNvPicPr>
            <a:picLocks noChangeAspect="1"/>
          </p:cNvPicPr>
          <p:nvPr/>
        </p:nvPicPr>
        <p:blipFill>
          <a:blip r:embed="rId3"/>
          <a:stretch>
            <a:fillRect/>
          </a:stretch>
        </p:blipFill>
        <p:spPr>
          <a:xfrm>
            <a:off x="6539695" y="1655444"/>
            <a:ext cx="1717480" cy="1980897"/>
          </a:xfrm>
          <a:prstGeom prst="rect">
            <a:avLst/>
          </a:prstGeom>
        </p:spPr>
      </p:pic>
    </p:spTree>
    <p:extLst>
      <p:ext uri="{BB962C8B-B14F-4D97-AF65-F5344CB8AC3E}">
        <p14:creationId xmlns:p14="http://schemas.microsoft.com/office/powerpoint/2010/main" val="3210022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271780" y="6370019"/>
            <a:ext cx="365760" cy="274320"/>
          </a:xfrm>
        </p:spPr>
        <p:txBody>
          <a:bodyPr/>
          <a:lstStyle/>
          <a:p>
            <a:fld id="{B016F8AB-BCEA-4347-8BA6-BE776009BC89}" type="slidenum">
              <a:rPr lang="en-US" smtClean="0"/>
              <a:pPr/>
              <a:t>40</a:t>
            </a:fld>
            <a:endParaRPr lang="en-US"/>
          </a:p>
        </p:txBody>
      </p:sp>
      <p:sp>
        <p:nvSpPr>
          <p:cNvPr id="18" name="Title 17"/>
          <p:cNvSpPr>
            <a:spLocks noGrp="1"/>
          </p:cNvSpPr>
          <p:nvPr>
            <p:ph type="title"/>
          </p:nvPr>
        </p:nvSpPr>
        <p:spPr>
          <a:xfrm>
            <a:off x="946786" y="200675"/>
            <a:ext cx="10311765" cy="657844"/>
          </a:xfrm>
        </p:spPr>
        <p:txBody>
          <a:bodyPr/>
          <a:lstStyle/>
          <a:p>
            <a:r>
              <a:rPr lang="en-US" dirty="0" smtClean="0"/>
              <a:t>Multi-Domain: Multiple Domains in one Tenant</a:t>
            </a:r>
            <a:endParaRPr lang="en-US" dirty="0"/>
          </a:p>
        </p:txBody>
      </p:sp>
      <p:sp>
        <p:nvSpPr>
          <p:cNvPr id="3" name="Text Placeholder 2"/>
          <p:cNvSpPr>
            <a:spLocks noGrp="1"/>
          </p:cNvSpPr>
          <p:nvPr>
            <p:ph type="body" sz="quarter" idx="13"/>
          </p:nvPr>
        </p:nvSpPr>
        <p:spPr>
          <a:xfrm>
            <a:off x="950977" y="770082"/>
            <a:ext cx="10307574" cy="1022006"/>
          </a:xfrm>
        </p:spPr>
        <p:txBody>
          <a:bodyPr>
            <a:normAutofit fontScale="62500" lnSpcReduction="20000"/>
          </a:bodyPr>
          <a:lstStyle/>
          <a:p>
            <a:r>
              <a:rPr lang="en-US" dirty="0"/>
              <a:t>Domains share a common configuration – rules can use conditions where </a:t>
            </a:r>
            <a:r>
              <a:rPr lang="en-US" dirty="0" smtClean="0"/>
              <a:t>appropriate</a:t>
            </a:r>
          </a:p>
          <a:p>
            <a:r>
              <a:rPr lang="en-US" dirty="0" smtClean="0"/>
              <a:t>Leveraged </a:t>
            </a:r>
            <a:r>
              <a:rPr lang="en-US" dirty="0"/>
              <a:t>agents can access multiple domain seamlessly</a:t>
            </a:r>
          </a:p>
          <a:p>
            <a:pPr lvl="0" defTabSz="914400">
              <a:lnSpc>
                <a:spcPct val="100000"/>
              </a:lnSpc>
              <a:spcAft>
                <a:spcPts val="0"/>
              </a:spcAft>
              <a:buSzTx/>
              <a:defRPr/>
            </a:pPr>
            <a:r>
              <a:rPr lang="en-US" dirty="0"/>
              <a:t>Not all aspects are covered by domain segmentation (e.g. SACM data, configuration)</a:t>
            </a:r>
          </a:p>
          <a:p>
            <a:endParaRPr lang="en-US" dirty="0"/>
          </a:p>
        </p:txBody>
      </p:sp>
      <p:sp>
        <p:nvSpPr>
          <p:cNvPr id="5" name="Rectangle 4"/>
          <p:cNvSpPr/>
          <p:nvPr/>
        </p:nvSpPr>
        <p:spPr>
          <a:xfrm>
            <a:off x="1008410" y="1792089"/>
            <a:ext cx="1828800" cy="392360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Core Namespace (CDF)</a:t>
            </a:r>
            <a:endParaRPr lang="en-US" b="1" dirty="0">
              <a:solidFill>
                <a:sysClr val="windowText" lastClr="000000"/>
              </a:solidFill>
            </a:endParaRPr>
          </a:p>
        </p:txBody>
      </p:sp>
      <p:sp>
        <p:nvSpPr>
          <p:cNvPr id="6" name="Rectangle 5"/>
          <p:cNvSpPr/>
          <p:nvPr/>
        </p:nvSpPr>
        <p:spPr>
          <a:xfrm>
            <a:off x="1008410" y="5811750"/>
            <a:ext cx="8779365" cy="83258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K8S Deployment (Farm)</a:t>
            </a:r>
            <a:endParaRPr lang="en-US" b="1" dirty="0">
              <a:solidFill>
                <a:sysClr val="windowText" lastClr="000000"/>
              </a:solidFill>
            </a:endParaRPr>
          </a:p>
        </p:txBody>
      </p:sp>
      <p:sp>
        <p:nvSpPr>
          <p:cNvPr id="7" name="Rectangle 6"/>
          <p:cNvSpPr/>
          <p:nvPr/>
        </p:nvSpPr>
        <p:spPr>
          <a:xfrm>
            <a:off x="3036716" y="1792088"/>
            <a:ext cx="6751059" cy="392360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smtClean="0">
              <a:solidFill>
                <a:sysClr val="windowText" lastClr="000000"/>
              </a:solidFill>
            </a:endParaRPr>
          </a:p>
          <a:p>
            <a:pPr algn="ctr"/>
            <a:r>
              <a:rPr lang="en-US" b="1" dirty="0" smtClean="0">
                <a:solidFill>
                  <a:sysClr val="windowText" lastClr="000000"/>
                </a:solidFill>
              </a:rPr>
              <a:t>SMA-X</a:t>
            </a:r>
            <a:endParaRPr lang="en-US" b="1" dirty="0">
              <a:solidFill>
                <a:sysClr val="windowText" lastClr="000000"/>
              </a:solidFill>
            </a:endParaRPr>
          </a:p>
        </p:txBody>
      </p:sp>
      <p:sp>
        <p:nvSpPr>
          <p:cNvPr id="8" name="Rectangle 7"/>
          <p:cNvSpPr/>
          <p:nvPr/>
        </p:nvSpPr>
        <p:spPr>
          <a:xfrm>
            <a:off x="4466505" y="2623362"/>
            <a:ext cx="5038637" cy="209480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ysClr val="windowText" lastClr="000000"/>
                </a:solidFill>
              </a:rPr>
              <a:t>Tenant A</a:t>
            </a:r>
            <a:endParaRPr lang="en-US" b="1" dirty="0">
              <a:solidFill>
                <a:sysClr val="windowText" lastClr="000000"/>
              </a:solidFill>
            </a:endParaRPr>
          </a:p>
        </p:txBody>
      </p:sp>
      <p:sp>
        <p:nvSpPr>
          <p:cNvPr id="9" name="Rectangle 8"/>
          <p:cNvSpPr/>
          <p:nvPr/>
        </p:nvSpPr>
        <p:spPr>
          <a:xfrm>
            <a:off x="3373381" y="2623362"/>
            <a:ext cx="728749" cy="28762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IDM</a:t>
            </a:r>
            <a:endParaRPr lang="en-US" b="1" dirty="0">
              <a:solidFill>
                <a:sysClr val="windowText" lastClr="000000"/>
              </a:solidFill>
            </a:endParaRPr>
          </a:p>
        </p:txBody>
      </p:sp>
      <p:sp>
        <p:nvSpPr>
          <p:cNvPr id="10" name="Rectangle 9"/>
          <p:cNvSpPr/>
          <p:nvPr/>
        </p:nvSpPr>
        <p:spPr>
          <a:xfrm>
            <a:off x="4652157" y="3041770"/>
            <a:ext cx="4620228" cy="5791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Service Portal</a:t>
            </a:r>
            <a:endParaRPr lang="en-US" b="1" dirty="0">
              <a:solidFill>
                <a:sysClr val="windowText" lastClr="000000"/>
              </a:solidFill>
            </a:endParaRPr>
          </a:p>
        </p:txBody>
      </p:sp>
      <p:sp>
        <p:nvSpPr>
          <p:cNvPr id="11" name="Rectangle 10"/>
          <p:cNvSpPr/>
          <p:nvPr/>
        </p:nvSpPr>
        <p:spPr>
          <a:xfrm>
            <a:off x="4675708" y="3800996"/>
            <a:ext cx="4596678" cy="81603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ysClr val="windowText" lastClr="000000"/>
                </a:solidFill>
              </a:rPr>
              <a:t>SMA-X Backend</a:t>
            </a:r>
            <a:endParaRPr lang="en-US" b="1" dirty="0">
              <a:solidFill>
                <a:sysClr val="windowText" lastClr="000000"/>
              </a:solidFill>
            </a:endParaRPr>
          </a:p>
        </p:txBody>
      </p:sp>
      <p:sp>
        <p:nvSpPr>
          <p:cNvPr id="12" name="Rectangle 11"/>
          <p:cNvSpPr/>
          <p:nvPr/>
        </p:nvSpPr>
        <p:spPr>
          <a:xfrm>
            <a:off x="4466505" y="4851170"/>
            <a:ext cx="5038637" cy="6303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UCMDB</a:t>
            </a:r>
            <a:endParaRPr lang="en-US" b="1" dirty="0">
              <a:solidFill>
                <a:sysClr val="windowText" lastClr="000000"/>
              </a:solidFill>
            </a:endParaRPr>
          </a:p>
        </p:txBody>
      </p:sp>
      <p:sp>
        <p:nvSpPr>
          <p:cNvPr id="17" name="Rectangle 16"/>
          <p:cNvSpPr/>
          <p:nvPr/>
        </p:nvSpPr>
        <p:spPr>
          <a:xfrm>
            <a:off x="4758835" y="4199081"/>
            <a:ext cx="1199803" cy="36345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Domain A</a:t>
            </a:r>
            <a:endParaRPr lang="en-US" b="1" dirty="0">
              <a:solidFill>
                <a:sysClr val="windowText" lastClr="000000"/>
              </a:solidFill>
            </a:endParaRPr>
          </a:p>
        </p:txBody>
      </p:sp>
      <p:sp>
        <p:nvSpPr>
          <p:cNvPr id="21" name="Rectangle 20"/>
          <p:cNvSpPr/>
          <p:nvPr/>
        </p:nvSpPr>
        <p:spPr>
          <a:xfrm>
            <a:off x="6371246" y="4199081"/>
            <a:ext cx="1199803" cy="36345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Domain B</a:t>
            </a:r>
            <a:endParaRPr lang="en-US" b="1" dirty="0">
              <a:solidFill>
                <a:sysClr val="windowText" lastClr="000000"/>
              </a:solidFill>
            </a:endParaRPr>
          </a:p>
        </p:txBody>
      </p:sp>
      <p:sp>
        <p:nvSpPr>
          <p:cNvPr id="22" name="Rectangle 21"/>
          <p:cNvSpPr/>
          <p:nvPr/>
        </p:nvSpPr>
        <p:spPr>
          <a:xfrm>
            <a:off x="7954816" y="4199081"/>
            <a:ext cx="1199803" cy="36345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Domain C</a:t>
            </a:r>
            <a:endParaRPr lang="en-US" b="1" dirty="0">
              <a:solidFill>
                <a:sysClr val="windowText" lastClr="000000"/>
              </a:solidFill>
            </a:endParaRPr>
          </a:p>
        </p:txBody>
      </p:sp>
      <p:sp>
        <p:nvSpPr>
          <p:cNvPr id="2" name="Oval Callout 1"/>
          <p:cNvSpPr/>
          <p:nvPr/>
        </p:nvSpPr>
        <p:spPr>
          <a:xfrm>
            <a:off x="9987281" y="1422632"/>
            <a:ext cx="1795548" cy="966588"/>
          </a:xfrm>
          <a:prstGeom prst="wedgeEllipseCallout">
            <a:avLst>
              <a:gd name="adj1" fmla="val -93119"/>
              <a:gd name="adj2" fmla="val 125901"/>
            </a:avLst>
          </a:prstGeom>
          <a:solidFill>
            <a:srgbClr val="9FA3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Group Based Entitlement</a:t>
            </a:r>
            <a:endParaRPr lang="en-US" sz="1600" dirty="0"/>
          </a:p>
        </p:txBody>
      </p:sp>
      <p:sp>
        <p:nvSpPr>
          <p:cNvPr id="23" name="Oval Callout 22"/>
          <p:cNvSpPr/>
          <p:nvPr/>
        </p:nvSpPr>
        <p:spPr>
          <a:xfrm>
            <a:off x="9987281" y="4501342"/>
            <a:ext cx="1795548" cy="966588"/>
          </a:xfrm>
          <a:prstGeom prst="wedgeEllipseCallout">
            <a:avLst>
              <a:gd name="adj1" fmla="val -95897"/>
              <a:gd name="adj2" fmla="val 24420"/>
            </a:avLst>
          </a:prstGeom>
          <a:solidFill>
            <a:srgbClr val="9FA3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Multiple Tenancy</a:t>
            </a:r>
            <a:endParaRPr lang="en-US" sz="1600" dirty="0"/>
          </a:p>
        </p:txBody>
      </p:sp>
      <p:sp>
        <p:nvSpPr>
          <p:cNvPr id="24" name="Oval Callout 23"/>
          <p:cNvSpPr/>
          <p:nvPr/>
        </p:nvSpPr>
        <p:spPr>
          <a:xfrm>
            <a:off x="9935326" y="3041770"/>
            <a:ext cx="1899458" cy="966588"/>
          </a:xfrm>
          <a:prstGeom prst="wedgeEllipseCallout">
            <a:avLst>
              <a:gd name="adj1" fmla="val -93068"/>
              <a:gd name="adj2" fmla="val 55380"/>
            </a:avLst>
          </a:prstGeom>
          <a:solidFill>
            <a:srgbClr val="9FA3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Domain Segmentation</a:t>
            </a:r>
            <a:endParaRPr lang="en-US" sz="1600" dirty="0"/>
          </a:p>
        </p:txBody>
      </p:sp>
    </p:spTree>
    <p:extLst>
      <p:ext uri="{BB962C8B-B14F-4D97-AF65-F5344CB8AC3E}">
        <p14:creationId xmlns:p14="http://schemas.microsoft.com/office/powerpoint/2010/main" val="585850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Multi-Domain:  Use Case Example</a:t>
            </a:r>
            <a:endParaRPr lang="en-US" dirty="0"/>
          </a:p>
        </p:txBody>
      </p:sp>
      <p:pic>
        <p:nvPicPr>
          <p:cNvPr id="8" name="Picture 7"/>
          <p:cNvPicPr>
            <a:picLocks noChangeAspect="1"/>
          </p:cNvPicPr>
          <p:nvPr/>
        </p:nvPicPr>
        <p:blipFill>
          <a:blip r:embed="rId2"/>
          <a:stretch>
            <a:fillRect/>
          </a:stretch>
        </p:blipFill>
        <p:spPr>
          <a:xfrm>
            <a:off x="5915137" y="2901679"/>
            <a:ext cx="761126" cy="761126"/>
          </a:xfrm>
          <a:prstGeom prst="rect">
            <a:avLst/>
          </a:prstGeom>
        </p:spPr>
      </p:pic>
      <p:pic>
        <p:nvPicPr>
          <p:cNvPr id="9" name="Picture 8"/>
          <p:cNvPicPr>
            <a:picLocks noChangeAspect="1"/>
          </p:cNvPicPr>
          <p:nvPr/>
        </p:nvPicPr>
        <p:blipFill>
          <a:blip r:embed="rId3"/>
          <a:stretch>
            <a:fillRect/>
          </a:stretch>
        </p:blipFill>
        <p:spPr>
          <a:xfrm>
            <a:off x="2153310" y="2745858"/>
            <a:ext cx="603369" cy="899943"/>
          </a:xfrm>
          <a:prstGeom prst="rect">
            <a:avLst/>
          </a:prstGeom>
        </p:spPr>
      </p:pic>
      <p:pic>
        <p:nvPicPr>
          <p:cNvPr id="11" name="Picture 10"/>
          <p:cNvPicPr>
            <a:picLocks noChangeAspect="1"/>
          </p:cNvPicPr>
          <p:nvPr/>
        </p:nvPicPr>
        <p:blipFill>
          <a:blip r:embed="rId4"/>
          <a:stretch>
            <a:fillRect/>
          </a:stretch>
        </p:blipFill>
        <p:spPr>
          <a:xfrm>
            <a:off x="1722710" y="4883707"/>
            <a:ext cx="439858" cy="609461"/>
          </a:xfrm>
          <a:prstGeom prst="rect">
            <a:avLst/>
          </a:prstGeom>
        </p:spPr>
      </p:pic>
      <p:sp>
        <p:nvSpPr>
          <p:cNvPr id="12" name="TextBox 11"/>
          <p:cNvSpPr txBox="1"/>
          <p:nvPr/>
        </p:nvSpPr>
        <p:spPr>
          <a:xfrm>
            <a:off x="1567210" y="5593305"/>
            <a:ext cx="679570" cy="215195"/>
          </a:xfrm>
          <a:prstGeom prst="rect">
            <a:avLst/>
          </a:prstGeom>
          <a:noFill/>
        </p:spPr>
        <p:txBody>
          <a:bodyPr wrap="square" rtlCol="0">
            <a:spAutoFit/>
          </a:bodyPr>
          <a:lstStyle/>
          <a:p>
            <a:pPr algn="ctr" defTabSz="322660">
              <a:spcAft>
                <a:spcPts val="300"/>
              </a:spcAft>
              <a:buSzPct val="100000"/>
            </a:pPr>
            <a:r>
              <a:rPr lang="en-US" sz="900" dirty="0" smtClean="0">
                <a:solidFill>
                  <a:srgbClr val="000000"/>
                </a:solidFill>
                <a:cs typeface="HP Simplified" pitchFamily="34" charset="0"/>
              </a:rPr>
              <a:t>HR Agent</a:t>
            </a:r>
            <a:endParaRPr lang="en-US" sz="900" dirty="0">
              <a:solidFill>
                <a:srgbClr val="000000"/>
              </a:solidFill>
              <a:cs typeface="HP Simplified" pitchFamily="34" charset="0"/>
            </a:endParaRPr>
          </a:p>
        </p:txBody>
      </p:sp>
      <p:pic>
        <p:nvPicPr>
          <p:cNvPr id="13" name="Picture 12"/>
          <p:cNvPicPr>
            <a:picLocks noChangeAspect="1"/>
          </p:cNvPicPr>
          <p:nvPr/>
        </p:nvPicPr>
        <p:blipFill>
          <a:blip r:embed="rId5"/>
          <a:stretch>
            <a:fillRect/>
          </a:stretch>
        </p:blipFill>
        <p:spPr>
          <a:xfrm>
            <a:off x="2786232" y="4915609"/>
            <a:ext cx="436834" cy="609461"/>
          </a:xfrm>
          <a:prstGeom prst="rect">
            <a:avLst/>
          </a:prstGeom>
        </p:spPr>
      </p:pic>
      <p:sp>
        <p:nvSpPr>
          <p:cNvPr id="14" name="TextBox 13"/>
          <p:cNvSpPr txBox="1"/>
          <p:nvPr/>
        </p:nvSpPr>
        <p:spPr>
          <a:xfrm>
            <a:off x="2642206" y="5577668"/>
            <a:ext cx="993150" cy="230832"/>
          </a:xfrm>
          <a:prstGeom prst="rect">
            <a:avLst/>
          </a:prstGeom>
          <a:noFill/>
        </p:spPr>
        <p:txBody>
          <a:bodyPr wrap="square" rtlCol="0">
            <a:spAutoFit/>
          </a:bodyPr>
          <a:lstStyle/>
          <a:p>
            <a:pPr algn="ctr" defTabSz="322660">
              <a:spcAft>
                <a:spcPts val="300"/>
              </a:spcAft>
              <a:buSzPct val="100000"/>
            </a:pPr>
            <a:r>
              <a:rPr lang="en-US" sz="900" dirty="0" smtClean="0">
                <a:solidFill>
                  <a:srgbClr val="000000"/>
                </a:solidFill>
                <a:cs typeface="HP Simplified" pitchFamily="34" charset="0"/>
              </a:rPr>
              <a:t>IT Support Agent</a:t>
            </a:r>
            <a:endParaRPr lang="en-US" sz="900" dirty="0">
              <a:solidFill>
                <a:srgbClr val="000000"/>
              </a:solidFill>
              <a:cs typeface="HP Simplified" pitchFamily="34" charset="0"/>
            </a:endParaRPr>
          </a:p>
        </p:txBody>
      </p:sp>
      <p:sp>
        <p:nvSpPr>
          <p:cNvPr id="17" name="Rounded Rectangular Callout 16"/>
          <p:cNvSpPr/>
          <p:nvPr/>
        </p:nvSpPr>
        <p:spPr>
          <a:xfrm>
            <a:off x="824416" y="2949234"/>
            <a:ext cx="1038464" cy="1046381"/>
          </a:xfrm>
          <a:prstGeom prst="wedgeRoundRectCallout">
            <a:avLst>
              <a:gd name="adj1" fmla="val 97771"/>
              <a:gd name="adj2" fmla="val -16601"/>
              <a:gd name="adj3" fmla="val 16667"/>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400" dirty="0" smtClean="0">
                <a:solidFill>
                  <a:prstClr val="black"/>
                </a:solidFill>
              </a:rPr>
              <a:t>I need to request medical leave.</a:t>
            </a:r>
          </a:p>
        </p:txBody>
      </p:sp>
      <p:sp>
        <p:nvSpPr>
          <p:cNvPr id="18" name="Rounded Rectangular Callout 17"/>
          <p:cNvSpPr/>
          <p:nvPr/>
        </p:nvSpPr>
        <p:spPr>
          <a:xfrm>
            <a:off x="3016629" y="2954174"/>
            <a:ext cx="1038464" cy="1046381"/>
          </a:xfrm>
          <a:prstGeom prst="wedgeRoundRectCallout">
            <a:avLst>
              <a:gd name="adj1" fmla="val -96632"/>
              <a:gd name="adj2" fmla="val -16601"/>
              <a:gd name="adj3" fmla="val 16667"/>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400" dirty="0" smtClean="0">
                <a:solidFill>
                  <a:prstClr val="black"/>
                </a:solidFill>
              </a:rPr>
              <a:t>I need laptops for my team.</a:t>
            </a:r>
          </a:p>
        </p:txBody>
      </p:sp>
      <p:pic>
        <p:nvPicPr>
          <p:cNvPr id="20" name="Picture 19"/>
          <p:cNvPicPr>
            <a:picLocks noChangeAspect="1"/>
          </p:cNvPicPr>
          <p:nvPr/>
        </p:nvPicPr>
        <p:blipFill rotWithShape="1">
          <a:blip r:embed="rId6"/>
          <a:srcRect t="6683" b="4332"/>
          <a:stretch/>
        </p:blipFill>
        <p:spPr>
          <a:xfrm>
            <a:off x="1109434" y="1442051"/>
            <a:ext cx="1967033" cy="932725"/>
          </a:xfrm>
          <a:prstGeom prst="rect">
            <a:avLst/>
          </a:prstGeom>
        </p:spPr>
      </p:pic>
      <p:cxnSp>
        <p:nvCxnSpPr>
          <p:cNvPr id="21" name="Straight Connector 20"/>
          <p:cNvCxnSpPr/>
          <p:nvPr/>
        </p:nvCxnSpPr>
        <p:spPr>
          <a:xfrm>
            <a:off x="2542738" y="4912793"/>
            <a:ext cx="3076" cy="817820"/>
          </a:xfrm>
          <a:prstGeom prst="line">
            <a:avLst/>
          </a:prstGeom>
          <a:ln/>
        </p:spPr>
        <p:style>
          <a:lnRef idx="3">
            <a:schemeClr val="accent2"/>
          </a:lnRef>
          <a:fillRef idx="0">
            <a:schemeClr val="accent2"/>
          </a:fillRef>
          <a:effectRef idx="2">
            <a:schemeClr val="accent2"/>
          </a:effectRef>
          <a:fontRef idx="minor">
            <a:schemeClr val="tx1"/>
          </a:fontRef>
        </p:style>
      </p:cxnSp>
      <p:sp>
        <p:nvSpPr>
          <p:cNvPr id="23" name="Rounded Rectangular Callout 22"/>
          <p:cNvSpPr/>
          <p:nvPr/>
        </p:nvSpPr>
        <p:spPr>
          <a:xfrm>
            <a:off x="4473398" y="2925088"/>
            <a:ext cx="1038464" cy="1046381"/>
          </a:xfrm>
          <a:prstGeom prst="wedgeRoundRectCallout">
            <a:avLst>
              <a:gd name="adj1" fmla="val 97771"/>
              <a:gd name="adj2" fmla="val -16601"/>
              <a:gd name="adj3" fmla="val 16667"/>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400" dirty="0" smtClean="0">
                <a:solidFill>
                  <a:prstClr val="black"/>
                </a:solidFill>
              </a:rPr>
              <a:t>I need to request a new laptop.</a:t>
            </a:r>
          </a:p>
        </p:txBody>
      </p:sp>
      <p:sp>
        <p:nvSpPr>
          <p:cNvPr id="24" name="TextBox 23"/>
          <p:cNvSpPr txBox="1"/>
          <p:nvPr/>
        </p:nvSpPr>
        <p:spPr>
          <a:xfrm>
            <a:off x="4699386" y="5224911"/>
            <a:ext cx="2067452" cy="307777"/>
          </a:xfrm>
          <a:prstGeom prst="rect">
            <a:avLst/>
          </a:prstGeom>
          <a:noFill/>
        </p:spPr>
        <p:txBody>
          <a:bodyPr wrap="square" rtlCol="0">
            <a:spAutoFit/>
          </a:bodyPr>
          <a:lstStyle/>
          <a:p>
            <a:pPr defTabSz="430213">
              <a:spcAft>
                <a:spcPts val="400"/>
              </a:spcAft>
              <a:buSzPct val="100000"/>
            </a:pPr>
            <a:r>
              <a:rPr lang="en-US" sz="1400" dirty="0" smtClean="0">
                <a:solidFill>
                  <a:srgbClr val="000000"/>
                </a:solidFill>
                <a:cs typeface="HP Simplified" pitchFamily="34" charset="0"/>
              </a:rPr>
              <a:t>Domain segmentation</a:t>
            </a:r>
          </a:p>
        </p:txBody>
      </p:sp>
      <p:sp>
        <p:nvSpPr>
          <p:cNvPr id="25" name="Oval 24"/>
          <p:cNvSpPr/>
          <p:nvPr/>
        </p:nvSpPr>
        <p:spPr>
          <a:xfrm>
            <a:off x="2324153" y="4373236"/>
            <a:ext cx="437169" cy="432792"/>
          </a:xfrm>
          <a:prstGeom prst="ellipse">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400" dirty="0" smtClean="0">
                <a:solidFill>
                  <a:prstClr val="black"/>
                </a:solidFill>
              </a:rPr>
              <a:t>1</a:t>
            </a:r>
          </a:p>
        </p:txBody>
      </p:sp>
      <p:sp>
        <p:nvSpPr>
          <p:cNvPr id="26" name="TextBox 25"/>
          <p:cNvSpPr txBox="1"/>
          <p:nvPr/>
        </p:nvSpPr>
        <p:spPr>
          <a:xfrm>
            <a:off x="4699386" y="5714433"/>
            <a:ext cx="2067452" cy="307777"/>
          </a:xfrm>
          <a:prstGeom prst="rect">
            <a:avLst/>
          </a:prstGeom>
          <a:noFill/>
        </p:spPr>
        <p:txBody>
          <a:bodyPr wrap="square" rtlCol="0">
            <a:spAutoFit/>
          </a:bodyPr>
          <a:lstStyle/>
          <a:p>
            <a:pPr defTabSz="430213">
              <a:spcAft>
                <a:spcPts val="400"/>
              </a:spcAft>
              <a:buSzPct val="100000"/>
            </a:pPr>
            <a:r>
              <a:rPr lang="en-US" sz="1400" dirty="0" smtClean="0">
                <a:solidFill>
                  <a:srgbClr val="000000"/>
                </a:solidFill>
                <a:cs typeface="HP Simplified" pitchFamily="34" charset="0"/>
              </a:rPr>
              <a:t>White labeling </a:t>
            </a:r>
          </a:p>
        </p:txBody>
      </p:sp>
      <p:sp>
        <p:nvSpPr>
          <p:cNvPr id="27" name="Oval 26"/>
          <p:cNvSpPr/>
          <p:nvPr/>
        </p:nvSpPr>
        <p:spPr>
          <a:xfrm>
            <a:off x="3193173" y="1118634"/>
            <a:ext cx="437169" cy="432792"/>
          </a:xfrm>
          <a:prstGeom prst="ellipse">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400" dirty="0" smtClean="0">
                <a:solidFill>
                  <a:prstClr val="black"/>
                </a:solidFill>
              </a:rPr>
              <a:t>2</a:t>
            </a:r>
          </a:p>
        </p:txBody>
      </p:sp>
      <p:sp>
        <p:nvSpPr>
          <p:cNvPr id="28" name="TextBox 27"/>
          <p:cNvSpPr txBox="1"/>
          <p:nvPr/>
        </p:nvSpPr>
        <p:spPr>
          <a:xfrm>
            <a:off x="4699386" y="6203954"/>
            <a:ext cx="2483301" cy="307777"/>
          </a:xfrm>
          <a:prstGeom prst="rect">
            <a:avLst/>
          </a:prstGeom>
          <a:noFill/>
        </p:spPr>
        <p:txBody>
          <a:bodyPr wrap="square" rtlCol="0">
            <a:spAutoFit/>
          </a:bodyPr>
          <a:lstStyle/>
          <a:p>
            <a:pPr defTabSz="430213">
              <a:spcAft>
                <a:spcPts val="400"/>
              </a:spcAft>
              <a:buSzPct val="100000"/>
            </a:pPr>
            <a:r>
              <a:rPr lang="en-US" sz="1400" dirty="0" smtClean="0">
                <a:solidFill>
                  <a:srgbClr val="000000"/>
                </a:solidFill>
                <a:cs typeface="HP Simplified" pitchFamily="34" charset="0"/>
              </a:rPr>
              <a:t>Catalog Category entitlement</a:t>
            </a:r>
          </a:p>
        </p:txBody>
      </p:sp>
      <p:sp>
        <p:nvSpPr>
          <p:cNvPr id="29" name="Oval 28"/>
          <p:cNvSpPr/>
          <p:nvPr/>
        </p:nvSpPr>
        <p:spPr>
          <a:xfrm>
            <a:off x="2017517" y="2003117"/>
            <a:ext cx="437169" cy="432792"/>
          </a:xfrm>
          <a:prstGeom prst="ellipse">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400" dirty="0" smtClean="0">
                <a:solidFill>
                  <a:prstClr val="black"/>
                </a:solidFill>
              </a:rPr>
              <a:t>3</a:t>
            </a:r>
          </a:p>
        </p:txBody>
      </p:sp>
      <p:pic>
        <p:nvPicPr>
          <p:cNvPr id="30" name="Picture 29"/>
          <p:cNvPicPr>
            <a:picLocks noChangeAspect="1"/>
          </p:cNvPicPr>
          <p:nvPr/>
        </p:nvPicPr>
        <p:blipFill rotWithShape="1">
          <a:blip r:embed="rId7"/>
          <a:srcRect b="10556"/>
          <a:stretch/>
        </p:blipFill>
        <p:spPr>
          <a:xfrm>
            <a:off x="3896331" y="1403935"/>
            <a:ext cx="1967033" cy="943025"/>
          </a:xfrm>
          <a:prstGeom prst="rect">
            <a:avLst/>
          </a:prstGeom>
        </p:spPr>
      </p:pic>
      <p:cxnSp>
        <p:nvCxnSpPr>
          <p:cNvPr id="31" name="Straight Connector 30"/>
          <p:cNvCxnSpPr/>
          <p:nvPr/>
        </p:nvCxnSpPr>
        <p:spPr>
          <a:xfrm flipV="1">
            <a:off x="1801169" y="4218141"/>
            <a:ext cx="4398597" cy="17833"/>
          </a:xfrm>
          <a:prstGeom prst="line">
            <a:avLst/>
          </a:prstGeom>
          <a:ln w="12700"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905918" y="4244249"/>
            <a:ext cx="2274078" cy="307777"/>
          </a:xfrm>
          <a:prstGeom prst="rect">
            <a:avLst/>
          </a:prstGeom>
          <a:noFill/>
        </p:spPr>
        <p:txBody>
          <a:bodyPr wrap="square" rtlCol="0">
            <a:spAutoFit/>
          </a:bodyPr>
          <a:lstStyle/>
          <a:p>
            <a:pPr defTabSz="430213">
              <a:spcAft>
                <a:spcPts val="400"/>
              </a:spcAft>
              <a:buSzPct val="100000"/>
            </a:pPr>
            <a:r>
              <a:rPr lang="en-US" sz="1400" i="1" dirty="0" smtClean="0">
                <a:solidFill>
                  <a:srgbClr val="000000"/>
                </a:solidFill>
                <a:cs typeface="HP Simplified" pitchFamily="34" charset="0"/>
              </a:rPr>
              <a:t>Domain segmentation</a:t>
            </a:r>
          </a:p>
        </p:txBody>
      </p:sp>
      <p:sp>
        <p:nvSpPr>
          <p:cNvPr id="34" name="Oval 33"/>
          <p:cNvSpPr/>
          <p:nvPr/>
        </p:nvSpPr>
        <p:spPr>
          <a:xfrm>
            <a:off x="4231070" y="5162401"/>
            <a:ext cx="437169" cy="432792"/>
          </a:xfrm>
          <a:prstGeom prst="ellipse">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400" dirty="0" smtClean="0">
                <a:solidFill>
                  <a:prstClr val="black"/>
                </a:solidFill>
              </a:rPr>
              <a:t>1</a:t>
            </a:r>
          </a:p>
        </p:txBody>
      </p:sp>
      <p:sp>
        <p:nvSpPr>
          <p:cNvPr id="35" name="Oval 34"/>
          <p:cNvSpPr/>
          <p:nvPr/>
        </p:nvSpPr>
        <p:spPr>
          <a:xfrm>
            <a:off x="4235092" y="5651922"/>
            <a:ext cx="437169" cy="432792"/>
          </a:xfrm>
          <a:prstGeom prst="ellipse">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400" dirty="0" smtClean="0">
                <a:solidFill>
                  <a:prstClr val="black"/>
                </a:solidFill>
              </a:rPr>
              <a:t>2</a:t>
            </a:r>
          </a:p>
        </p:txBody>
      </p:sp>
      <p:sp>
        <p:nvSpPr>
          <p:cNvPr id="36" name="Oval 35"/>
          <p:cNvSpPr/>
          <p:nvPr/>
        </p:nvSpPr>
        <p:spPr>
          <a:xfrm>
            <a:off x="4238503" y="6141444"/>
            <a:ext cx="437169" cy="432792"/>
          </a:xfrm>
          <a:prstGeom prst="ellipse">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400" dirty="0" smtClean="0">
                <a:solidFill>
                  <a:prstClr val="black"/>
                </a:solidFill>
              </a:rPr>
              <a:t>3</a:t>
            </a:r>
          </a:p>
        </p:txBody>
      </p:sp>
      <p:sp>
        <p:nvSpPr>
          <p:cNvPr id="2" name="Rectangle 1"/>
          <p:cNvSpPr/>
          <p:nvPr/>
        </p:nvSpPr>
        <p:spPr>
          <a:xfrm>
            <a:off x="7308680" y="1272902"/>
            <a:ext cx="4545586" cy="4745798"/>
          </a:xfrm>
          <a:prstGeom prst="rect">
            <a:avLst/>
          </a:prstGeom>
        </p:spPr>
        <p:txBody>
          <a:bodyPr wrap="square">
            <a:normAutofit lnSpcReduction="10000"/>
          </a:bodyPr>
          <a:lstStyle/>
          <a:p>
            <a:pPr marL="0" lvl="1" indent="-57138"/>
            <a:r>
              <a:rPr lang="en-US" sz="2000" dirty="0" smtClean="0"/>
              <a:t>Considerations:</a:t>
            </a:r>
          </a:p>
          <a:p>
            <a:pPr marL="285762" lvl="1" indent="-342900">
              <a:buFont typeface="Arial" panose="020B0604020202020204" pitchFamily="34" charset="0"/>
              <a:buChar char="•"/>
            </a:pPr>
            <a:r>
              <a:rPr lang="en-US" sz="2000" dirty="0" smtClean="0"/>
              <a:t>What </a:t>
            </a:r>
            <a:r>
              <a:rPr lang="en-US" sz="2000" dirty="0"/>
              <a:t>is in common for the clients – processes, workflow, forms etc.</a:t>
            </a:r>
          </a:p>
          <a:p>
            <a:pPr marL="285762" lvl="1" indent="-342900">
              <a:buFont typeface="Arial" panose="020B0604020202020204" pitchFamily="34" charset="0"/>
              <a:buChar char="•"/>
            </a:pPr>
            <a:r>
              <a:rPr lang="en-US" sz="2000" dirty="0"/>
              <a:t>Who will operate – shared agents, dedicated agents, client have his own agents</a:t>
            </a:r>
          </a:p>
          <a:p>
            <a:pPr marL="0" lvl="1" indent="-57138"/>
            <a:endParaRPr lang="en-US" sz="2000" dirty="0" smtClean="0"/>
          </a:p>
          <a:p>
            <a:pPr marL="285762" lvl="1" indent="-342900">
              <a:buFont typeface="Arial" panose="020B0604020202020204" pitchFamily="34" charset="0"/>
              <a:buChar char="•"/>
            </a:pPr>
            <a:r>
              <a:rPr lang="en-US" sz="2000" dirty="0"/>
              <a:t>The following entities are currently segmented: </a:t>
            </a:r>
          </a:p>
          <a:p>
            <a:pPr marL="742961" lvl="2" indent="-342900">
              <a:buFont typeface="Arial" panose="020B0604020202020204" pitchFamily="34" charset="0"/>
              <a:buChar char="•"/>
            </a:pPr>
            <a:r>
              <a:rPr lang="en-US" sz="2000" dirty="0"/>
              <a:t>Incident, Request, Problem, Change, associated SLT, Tasks, Article, Hot Topic and reports</a:t>
            </a:r>
          </a:p>
          <a:p>
            <a:pPr marL="742961" lvl="2" indent="-342900">
              <a:buFont typeface="Arial" panose="020B0604020202020204" pitchFamily="34" charset="0"/>
              <a:buChar char="•"/>
            </a:pPr>
            <a:r>
              <a:rPr lang="en-US" sz="2000" dirty="0"/>
              <a:t>Surveys and Chats</a:t>
            </a:r>
          </a:p>
          <a:p>
            <a:pPr marL="742961" lvl="2" indent="-342900">
              <a:buFont typeface="Arial" panose="020B0604020202020204" pitchFamily="34" charset="0"/>
              <a:buChar char="•"/>
            </a:pPr>
            <a:r>
              <a:rPr lang="en-US" sz="2000" dirty="0"/>
              <a:t>Future: SACM (CIs, service </a:t>
            </a:r>
            <a:r>
              <a:rPr lang="en-US" sz="2000" dirty="0" err="1"/>
              <a:t>etc</a:t>
            </a:r>
            <a:r>
              <a:rPr lang="en-US" sz="2000" dirty="0"/>
              <a:t>), Idea, Proposal, Contract, </a:t>
            </a:r>
            <a:r>
              <a:rPr lang="en-US" sz="2000" dirty="0" smtClean="0"/>
              <a:t>Vendor, </a:t>
            </a:r>
            <a:r>
              <a:rPr lang="en-US" sz="2000" dirty="0"/>
              <a:t>Project, </a:t>
            </a:r>
            <a:r>
              <a:rPr lang="en-US" sz="2000" dirty="0" smtClean="0"/>
              <a:t>Program</a:t>
            </a:r>
            <a:endParaRPr lang="en-US" sz="2000" dirty="0"/>
          </a:p>
        </p:txBody>
      </p:sp>
      <p:sp>
        <p:nvSpPr>
          <p:cNvPr id="38" name="TextBox 37"/>
          <p:cNvSpPr txBox="1"/>
          <p:nvPr/>
        </p:nvSpPr>
        <p:spPr>
          <a:xfrm>
            <a:off x="955911" y="1160484"/>
            <a:ext cx="2274078" cy="307777"/>
          </a:xfrm>
          <a:prstGeom prst="rect">
            <a:avLst/>
          </a:prstGeom>
          <a:noFill/>
        </p:spPr>
        <p:txBody>
          <a:bodyPr wrap="square" rtlCol="0">
            <a:spAutoFit/>
          </a:bodyPr>
          <a:lstStyle/>
          <a:p>
            <a:pPr algn="ctr" defTabSz="430213">
              <a:spcAft>
                <a:spcPts val="400"/>
              </a:spcAft>
              <a:buSzPct val="100000"/>
            </a:pPr>
            <a:r>
              <a:rPr lang="en-US" sz="1400" dirty="0" smtClean="0">
                <a:solidFill>
                  <a:srgbClr val="000000"/>
                </a:solidFill>
                <a:cs typeface="HP Simplified" pitchFamily="34" charset="0"/>
              </a:rPr>
              <a:t>Client A</a:t>
            </a:r>
          </a:p>
        </p:txBody>
      </p:sp>
      <p:sp>
        <p:nvSpPr>
          <p:cNvPr id="39" name="TextBox 38"/>
          <p:cNvSpPr txBox="1"/>
          <p:nvPr/>
        </p:nvSpPr>
        <p:spPr>
          <a:xfrm>
            <a:off x="3742808" y="1160484"/>
            <a:ext cx="2274078" cy="307777"/>
          </a:xfrm>
          <a:prstGeom prst="rect">
            <a:avLst/>
          </a:prstGeom>
          <a:noFill/>
        </p:spPr>
        <p:txBody>
          <a:bodyPr wrap="square" rtlCol="0">
            <a:spAutoFit/>
          </a:bodyPr>
          <a:lstStyle/>
          <a:p>
            <a:pPr algn="ctr" defTabSz="430213">
              <a:spcAft>
                <a:spcPts val="400"/>
              </a:spcAft>
              <a:buSzPct val="100000"/>
            </a:pPr>
            <a:r>
              <a:rPr lang="en-US" sz="1400" dirty="0" smtClean="0">
                <a:solidFill>
                  <a:srgbClr val="000000"/>
                </a:solidFill>
                <a:cs typeface="HP Simplified" pitchFamily="34" charset="0"/>
              </a:rPr>
              <a:t>Client B</a:t>
            </a:r>
          </a:p>
        </p:txBody>
      </p:sp>
      <p:cxnSp>
        <p:nvCxnSpPr>
          <p:cNvPr id="42" name="Straight Arrow Connector 41"/>
          <p:cNvCxnSpPr/>
          <p:nvPr/>
        </p:nvCxnSpPr>
        <p:spPr>
          <a:xfrm>
            <a:off x="1930248" y="4057068"/>
            <a:ext cx="8804" cy="58754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3047965" y="4057068"/>
            <a:ext cx="8804" cy="58754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4908609" y="3954209"/>
            <a:ext cx="2274078" cy="307777"/>
          </a:xfrm>
          <a:prstGeom prst="rect">
            <a:avLst/>
          </a:prstGeom>
          <a:noFill/>
        </p:spPr>
        <p:txBody>
          <a:bodyPr wrap="square" rtlCol="0">
            <a:spAutoFit/>
          </a:bodyPr>
          <a:lstStyle/>
          <a:p>
            <a:pPr defTabSz="430213">
              <a:spcAft>
                <a:spcPts val="400"/>
              </a:spcAft>
              <a:buSzPct val="100000"/>
            </a:pPr>
            <a:r>
              <a:rPr lang="en-US" sz="1400" i="1" dirty="0" smtClean="0">
                <a:solidFill>
                  <a:srgbClr val="000000"/>
                </a:solidFill>
                <a:cs typeface="HP Simplified" pitchFamily="34" charset="0"/>
              </a:rPr>
              <a:t>Entitlement rules</a:t>
            </a:r>
          </a:p>
        </p:txBody>
      </p:sp>
      <p:sp>
        <p:nvSpPr>
          <p:cNvPr id="3" name="Slide Number Placeholder 2"/>
          <p:cNvSpPr>
            <a:spLocks noGrp="1"/>
          </p:cNvSpPr>
          <p:nvPr>
            <p:ph type="sldNum" sz="quarter" idx="4"/>
          </p:nvPr>
        </p:nvSpPr>
        <p:spPr/>
        <p:txBody>
          <a:bodyPr/>
          <a:lstStyle/>
          <a:p>
            <a:fld id="{0FB999A9-77CE-4AD1-9911-24A29F08BC34}" type="slidenum">
              <a:rPr lang="en-US" smtClean="0"/>
              <a:pPr/>
              <a:t>41</a:t>
            </a:fld>
            <a:endParaRPr lang="en-US" dirty="0"/>
          </a:p>
        </p:txBody>
      </p:sp>
    </p:spTree>
    <p:extLst>
      <p:ext uri="{BB962C8B-B14F-4D97-AF65-F5344CB8AC3E}">
        <p14:creationId xmlns:p14="http://schemas.microsoft.com/office/powerpoint/2010/main" val="3868111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B016F8AB-BCEA-4347-8BA6-BE776009BC89}" type="slidenum">
              <a:rPr lang="en-US" smtClean="0"/>
              <a:pPr/>
              <a:t>42</a:t>
            </a:fld>
            <a:endParaRPr lang="en-US"/>
          </a:p>
        </p:txBody>
      </p:sp>
      <p:sp>
        <p:nvSpPr>
          <p:cNvPr id="18" name="Title 17"/>
          <p:cNvSpPr>
            <a:spLocks noGrp="1"/>
          </p:cNvSpPr>
          <p:nvPr>
            <p:ph type="title"/>
          </p:nvPr>
        </p:nvSpPr>
        <p:spPr>
          <a:xfrm>
            <a:off x="946786" y="213146"/>
            <a:ext cx="10311765" cy="657844"/>
          </a:xfrm>
        </p:spPr>
        <p:txBody>
          <a:bodyPr/>
          <a:lstStyle/>
          <a:p>
            <a:r>
              <a:rPr lang="en-US" dirty="0" smtClean="0"/>
              <a:t>Multi-Tenant: Multiple Tenants in one Instance</a:t>
            </a:r>
            <a:endParaRPr lang="en-US" dirty="0"/>
          </a:p>
        </p:txBody>
      </p:sp>
      <p:sp>
        <p:nvSpPr>
          <p:cNvPr id="2" name="Text Placeholder 1"/>
          <p:cNvSpPr>
            <a:spLocks noGrp="1"/>
          </p:cNvSpPr>
          <p:nvPr>
            <p:ph type="body" sz="quarter" idx="13"/>
          </p:nvPr>
        </p:nvSpPr>
        <p:spPr>
          <a:xfrm>
            <a:off x="950977" y="749300"/>
            <a:ext cx="10307574" cy="1030087"/>
          </a:xfrm>
        </p:spPr>
        <p:txBody>
          <a:bodyPr>
            <a:normAutofit fontScale="62500" lnSpcReduction="20000"/>
          </a:bodyPr>
          <a:lstStyle/>
          <a:p>
            <a:r>
              <a:rPr lang="en-US" dirty="0"/>
              <a:t>Tenants receive updates at the same time</a:t>
            </a:r>
          </a:p>
          <a:p>
            <a:r>
              <a:rPr lang="en-US" dirty="0"/>
              <a:t>Each tenant has independent configuration</a:t>
            </a:r>
          </a:p>
          <a:p>
            <a:pPr lvl="0" defTabSz="914400">
              <a:lnSpc>
                <a:spcPct val="100000"/>
              </a:lnSpc>
              <a:spcAft>
                <a:spcPts val="0"/>
              </a:spcAft>
              <a:buSzTx/>
              <a:defRPr/>
            </a:pPr>
            <a:r>
              <a:rPr lang="en-US" dirty="0"/>
              <a:t>Leveraged agents need to login to each system independently</a:t>
            </a:r>
          </a:p>
          <a:p>
            <a:endParaRPr lang="en-US" dirty="0"/>
          </a:p>
        </p:txBody>
      </p:sp>
      <p:sp>
        <p:nvSpPr>
          <p:cNvPr id="5" name="Rectangle 4"/>
          <p:cNvSpPr/>
          <p:nvPr/>
        </p:nvSpPr>
        <p:spPr>
          <a:xfrm>
            <a:off x="1262410" y="1779389"/>
            <a:ext cx="1828800" cy="392360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Core Namespace (CDF)</a:t>
            </a:r>
            <a:endParaRPr lang="en-US" b="1" dirty="0">
              <a:solidFill>
                <a:sysClr val="windowText" lastClr="000000"/>
              </a:solidFill>
            </a:endParaRPr>
          </a:p>
        </p:txBody>
      </p:sp>
      <p:sp>
        <p:nvSpPr>
          <p:cNvPr id="6" name="Rectangle 5"/>
          <p:cNvSpPr/>
          <p:nvPr/>
        </p:nvSpPr>
        <p:spPr>
          <a:xfrm>
            <a:off x="1262410" y="5799050"/>
            <a:ext cx="9676016" cy="83258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K8S Deployment (Farm)</a:t>
            </a:r>
            <a:endParaRPr lang="en-US" b="1" dirty="0">
              <a:solidFill>
                <a:sysClr val="windowText" lastClr="000000"/>
              </a:solidFill>
            </a:endParaRPr>
          </a:p>
        </p:txBody>
      </p:sp>
      <p:sp>
        <p:nvSpPr>
          <p:cNvPr id="7" name="Rectangle 6"/>
          <p:cNvSpPr/>
          <p:nvPr/>
        </p:nvSpPr>
        <p:spPr>
          <a:xfrm>
            <a:off x="3290716" y="1779388"/>
            <a:ext cx="7647709" cy="392360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smtClean="0">
              <a:solidFill>
                <a:sysClr val="windowText" lastClr="000000"/>
              </a:solidFill>
            </a:endParaRPr>
          </a:p>
          <a:p>
            <a:pPr algn="ctr"/>
            <a:r>
              <a:rPr lang="en-US" b="1" dirty="0" smtClean="0">
                <a:solidFill>
                  <a:sysClr val="windowText" lastClr="000000"/>
                </a:solidFill>
              </a:rPr>
              <a:t>SMA-X</a:t>
            </a:r>
            <a:endParaRPr lang="en-US" b="1" dirty="0">
              <a:solidFill>
                <a:sysClr val="windowText" lastClr="000000"/>
              </a:solidFill>
            </a:endParaRPr>
          </a:p>
        </p:txBody>
      </p:sp>
      <p:sp>
        <p:nvSpPr>
          <p:cNvPr id="8" name="Rectangle 7"/>
          <p:cNvSpPr/>
          <p:nvPr/>
        </p:nvSpPr>
        <p:spPr>
          <a:xfrm>
            <a:off x="4720505" y="2610662"/>
            <a:ext cx="2809701" cy="209480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ysClr val="windowText" lastClr="000000"/>
                </a:solidFill>
              </a:rPr>
              <a:t>Tenant A</a:t>
            </a:r>
            <a:endParaRPr lang="en-US" b="1" dirty="0">
              <a:solidFill>
                <a:sysClr val="windowText" lastClr="000000"/>
              </a:solidFill>
            </a:endParaRPr>
          </a:p>
        </p:txBody>
      </p:sp>
      <p:sp>
        <p:nvSpPr>
          <p:cNvPr id="9" name="Rectangle 8"/>
          <p:cNvSpPr/>
          <p:nvPr/>
        </p:nvSpPr>
        <p:spPr>
          <a:xfrm>
            <a:off x="3627381" y="2610662"/>
            <a:ext cx="728749" cy="28762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IDM</a:t>
            </a:r>
            <a:endParaRPr lang="en-US" b="1" dirty="0">
              <a:solidFill>
                <a:sysClr val="windowText" lastClr="000000"/>
              </a:solidFill>
            </a:endParaRPr>
          </a:p>
        </p:txBody>
      </p:sp>
      <p:sp>
        <p:nvSpPr>
          <p:cNvPr id="10" name="Rectangle 9"/>
          <p:cNvSpPr/>
          <p:nvPr/>
        </p:nvSpPr>
        <p:spPr>
          <a:xfrm>
            <a:off x="4906157" y="3029070"/>
            <a:ext cx="2391294" cy="5791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Service Portal</a:t>
            </a:r>
            <a:endParaRPr lang="en-US" b="1" dirty="0">
              <a:solidFill>
                <a:sysClr val="windowText" lastClr="000000"/>
              </a:solidFill>
            </a:endParaRPr>
          </a:p>
        </p:txBody>
      </p:sp>
      <p:sp>
        <p:nvSpPr>
          <p:cNvPr id="11" name="Rectangle 10"/>
          <p:cNvSpPr/>
          <p:nvPr/>
        </p:nvSpPr>
        <p:spPr>
          <a:xfrm>
            <a:off x="4929708" y="3788297"/>
            <a:ext cx="2391294" cy="5791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SMA-X Backend</a:t>
            </a:r>
          </a:p>
        </p:txBody>
      </p:sp>
      <p:sp>
        <p:nvSpPr>
          <p:cNvPr id="12" name="Rectangle 11"/>
          <p:cNvSpPr/>
          <p:nvPr/>
        </p:nvSpPr>
        <p:spPr>
          <a:xfrm>
            <a:off x="4720505" y="4838470"/>
            <a:ext cx="5983778" cy="6303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UCMDB</a:t>
            </a:r>
            <a:endParaRPr lang="en-US" b="1" dirty="0">
              <a:solidFill>
                <a:sysClr val="windowText" lastClr="000000"/>
              </a:solidFill>
            </a:endParaRPr>
          </a:p>
        </p:txBody>
      </p:sp>
      <p:sp>
        <p:nvSpPr>
          <p:cNvPr id="14" name="Rectangle 13"/>
          <p:cNvSpPr/>
          <p:nvPr/>
        </p:nvSpPr>
        <p:spPr>
          <a:xfrm>
            <a:off x="7894581" y="2610662"/>
            <a:ext cx="2809701" cy="209480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ysClr val="windowText" lastClr="000000"/>
                </a:solidFill>
              </a:rPr>
              <a:t>Tenant B</a:t>
            </a:r>
            <a:endParaRPr lang="en-US" b="1" dirty="0">
              <a:solidFill>
                <a:sysClr val="windowText" lastClr="000000"/>
              </a:solidFill>
            </a:endParaRPr>
          </a:p>
        </p:txBody>
      </p:sp>
      <p:sp>
        <p:nvSpPr>
          <p:cNvPr id="15" name="Rectangle 14"/>
          <p:cNvSpPr/>
          <p:nvPr/>
        </p:nvSpPr>
        <p:spPr>
          <a:xfrm>
            <a:off x="8080233" y="3029070"/>
            <a:ext cx="2391294" cy="5791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Service Portal</a:t>
            </a:r>
            <a:endParaRPr lang="en-US" b="1" dirty="0">
              <a:solidFill>
                <a:sysClr val="windowText" lastClr="000000"/>
              </a:solidFill>
            </a:endParaRPr>
          </a:p>
        </p:txBody>
      </p:sp>
      <p:sp>
        <p:nvSpPr>
          <p:cNvPr id="16" name="Rectangle 15"/>
          <p:cNvSpPr/>
          <p:nvPr/>
        </p:nvSpPr>
        <p:spPr>
          <a:xfrm>
            <a:off x="8103784" y="3788297"/>
            <a:ext cx="2391294" cy="5791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SMA-X Backend</a:t>
            </a:r>
          </a:p>
        </p:txBody>
      </p:sp>
    </p:spTree>
    <p:extLst>
      <p:ext uri="{BB962C8B-B14F-4D97-AF65-F5344CB8AC3E}">
        <p14:creationId xmlns:p14="http://schemas.microsoft.com/office/powerpoint/2010/main" val="2862248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Multi-Tenant Console</a:t>
            </a:r>
            <a:endParaRPr lang="en-US" dirty="0"/>
          </a:p>
        </p:txBody>
      </p:sp>
      <p:sp>
        <p:nvSpPr>
          <p:cNvPr id="3" name="Content Placeholder 2"/>
          <p:cNvSpPr>
            <a:spLocks noGrp="1"/>
          </p:cNvSpPr>
          <p:nvPr>
            <p:ph idx="1"/>
          </p:nvPr>
        </p:nvSpPr>
        <p:spPr>
          <a:xfrm>
            <a:off x="7132320" y="1520825"/>
            <a:ext cx="4659630" cy="4351338"/>
          </a:xfrm>
        </p:spPr>
        <p:txBody>
          <a:bodyPr>
            <a:normAutofit fontScale="62500" lnSpcReduction="20000"/>
          </a:bodyPr>
          <a:lstStyle/>
          <a:p>
            <a:r>
              <a:rPr lang="en-US" dirty="0" smtClean="0"/>
              <a:t>Lines of Business, MSPs and shared services can decide to manage their clients separately.</a:t>
            </a:r>
          </a:p>
          <a:p>
            <a:r>
              <a:rPr lang="en-US" dirty="0" smtClean="0"/>
              <a:t>In such a deployment all existing functionality exists for each one of the clients separately.</a:t>
            </a:r>
          </a:p>
          <a:p>
            <a:r>
              <a:rPr lang="en-US" dirty="0" smtClean="0"/>
              <a:t>In addition, </a:t>
            </a:r>
            <a:r>
              <a:rPr lang="en-US" dirty="0"/>
              <a:t>t</a:t>
            </a:r>
            <a:r>
              <a:rPr lang="en-US" dirty="0" smtClean="0"/>
              <a:t>he </a:t>
            </a:r>
            <a:r>
              <a:rPr lang="en-US" dirty="0">
                <a:solidFill>
                  <a:srgbClr val="FF0000"/>
                </a:solidFill>
              </a:rPr>
              <a:t>multi-tenant </a:t>
            </a:r>
            <a:r>
              <a:rPr lang="en-US" dirty="0" smtClean="0">
                <a:solidFill>
                  <a:srgbClr val="FF0000"/>
                </a:solidFill>
              </a:rPr>
              <a:t>console**</a:t>
            </a:r>
            <a:r>
              <a:rPr lang="en-US" dirty="0" smtClean="0"/>
              <a:t> gives </a:t>
            </a:r>
            <a:r>
              <a:rPr lang="en-US" dirty="0"/>
              <a:t>an agent who is working on multiple clients a simple and intuitive dashboard and grid which contains all the information of the clients in one place and allows him to drill down without the need to login to each tenant </a:t>
            </a:r>
            <a:r>
              <a:rPr lang="en-US" dirty="0" smtClean="0"/>
              <a:t>separately.</a:t>
            </a:r>
          </a:p>
          <a:p>
            <a:endParaRPr lang="en-US" dirty="0"/>
          </a:p>
          <a:p>
            <a:r>
              <a:rPr lang="en-US" dirty="0" smtClean="0">
                <a:solidFill>
                  <a:srgbClr val="FF0000"/>
                </a:solidFill>
              </a:rPr>
              <a:t>**NOTE: MT Console available in a future release</a:t>
            </a:r>
          </a:p>
          <a:p>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pPr/>
              <a:t>43</a:t>
            </a:fld>
            <a:endParaRPr lang="en-US"/>
          </a:p>
        </p:txBody>
      </p:sp>
      <p:pic>
        <p:nvPicPr>
          <p:cNvPr id="5" name="Picture 4"/>
          <p:cNvPicPr/>
          <p:nvPr/>
        </p:nvPicPr>
        <p:blipFill>
          <a:blip r:embed="rId2"/>
          <a:stretch>
            <a:fillRect/>
          </a:stretch>
        </p:blipFill>
        <p:spPr>
          <a:xfrm>
            <a:off x="816536" y="1718308"/>
            <a:ext cx="5695687" cy="3173319"/>
          </a:xfrm>
          <a:prstGeom prst="rect">
            <a:avLst/>
          </a:prstGeom>
        </p:spPr>
      </p:pic>
      <p:sp>
        <p:nvSpPr>
          <p:cNvPr id="6" name="Rectangle 5"/>
          <p:cNvSpPr/>
          <p:nvPr/>
        </p:nvSpPr>
        <p:spPr>
          <a:xfrm>
            <a:off x="816536" y="1735892"/>
            <a:ext cx="537479" cy="92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398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Mixed Multi-Domain and Multi-Tenant</a:t>
            </a:r>
            <a:endParaRPr lang="en-US" dirty="0"/>
          </a:p>
        </p:txBody>
      </p:sp>
      <p:sp>
        <p:nvSpPr>
          <p:cNvPr id="4" name="Slide Number Placeholder 3"/>
          <p:cNvSpPr>
            <a:spLocks noGrp="1"/>
          </p:cNvSpPr>
          <p:nvPr>
            <p:ph type="sldNum" sz="quarter" idx="4"/>
          </p:nvPr>
        </p:nvSpPr>
        <p:spPr/>
        <p:txBody>
          <a:bodyPr/>
          <a:lstStyle/>
          <a:p>
            <a:fld id="{B016F8AB-BCEA-4347-8BA6-BE776009BC89}" type="slidenum">
              <a:rPr lang="en-US" smtClean="0"/>
              <a:pPr/>
              <a:t>44</a:t>
            </a:fld>
            <a:endParaRPr lang="en-US"/>
          </a:p>
        </p:txBody>
      </p:sp>
      <p:sp>
        <p:nvSpPr>
          <p:cNvPr id="3" name="Content Placeholder 2"/>
          <p:cNvSpPr>
            <a:spLocks noGrp="1"/>
          </p:cNvSpPr>
          <p:nvPr>
            <p:ph idx="1"/>
          </p:nvPr>
        </p:nvSpPr>
        <p:spPr>
          <a:xfrm>
            <a:off x="946786" y="1287379"/>
            <a:ext cx="10311765" cy="4892759"/>
          </a:xfrm>
        </p:spPr>
        <p:txBody>
          <a:bodyPr/>
          <a:lstStyle/>
          <a:p>
            <a:r>
              <a:rPr lang="en-US" dirty="0" smtClean="0"/>
              <a:t>For some deployments a mixed </a:t>
            </a:r>
            <a:r>
              <a:rPr lang="en-US" dirty="0"/>
              <a:t>approach will be the right one to choose. </a:t>
            </a:r>
            <a:endParaRPr lang="en-US" dirty="0" smtClean="0"/>
          </a:p>
          <a:p>
            <a:r>
              <a:rPr lang="en-US" dirty="0" smtClean="0"/>
              <a:t>In </a:t>
            </a:r>
            <a:r>
              <a:rPr lang="en-US" dirty="0"/>
              <a:t>this approach the customer can enjoy the best of both worlds by matching the right solution to each client while considering </a:t>
            </a:r>
            <a:r>
              <a:rPr lang="en-US" dirty="0" smtClean="0"/>
              <a:t>costs</a:t>
            </a:r>
          </a:p>
          <a:p>
            <a:endParaRPr lang="en-US" dirty="0"/>
          </a:p>
        </p:txBody>
      </p:sp>
      <p:sp>
        <p:nvSpPr>
          <p:cNvPr id="31" name="Rectangle 27"/>
          <p:cNvSpPr>
            <a:spLocks noChangeArrowheads="1"/>
          </p:cNvSpPr>
          <p:nvPr/>
        </p:nvSpPr>
        <p:spPr bwMode="auto">
          <a:xfrm>
            <a:off x="0" y="21575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39"/>
          <p:cNvSpPr>
            <a:spLocks noChangeArrowheads="1"/>
          </p:cNvSpPr>
          <p:nvPr/>
        </p:nvSpPr>
        <p:spPr bwMode="auto">
          <a:xfrm>
            <a:off x="0" y="26147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 </a:t>
            </a:r>
            <a:endParaRPr kumimoji="0" lang="en-US" altLang="en-US" sz="1200" b="0" i="0" u="none" strike="noStrike" cap="none" normalizeH="0" baseline="0" smtClean="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nvGrpSpPr>
          <p:cNvPr id="5" name="Group 4"/>
          <p:cNvGrpSpPr/>
          <p:nvPr/>
        </p:nvGrpSpPr>
        <p:grpSpPr>
          <a:xfrm>
            <a:off x="2423592" y="2708920"/>
            <a:ext cx="7055688" cy="3643320"/>
            <a:chOff x="2423592" y="2708920"/>
            <a:chExt cx="5972175" cy="2876550"/>
          </a:xfrm>
        </p:grpSpPr>
        <p:sp>
          <p:nvSpPr>
            <p:cNvPr id="33" name="Rounded Rectangle 32"/>
            <p:cNvSpPr/>
            <p:nvPr/>
          </p:nvSpPr>
          <p:spPr>
            <a:xfrm>
              <a:off x="6824142" y="4347220"/>
              <a:ext cx="1409700" cy="1238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600">
                  <a:effectLst/>
                  <a:ea typeface="Calibri" panose="020F0502020204030204" pitchFamily="34" charset="0"/>
                  <a:cs typeface="Arial" panose="020B0604020202020204" pitchFamily="34" charset="0"/>
                </a:rPr>
                <a:t> </a:t>
              </a:r>
            </a:p>
          </p:txBody>
        </p:sp>
        <p:sp>
          <p:nvSpPr>
            <p:cNvPr id="34" name="Rounded Rectangle 33"/>
            <p:cNvSpPr/>
            <p:nvPr/>
          </p:nvSpPr>
          <p:spPr>
            <a:xfrm>
              <a:off x="4528617" y="3356620"/>
              <a:ext cx="1409700" cy="495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600">
                  <a:effectLst/>
                  <a:ea typeface="Calibri" panose="020F0502020204030204" pitchFamily="34" charset="0"/>
                  <a:cs typeface="Arial" panose="020B0604020202020204" pitchFamily="34" charset="0"/>
                </a:rPr>
                <a:t>Shared Service Tenant</a:t>
              </a:r>
            </a:p>
          </p:txBody>
        </p:sp>
        <p:grpSp>
          <p:nvGrpSpPr>
            <p:cNvPr id="35" name="Group 34"/>
            <p:cNvGrpSpPr/>
            <p:nvPr/>
          </p:nvGrpSpPr>
          <p:grpSpPr>
            <a:xfrm>
              <a:off x="4642917" y="2842270"/>
              <a:ext cx="1219265" cy="367653"/>
              <a:chOff x="0" y="0"/>
              <a:chExt cx="1219341" cy="368165"/>
            </a:xfrm>
          </p:grpSpPr>
          <p:grpSp>
            <p:nvGrpSpPr>
              <p:cNvPr id="49" name="Group 48"/>
              <p:cNvGrpSpPr/>
              <p:nvPr/>
            </p:nvGrpSpPr>
            <p:grpSpPr>
              <a:xfrm>
                <a:off x="0" y="0"/>
                <a:ext cx="176459" cy="368165"/>
                <a:chOff x="0" y="0"/>
                <a:chExt cx="568325" cy="1420813"/>
              </a:xfrm>
              <a:solidFill>
                <a:schemeClr val="accent1"/>
              </a:solidFill>
            </p:grpSpPr>
            <p:sp>
              <p:nvSpPr>
                <p:cNvPr id="57" name="Oval 56"/>
                <p:cNvSpPr>
                  <a:spLocks noChangeArrowheads="1"/>
                </p:cNvSpPr>
                <p:nvPr/>
              </p:nvSpPr>
              <p:spPr bwMode="auto">
                <a:xfrm>
                  <a:off x="134937" y="0"/>
                  <a:ext cx="296863" cy="311150"/>
                </a:xfrm>
                <a:prstGeom prst="ellipse">
                  <a:avLst/>
                </a:prstGeom>
                <a:grpFill/>
                <a:ln>
                  <a:noFill/>
                </a:ln>
                <a:extLst>
                  <a:ext uri="{91240B29-F687-4f45-9708-019B960494DF}">
                    <a14:hiddenLine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o="urn:schemas-microsoft-com:office:office" xmlns:v="urn:schemas-microsoft-com:vml" xmlns:w10="urn:schemas-microsoft-com:office:word" xmlns:w="http://schemas.openxmlformats.org/wordprocessingml/2006/main" xmlns:a14="http://schemas.microsoft.com/office/drawing/2010/main" xmlns=""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p>
              </p:txBody>
            </p:sp>
            <p:sp>
              <p:nvSpPr>
                <p:cNvPr id="58" name="Freeform 57"/>
                <p:cNvSpPr>
                  <a:spLocks/>
                </p:cNvSpPr>
                <p:nvPr/>
              </p:nvSpPr>
              <p:spPr bwMode="auto">
                <a:xfrm>
                  <a:off x="0" y="357188"/>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o="urn:schemas-microsoft-com:office:office" xmlns:v="urn:schemas-microsoft-com:vml" xmlns:w10="urn:schemas-microsoft-com:office:word" xmlns:w="http://schemas.openxmlformats.org/wordprocessingml/2006/main" xmlns:a14="http://schemas.microsoft.com/office/drawing/2010/main" xmlns=""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p>
              </p:txBody>
            </p:sp>
          </p:grpSp>
          <p:grpSp>
            <p:nvGrpSpPr>
              <p:cNvPr id="50" name="Group 49"/>
              <p:cNvGrpSpPr/>
              <p:nvPr/>
            </p:nvGrpSpPr>
            <p:grpSpPr>
              <a:xfrm>
                <a:off x="174291" y="0"/>
                <a:ext cx="176459" cy="368165"/>
                <a:chOff x="174292" y="0"/>
                <a:chExt cx="568325" cy="1420813"/>
              </a:xfrm>
              <a:solidFill>
                <a:schemeClr val="accent1"/>
              </a:solidFill>
            </p:grpSpPr>
            <p:sp>
              <p:nvSpPr>
                <p:cNvPr id="55" name="Oval 54"/>
                <p:cNvSpPr>
                  <a:spLocks noChangeArrowheads="1"/>
                </p:cNvSpPr>
                <p:nvPr/>
              </p:nvSpPr>
              <p:spPr bwMode="auto">
                <a:xfrm>
                  <a:off x="309229" y="0"/>
                  <a:ext cx="296863" cy="311150"/>
                </a:xfrm>
                <a:prstGeom prst="ellipse">
                  <a:avLst/>
                </a:prstGeom>
                <a:grpFill/>
                <a:ln>
                  <a:noFill/>
                </a:ln>
                <a:extLst>
                  <a:ext uri="{91240B29-F687-4f45-9708-019B960494DF}">
                    <a14:hiddenLine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o="urn:schemas-microsoft-com:office:office" xmlns:v="urn:schemas-microsoft-com:vml" xmlns:w10="urn:schemas-microsoft-com:office:word" xmlns:w="http://schemas.openxmlformats.org/wordprocessingml/2006/main" xmlns:a14="http://schemas.microsoft.com/office/drawing/2010/main" xmlns=""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p>
              </p:txBody>
            </p:sp>
            <p:sp>
              <p:nvSpPr>
                <p:cNvPr id="56" name="Freeform 55"/>
                <p:cNvSpPr>
                  <a:spLocks/>
                </p:cNvSpPr>
                <p:nvPr/>
              </p:nvSpPr>
              <p:spPr bwMode="auto">
                <a:xfrm>
                  <a:off x="174292" y="357188"/>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o="urn:schemas-microsoft-com:office:office" xmlns:v="urn:schemas-microsoft-com:vml" xmlns:w10="urn:schemas-microsoft-com:office:word" xmlns:w="http://schemas.openxmlformats.org/wordprocessingml/2006/main" xmlns:a14="http://schemas.microsoft.com/office/drawing/2010/main" xmlns=""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p>
              </p:txBody>
            </p:sp>
          </p:grpSp>
          <p:grpSp>
            <p:nvGrpSpPr>
              <p:cNvPr id="51" name="Group 50"/>
              <p:cNvGrpSpPr/>
              <p:nvPr/>
            </p:nvGrpSpPr>
            <p:grpSpPr>
              <a:xfrm>
                <a:off x="352919" y="0"/>
                <a:ext cx="176459" cy="368165"/>
                <a:chOff x="352920" y="0"/>
                <a:chExt cx="568325" cy="1420813"/>
              </a:xfrm>
              <a:solidFill>
                <a:schemeClr val="accent1"/>
              </a:solidFill>
            </p:grpSpPr>
            <p:sp>
              <p:nvSpPr>
                <p:cNvPr id="53" name="Oval 52"/>
                <p:cNvSpPr>
                  <a:spLocks noChangeArrowheads="1"/>
                </p:cNvSpPr>
                <p:nvPr/>
              </p:nvSpPr>
              <p:spPr bwMode="auto">
                <a:xfrm>
                  <a:off x="487857" y="0"/>
                  <a:ext cx="296863" cy="311150"/>
                </a:xfrm>
                <a:prstGeom prst="ellipse">
                  <a:avLst/>
                </a:prstGeom>
                <a:grpFill/>
                <a:ln>
                  <a:noFill/>
                </a:ln>
                <a:extLst>
                  <a:ext uri="{91240B29-F687-4f45-9708-019B960494DF}">
                    <a14:hiddenLine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o="urn:schemas-microsoft-com:office:office" xmlns:v="urn:schemas-microsoft-com:vml" xmlns:w10="urn:schemas-microsoft-com:office:word" xmlns:w="http://schemas.openxmlformats.org/wordprocessingml/2006/main" xmlns:a14="http://schemas.microsoft.com/office/drawing/2010/main" xmlns=""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p>
              </p:txBody>
            </p:sp>
            <p:sp>
              <p:nvSpPr>
                <p:cNvPr id="54" name="Freeform 53"/>
                <p:cNvSpPr>
                  <a:spLocks/>
                </p:cNvSpPr>
                <p:nvPr/>
              </p:nvSpPr>
              <p:spPr bwMode="auto">
                <a:xfrm>
                  <a:off x="352920" y="357188"/>
                  <a:ext cx="568325" cy="1063625"/>
                </a:xfrm>
                <a:custGeom>
                  <a:avLst/>
                  <a:gdLst>
                    <a:gd name="T0" fmla="*/ 119 w 151"/>
                    <a:gd name="T1" fmla="*/ 0 h 283"/>
                    <a:gd name="T2" fmla="*/ 75 w 151"/>
                    <a:gd name="T3" fmla="*/ 0 h 283"/>
                    <a:gd name="T4" fmla="*/ 32 w 151"/>
                    <a:gd name="T5" fmla="*/ 0 h 283"/>
                    <a:gd name="T6" fmla="*/ 0 w 151"/>
                    <a:gd name="T7" fmla="*/ 34 h 283"/>
                    <a:gd name="T8" fmla="*/ 0 w 151"/>
                    <a:gd name="T9" fmla="*/ 39 h 283"/>
                    <a:gd name="T10" fmla="*/ 0 w 151"/>
                    <a:gd name="T11" fmla="*/ 65 h 283"/>
                    <a:gd name="T12" fmla="*/ 0 w 151"/>
                    <a:gd name="T13" fmla="*/ 88 h 283"/>
                    <a:gd name="T14" fmla="*/ 0 w 151"/>
                    <a:gd name="T15" fmla="*/ 133 h 283"/>
                    <a:gd name="T16" fmla="*/ 0 w 151"/>
                    <a:gd name="T17" fmla="*/ 133 h 283"/>
                    <a:gd name="T18" fmla="*/ 12 w 151"/>
                    <a:gd name="T19" fmla="*/ 145 h 283"/>
                    <a:gd name="T20" fmla="*/ 25 w 151"/>
                    <a:gd name="T21" fmla="*/ 135 h 283"/>
                    <a:gd name="T22" fmla="*/ 25 w 151"/>
                    <a:gd name="T23" fmla="*/ 133 h 283"/>
                    <a:gd name="T24" fmla="*/ 25 w 151"/>
                    <a:gd name="T25" fmla="*/ 43 h 283"/>
                    <a:gd name="T26" fmla="*/ 28 w 151"/>
                    <a:gd name="T27" fmla="*/ 39 h 283"/>
                    <a:gd name="T28" fmla="*/ 31 w 151"/>
                    <a:gd name="T29" fmla="*/ 43 h 283"/>
                    <a:gd name="T30" fmla="*/ 31 w 151"/>
                    <a:gd name="T31" fmla="*/ 138 h 283"/>
                    <a:gd name="T32" fmla="*/ 32 w 151"/>
                    <a:gd name="T33" fmla="*/ 152 h 283"/>
                    <a:gd name="T34" fmla="*/ 32 w 151"/>
                    <a:gd name="T35" fmla="*/ 152 h 283"/>
                    <a:gd name="T36" fmla="*/ 32 w 151"/>
                    <a:gd name="T37" fmla="*/ 152 h 283"/>
                    <a:gd name="T38" fmla="*/ 42 w 151"/>
                    <a:gd name="T39" fmla="*/ 260 h 283"/>
                    <a:gd name="T40" fmla="*/ 64 w 151"/>
                    <a:gd name="T41" fmla="*/ 283 h 283"/>
                    <a:gd name="T42" fmla="*/ 75 w 151"/>
                    <a:gd name="T43" fmla="*/ 283 h 283"/>
                    <a:gd name="T44" fmla="*/ 87 w 151"/>
                    <a:gd name="T45" fmla="*/ 283 h 283"/>
                    <a:gd name="T46" fmla="*/ 109 w 151"/>
                    <a:gd name="T47" fmla="*/ 260 h 283"/>
                    <a:gd name="T48" fmla="*/ 119 w 151"/>
                    <a:gd name="T49" fmla="*/ 152 h 283"/>
                    <a:gd name="T50" fmla="*/ 119 w 151"/>
                    <a:gd name="T51" fmla="*/ 152 h 283"/>
                    <a:gd name="T52" fmla="*/ 119 w 151"/>
                    <a:gd name="T53" fmla="*/ 152 h 283"/>
                    <a:gd name="T54" fmla="*/ 119 w 151"/>
                    <a:gd name="T55" fmla="*/ 138 h 283"/>
                    <a:gd name="T56" fmla="*/ 119 w 151"/>
                    <a:gd name="T57" fmla="*/ 43 h 283"/>
                    <a:gd name="T58" fmla="*/ 123 w 151"/>
                    <a:gd name="T59" fmla="*/ 39 h 283"/>
                    <a:gd name="T60" fmla="*/ 126 w 151"/>
                    <a:gd name="T61" fmla="*/ 43 h 283"/>
                    <a:gd name="T62" fmla="*/ 126 w 151"/>
                    <a:gd name="T63" fmla="*/ 133 h 283"/>
                    <a:gd name="T64" fmla="*/ 126 w 151"/>
                    <a:gd name="T65" fmla="*/ 135 h 283"/>
                    <a:gd name="T66" fmla="*/ 139 w 151"/>
                    <a:gd name="T67" fmla="*/ 145 h 283"/>
                    <a:gd name="T68" fmla="*/ 151 w 151"/>
                    <a:gd name="T69" fmla="*/ 133 h 283"/>
                    <a:gd name="T70" fmla="*/ 151 w 151"/>
                    <a:gd name="T71" fmla="*/ 133 h 283"/>
                    <a:gd name="T72" fmla="*/ 151 w 151"/>
                    <a:gd name="T73" fmla="*/ 65 h 283"/>
                    <a:gd name="T74" fmla="*/ 151 w 151"/>
                    <a:gd name="T75" fmla="*/ 39 h 283"/>
                    <a:gd name="T76" fmla="*/ 151 w 151"/>
                    <a:gd name="T77" fmla="*/ 34 h 283"/>
                    <a:gd name="T78" fmla="*/ 119 w 151"/>
                    <a:gd name="T79"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grpFill/>
                <a:ln>
                  <a:noFill/>
                </a:ln>
                <a:extLst>
                  <a:ext uri="{91240B29-F687-4f45-9708-019B960494DF}">
                    <a14:hiddenLine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o="urn:schemas-microsoft-com:office:office" xmlns:v="urn:schemas-microsoft-com:vml" xmlns:w10="urn:schemas-microsoft-com:office:word" xmlns:w="http://schemas.openxmlformats.org/wordprocessingml/2006/main" xmlns:a14="http://schemas.microsoft.com/office/drawing/2010/main" xmlns=""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p>
              </p:txBody>
            </p:sp>
          </p:grpSp>
          <p:sp>
            <p:nvSpPr>
              <p:cNvPr id="52" name="TextBox 62"/>
              <p:cNvSpPr txBox="1"/>
              <p:nvPr/>
            </p:nvSpPr>
            <p:spPr>
              <a:xfrm>
                <a:off x="606500" y="71633"/>
                <a:ext cx="612841" cy="243341"/>
              </a:xfrm>
              <a:prstGeom prst="rect">
                <a:avLst/>
              </a:prstGeom>
              <a:noFill/>
            </p:spPr>
            <p:txBody>
              <a:bodyPr wrap="none" rtlCol="0">
                <a:spAutoFit/>
              </a:bodyPr>
              <a:lstStyle/>
              <a:p>
                <a:pPr>
                  <a:spcAft>
                    <a:spcPts val="400"/>
                  </a:spcAft>
                </a:pPr>
                <a:r>
                  <a:rPr lang="en-US" sz="1400" b="1" kern="1200">
                    <a:solidFill>
                      <a:srgbClr val="44546A"/>
                    </a:solidFill>
                    <a:effectLst/>
                    <a:latin typeface="HP Simplified" panose="020B0604020204020204" pitchFamily="34" charset="0"/>
                    <a:ea typeface="Times New Roman" panose="02020603050405020304" pitchFamily="18" charset="0"/>
                    <a:cs typeface="HP Simplified" panose="020B0604020204020204" pitchFamily="34" charset="0"/>
                  </a:rPr>
                  <a:t>Agents</a:t>
                </a:r>
                <a:endParaRPr lang="en-US">
                  <a:effectLst/>
                  <a:latin typeface="Times New Roman" panose="02020603050405020304" pitchFamily="18" charset="0"/>
                  <a:ea typeface="Times New Roman" panose="02020603050405020304" pitchFamily="18" charset="0"/>
                </a:endParaRPr>
              </a:p>
            </p:txBody>
          </p:sp>
        </p:grpSp>
        <p:sp>
          <p:nvSpPr>
            <p:cNvPr id="36" name="Rounded Rectangle 35"/>
            <p:cNvSpPr/>
            <p:nvPr/>
          </p:nvSpPr>
          <p:spPr>
            <a:xfrm>
              <a:off x="5357292" y="4347220"/>
              <a:ext cx="1409700" cy="495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600">
                  <a:effectLst/>
                  <a:ea typeface="Calibri" panose="020F0502020204030204" pitchFamily="34" charset="0"/>
                  <a:cs typeface="Arial" panose="020B0604020202020204" pitchFamily="34" charset="0"/>
                </a:rPr>
                <a:t>Client C</a:t>
              </a:r>
            </a:p>
          </p:txBody>
        </p:sp>
        <p:sp>
          <p:nvSpPr>
            <p:cNvPr id="37" name="Rounded Rectangle 36"/>
            <p:cNvSpPr/>
            <p:nvPr/>
          </p:nvSpPr>
          <p:spPr>
            <a:xfrm>
              <a:off x="3890442" y="4337695"/>
              <a:ext cx="1409700" cy="495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600">
                  <a:effectLst/>
                  <a:ea typeface="Calibri" panose="020F0502020204030204" pitchFamily="34" charset="0"/>
                  <a:cs typeface="Arial" panose="020B0604020202020204" pitchFamily="34" charset="0"/>
                </a:rPr>
                <a:t>Client B</a:t>
              </a:r>
            </a:p>
          </p:txBody>
        </p:sp>
        <p:sp>
          <p:nvSpPr>
            <p:cNvPr id="38" name="Rounded Rectangle 37"/>
            <p:cNvSpPr/>
            <p:nvPr/>
          </p:nvSpPr>
          <p:spPr>
            <a:xfrm>
              <a:off x="2423592" y="4337695"/>
              <a:ext cx="1409700" cy="495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600">
                  <a:effectLst/>
                  <a:ea typeface="Calibri" panose="020F0502020204030204" pitchFamily="34" charset="0"/>
                  <a:cs typeface="Arial" panose="020B0604020202020204" pitchFamily="34" charset="0"/>
                </a:rPr>
                <a:t>Client A</a:t>
              </a:r>
            </a:p>
          </p:txBody>
        </p:sp>
        <p:sp>
          <p:nvSpPr>
            <p:cNvPr id="39" name="Rounded Rectangle 38"/>
            <p:cNvSpPr/>
            <p:nvPr/>
          </p:nvSpPr>
          <p:spPr>
            <a:xfrm>
              <a:off x="7043217" y="4966345"/>
              <a:ext cx="1000125" cy="276225"/>
            </a:xfrm>
            <a:prstGeom prst="roundRect">
              <a:avLst/>
            </a:prstGeom>
            <a:solidFill>
              <a:schemeClr val="accent1">
                <a:lumMod val="60000"/>
                <a:lumOff val="4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600">
                  <a:effectLst/>
                  <a:ea typeface="Calibri" panose="020F0502020204030204" pitchFamily="34" charset="0"/>
                  <a:cs typeface="Arial" panose="020B0604020202020204" pitchFamily="34" charset="0"/>
                </a:rPr>
                <a:t>Client E </a:t>
              </a:r>
            </a:p>
          </p:txBody>
        </p:sp>
        <p:sp>
          <p:nvSpPr>
            <p:cNvPr id="40" name="Rounded Rectangle 39"/>
            <p:cNvSpPr/>
            <p:nvPr/>
          </p:nvSpPr>
          <p:spPr>
            <a:xfrm>
              <a:off x="7043217" y="4663450"/>
              <a:ext cx="1000125" cy="276225"/>
            </a:xfrm>
            <a:prstGeom prst="roundRect">
              <a:avLst/>
            </a:prstGeom>
            <a:solidFill>
              <a:schemeClr val="accent1">
                <a:lumMod val="60000"/>
                <a:lumOff val="4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600">
                  <a:effectLst/>
                  <a:ea typeface="Calibri" panose="020F0502020204030204" pitchFamily="34" charset="0"/>
                  <a:cs typeface="Arial" panose="020B0604020202020204" pitchFamily="34" charset="0"/>
                </a:rPr>
                <a:t>Client D </a:t>
              </a:r>
            </a:p>
          </p:txBody>
        </p:sp>
        <p:sp>
          <p:nvSpPr>
            <p:cNvPr id="41" name="Rounded Rectangle 40"/>
            <p:cNvSpPr/>
            <p:nvPr/>
          </p:nvSpPr>
          <p:spPr>
            <a:xfrm>
              <a:off x="7052742" y="5273050"/>
              <a:ext cx="1000125" cy="276225"/>
            </a:xfrm>
            <a:prstGeom prst="roundRect">
              <a:avLst/>
            </a:prstGeom>
            <a:solidFill>
              <a:schemeClr val="accent1">
                <a:lumMod val="60000"/>
                <a:lumOff val="4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600" dirty="0">
                  <a:effectLst/>
                  <a:ea typeface="Calibri" panose="020F0502020204030204" pitchFamily="34" charset="0"/>
                  <a:cs typeface="Arial" panose="020B0604020202020204" pitchFamily="34" charset="0"/>
                </a:rPr>
                <a:t>Client F </a:t>
              </a:r>
            </a:p>
          </p:txBody>
        </p:sp>
        <p:sp>
          <p:nvSpPr>
            <p:cNvPr id="42" name="Text Box 70"/>
            <p:cNvSpPr txBox="1"/>
            <p:nvPr/>
          </p:nvSpPr>
          <p:spPr>
            <a:xfrm>
              <a:off x="6957492" y="4385320"/>
              <a:ext cx="13525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600">
                  <a:solidFill>
                    <a:srgbClr val="FFFFFF"/>
                  </a:solidFill>
                  <a:effectLst/>
                  <a:ea typeface="Calibri" panose="020F0502020204030204" pitchFamily="34" charset="0"/>
                  <a:cs typeface="Arial" panose="020B0604020202020204" pitchFamily="34" charset="0"/>
                </a:rPr>
                <a:t>Shared Clients</a:t>
              </a:r>
              <a:endParaRPr lang="en-US" sz="1600">
                <a:effectLst/>
                <a:ea typeface="Calibri" panose="020F0502020204030204" pitchFamily="34" charset="0"/>
                <a:cs typeface="Arial" panose="020B0604020202020204" pitchFamily="34" charset="0"/>
              </a:endParaRPr>
            </a:p>
            <a:p>
              <a:pPr>
                <a:lnSpc>
                  <a:spcPct val="107000"/>
                </a:lnSpc>
                <a:spcAft>
                  <a:spcPts val="800"/>
                </a:spcAft>
              </a:pPr>
              <a:r>
                <a:rPr lang="en-US" sz="1600">
                  <a:solidFill>
                    <a:srgbClr val="FFFFFF"/>
                  </a:solidFill>
                  <a:effectLst/>
                  <a:ea typeface="Calibri" panose="020F0502020204030204" pitchFamily="34" charset="0"/>
                  <a:cs typeface="Arial" panose="020B0604020202020204" pitchFamily="34" charset="0"/>
                </a:rPr>
                <a:t> </a:t>
              </a:r>
              <a:endParaRPr lang="en-US" sz="1600">
                <a:effectLst/>
                <a:ea typeface="Calibri" panose="020F0502020204030204" pitchFamily="34" charset="0"/>
                <a:cs typeface="Arial" panose="020B0604020202020204" pitchFamily="34" charset="0"/>
              </a:endParaRPr>
            </a:p>
          </p:txBody>
        </p:sp>
        <p:sp>
          <p:nvSpPr>
            <p:cNvPr id="43" name="Rounded Rectangle 42"/>
            <p:cNvSpPr/>
            <p:nvPr/>
          </p:nvSpPr>
          <p:spPr>
            <a:xfrm>
              <a:off x="7614717" y="2708920"/>
              <a:ext cx="762000" cy="285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600">
                  <a:effectLst/>
                  <a:ea typeface="Calibri" panose="020F0502020204030204" pitchFamily="34" charset="0"/>
                  <a:cs typeface="Arial" panose="020B0604020202020204" pitchFamily="34" charset="0"/>
                </a:rPr>
                <a:t>Tenant</a:t>
              </a:r>
            </a:p>
          </p:txBody>
        </p:sp>
        <p:sp>
          <p:nvSpPr>
            <p:cNvPr id="44" name="Rounded Rectangle 43"/>
            <p:cNvSpPr/>
            <p:nvPr/>
          </p:nvSpPr>
          <p:spPr>
            <a:xfrm>
              <a:off x="7595667" y="3089920"/>
              <a:ext cx="800100" cy="285750"/>
            </a:xfrm>
            <a:prstGeom prst="roundRect">
              <a:avLst/>
            </a:prstGeom>
            <a:solidFill>
              <a:schemeClr val="accent1">
                <a:lumMod val="60000"/>
                <a:lumOff val="4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600">
                  <a:effectLst/>
                  <a:ea typeface="Calibri" panose="020F0502020204030204" pitchFamily="34" charset="0"/>
                  <a:cs typeface="Arial" panose="020B0604020202020204" pitchFamily="34" charset="0"/>
                </a:rPr>
                <a:t>Domain </a:t>
              </a:r>
            </a:p>
          </p:txBody>
        </p:sp>
        <p:cxnSp>
          <p:nvCxnSpPr>
            <p:cNvPr id="45" name="Straight Arrow Connector 44"/>
            <p:cNvCxnSpPr/>
            <p:nvPr/>
          </p:nvCxnSpPr>
          <p:spPr>
            <a:xfrm flipH="1">
              <a:off x="3033192" y="3861445"/>
              <a:ext cx="2228850" cy="476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271567" y="3861445"/>
              <a:ext cx="2266950" cy="466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4632757" y="3861445"/>
              <a:ext cx="638175" cy="466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5271567" y="3861445"/>
              <a:ext cx="781050" cy="476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4101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B016F8AB-BCEA-4347-8BA6-BE776009BC89}" type="slidenum">
              <a:rPr lang="en-US" smtClean="0"/>
              <a:pPr/>
              <a:t>45</a:t>
            </a:fld>
            <a:endParaRPr lang="en-US"/>
          </a:p>
        </p:txBody>
      </p:sp>
      <p:sp>
        <p:nvSpPr>
          <p:cNvPr id="18" name="Title 17"/>
          <p:cNvSpPr>
            <a:spLocks noGrp="1"/>
          </p:cNvSpPr>
          <p:nvPr>
            <p:ph type="title"/>
          </p:nvPr>
        </p:nvSpPr>
        <p:spPr>
          <a:xfrm>
            <a:off x="946786" y="210473"/>
            <a:ext cx="10311765" cy="657844"/>
          </a:xfrm>
        </p:spPr>
        <p:txBody>
          <a:bodyPr/>
          <a:lstStyle/>
          <a:p>
            <a:r>
              <a:rPr lang="en-US" dirty="0" smtClean="0"/>
              <a:t>Multi-Instance (greatest degree of separation)</a:t>
            </a:r>
            <a:endParaRPr lang="en-US" dirty="0"/>
          </a:p>
        </p:txBody>
      </p:sp>
      <p:sp>
        <p:nvSpPr>
          <p:cNvPr id="2" name="Text Placeholder 1"/>
          <p:cNvSpPr>
            <a:spLocks noGrp="1"/>
          </p:cNvSpPr>
          <p:nvPr>
            <p:ph type="body" sz="quarter" idx="13"/>
          </p:nvPr>
        </p:nvSpPr>
        <p:spPr>
          <a:xfrm>
            <a:off x="950977" y="774700"/>
            <a:ext cx="10307574" cy="1263231"/>
          </a:xfrm>
        </p:spPr>
        <p:txBody>
          <a:bodyPr>
            <a:normAutofit fontScale="77500" lnSpcReduction="20000"/>
          </a:bodyPr>
          <a:lstStyle/>
          <a:p>
            <a:r>
              <a:rPr lang="en-US" dirty="0" smtClean="0"/>
              <a:t>Each </a:t>
            </a:r>
            <a:r>
              <a:rPr lang="en-US" dirty="0"/>
              <a:t>instance can be updated independently</a:t>
            </a:r>
          </a:p>
          <a:p>
            <a:r>
              <a:rPr lang="en-US" dirty="0"/>
              <a:t>Each instance has separate configuration</a:t>
            </a:r>
          </a:p>
          <a:p>
            <a:r>
              <a:rPr lang="en-US" dirty="0"/>
              <a:t>Leveraged agents need to login to each system independently</a:t>
            </a:r>
          </a:p>
          <a:p>
            <a:endParaRPr lang="en-US" dirty="0"/>
          </a:p>
        </p:txBody>
      </p:sp>
      <p:grpSp>
        <p:nvGrpSpPr>
          <p:cNvPr id="31" name="Group 30"/>
          <p:cNvGrpSpPr/>
          <p:nvPr/>
        </p:nvGrpSpPr>
        <p:grpSpPr>
          <a:xfrm>
            <a:off x="1054100" y="1943099"/>
            <a:ext cx="4864562" cy="4756955"/>
            <a:chOff x="155693" y="1097281"/>
            <a:chExt cx="5762969" cy="5602774"/>
          </a:xfrm>
        </p:grpSpPr>
        <p:sp>
          <p:nvSpPr>
            <p:cNvPr id="19" name="Rectangle 18"/>
            <p:cNvSpPr/>
            <p:nvPr/>
          </p:nvSpPr>
          <p:spPr>
            <a:xfrm>
              <a:off x="155693" y="1097281"/>
              <a:ext cx="5762969" cy="560277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bg1"/>
                  </a:solidFill>
                </a:rPr>
                <a:t>Instance A</a:t>
              </a:r>
              <a:endParaRPr lang="en-US" b="1" dirty="0">
                <a:solidFill>
                  <a:schemeClr val="bg1"/>
                </a:solidFill>
              </a:endParaRPr>
            </a:p>
          </p:txBody>
        </p:sp>
        <p:sp>
          <p:nvSpPr>
            <p:cNvPr id="5" name="Rectangle 4"/>
            <p:cNvSpPr/>
            <p:nvPr/>
          </p:nvSpPr>
          <p:spPr>
            <a:xfrm>
              <a:off x="365635" y="1547030"/>
              <a:ext cx="1004193" cy="392360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Core Namespace (CDF)</a:t>
              </a:r>
              <a:endParaRPr lang="en-US" b="1" dirty="0">
                <a:solidFill>
                  <a:sysClr val="windowText" lastClr="000000"/>
                </a:solidFill>
              </a:endParaRPr>
            </a:p>
          </p:txBody>
        </p:sp>
        <p:sp>
          <p:nvSpPr>
            <p:cNvPr id="6" name="Rectangle 5"/>
            <p:cNvSpPr/>
            <p:nvPr/>
          </p:nvSpPr>
          <p:spPr>
            <a:xfrm>
              <a:off x="365635" y="5559273"/>
              <a:ext cx="5301029" cy="83258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K8S Deployment (Farm)</a:t>
              </a:r>
              <a:endParaRPr lang="en-US" b="1" dirty="0">
                <a:solidFill>
                  <a:sysClr val="windowText" lastClr="000000"/>
                </a:solidFill>
              </a:endParaRPr>
            </a:p>
          </p:txBody>
        </p:sp>
        <p:grpSp>
          <p:nvGrpSpPr>
            <p:cNvPr id="30" name="Group 29"/>
            <p:cNvGrpSpPr/>
            <p:nvPr/>
          </p:nvGrpSpPr>
          <p:grpSpPr>
            <a:xfrm>
              <a:off x="1427174" y="1547029"/>
              <a:ext cx="4239490" cy="3923607"/>
              <a:chOff x="1798321" y="1553561"/>
              <a:chExt cx="4239490" cy="3923607"/>
            </a:xfrm>
          </p:grpSpPr>
          <p:sp>
            <p:nvSpPr>
              <p:cNvPr id="7" name="Rectangle 6"/>
              <p:cNvSpPr/>
              <p:nvPr/>
            </p:nvSpPr>
            <p:spPr>
              <a:xfrm>
                <a:off x="1798321" y="1553561"/>
                <a:ext cx="4239490" cy="392360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smtClean="0">
                  <a:solidFill>
                    <a:sysClr val="windowText" lastClr="000000"/>
                  </a:solidFill>
                </a:endParaRPr>
              </a:p>
              <a:p>
                <a:pPr algn="ctr"/>
                <a:r>
                  <a:rPr lang="en-US" b="1" dirty="0" smtClean="0">
                    <a:solidFill>
                      <a:sysClr val="windowText" lastClr="000000"/>
                    </a:solidFill>
                  </a:rPr>
                  <a:t>SMA-X</a:t>
                </a:r>
                <a:endParaRPr lang="en-US" b="1" dirty="0">
                  <a:solidFill>
                    <a:sysClr val="windowText" lastClr="000000"/>
                  </a:solidFill>
                </a:endParaRPr>
              </a:p>
            </p:txBody>
          </p:sp>
          <p:sp>
            <p:nvSpPr>
              <p:cNvPr id="8" name="Rectangle 7"/>
              <p:cNvSpPr/>
              <p:nvPr/>
            </p:nvSpPr>
            <p:spPr>
              <a:xfrm>
                <a:off x="2948659" y="2402774"/>
                <a:ext cx="2809701" cy="209480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ysClr val="windowText" lastClr="000000"/>
                    </a:solidFill>
                  </a:rPr>
                  <a:t>Tenant A</a:t>
                </a:r>
                <a:endParaRPr lang="en-US" b="1" dirty="0">
                  <a:solidFill>
                    <a:sysClr val="windowText" lastClr="000000"/>
                  </a:solidFill>
                </a:endParaRPr>
              </a:p>
            </p:txBody>
          </p:sp>
          <p:sp>
            <p:nvSpPr>
              <p:cNvPr id="9" name="Rectangle 8"/>
              <p:cNvSpPr/>
              <p:nvPr/>
            </p:nvSpPr>
            <p:spPr>
              <a:xfrm>
                <a:off x="2021965" y="2384761"/>
                <a:ext cx="728749" cy="28762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IDM</a:t>
                </a:r>
                <a:endParaRPr lang="en-US" b="1" dirty="0">
                  <a:solidFill>
                    <a:sysClr val="windowText" lastClr="000000"/>
                  </a:solidFill>
                </a:endParaRPr>
              </a:p>
            </p:txBody>
          </p:sp>
          <p:sp>
            <p:nvSpPr>
              <p:cNvPr id="10" name="Rectangle 9"/>
              <p:cNvSpPr/>
              <p:nvPr/>
            </p:nvSpPr>
            <p:spPr>
              <a:xfrm>
                <a:off x="3134311" y="2821182"/>
                <a:ext cx="2391294" cy="5791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Service Portal</a:t>
                </a:r>
                <a:endParaRPr lang="en-US" b="1" dirty="0">
                  <a:solidFill>
                    <a:sysClr val="windowText" lastClr="000000"/>
                  </a:solidFill>
                </a:endParaRPr>
              </a:p>
            </p:txBody>
          </p:sp>
          <p:sp>
            <p:nvSpPr>
              <p:cNvPr id="11" name="Rectangle 10"/>
              <p:cNvSpPr/>
              <p:nvPr/>
            </p:nvSpPr>
            <p:spPr>
              <a:xfrm>
                <a:off x="3157862" y="3580409"/>
                <a:ext cx="2391294" cy="5791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SMA-X Backend</a:t>
                </a:r>
              </a:p>
            </p:txBody>
          </p:sp>
          <p:sp>
            <p:nvSpPr>
              <p:cNvPr id="12" name="Rectangle 11"/>
              <p:cNvSpPr/>
              <p:nvPr/>
            </p:nvSpPr>
            <p:spPr>
              <a:xfrm>
                <a:off x="2948659" y="4630582"/>
                <a:ext cx="2809701" cy="6303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UCMDB</a:t>
                </a:r>
                <a:endParaRPr lang="en-US" b="1" dirty="0">
                  <a:solidFill>
                    <a:sysClr val="windowText" lastClr="000000"/>
                  </a:solidFill>
                </a:endParaRPr>
              </a:p>
            </p:txBody>
          </p:sp>
        </p:grpSp>
      </p:grpSp>
      <p:grpSp>
        <p:nvGrpSpPr>
          <p:cNvPr id="32" name="Group 31"/>
          <p:cNvGrpSpPr/>
          <p:nvPr/>
        </p:nvGrpSpPr>
        <p:grpSpPr>
          <a:xfrm>
            <a:off x="7040713" y="1943099"/>
            <a:ext cx="4864562" cy="4756955"/>
            <a:chOff x="155693" y="1097281"/>
            <a:chExt cx="5762969" cy="5602774"/>
          </a:xfrm>
        </p:grpSpPr>
        <p:sp>
          <p:nvSpPr>
            <p:cNvPr id="33" name="Rectangle 32"/>
            <p:cNvSpPr/>
            <p:nvPr/>
          </p:nvSpPr>
          <p:spPr>
            <a:xfrm>
              <a:off x="155693" y="1097281"/>
              <a:ext cx="5762969" cy="560277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bg1"/>
                  </a:solidFill>
                </a:rPr>
                <a:t>Instance B</a:t>
              </a:r>
              <a:endParaRPr lang="en-US" b="1" dirty="0">
                <a:solidFill>
                  <a:schemeClr val="bg1"/>
                </a:solidFill>
              </a:endParaRPr>
            </a:p>
          </p:txBody>
        </p:sp>
        <p:sp>
          <p:nvSpPr>
            <p:cNvPr id="34" name="Rectangle 33"/>
            <p:cNvSpPr/>
            <p:nvPr/>
          </p:nvSpPr>
          <p:spPr>
            <a:xfrm>
              <a:off x="365635" y="1547030"/>
              <a:ext cx="1004193" cy="392360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Core Namespace (CDF)</a:t>
              </a:r>
              <a:endParaRPr lang="en-US" b="1" dirty="0">
                <a:solidFill>
                  <a:sysClr val="windowText" lastClr="000000"/>
                </a:solidFill>
              </a:endParaRPr>
            </a:p>
          </p:txBody>
        </p:sp>
        <p:sp>
          <p:nvSpPr>
            <p:cNvPr id="35" name="Rectangle 34"/>
            <p:cNvSpPr/>
            <p:nvPr/>
          </p:nvSpPr>
          <p:spPr>
            <a:xfrm>
              <a:off x="365635" y="5559273"/>
              <a:ext cx="5301029" cy="83258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K8S Deployment (Farm)</a:t>
              </a:r>
              <a:endParaRPr lang="en-US" b="1" dirty="0">
                <a:solidFill>
                  <a:sysClr val="windowText" lastClr="000000"/>
                </a:solidFill>
              </a:endParaRPr>
            </a:p>
          </p:txBody>
        </p:sp>
        <p:grpSp>
          <p:nvGrpSpPr>
            <p:cNvPr id="36" name="Group 35"/>
            <p:cNvGrpSpPr/>
            <p:nvPr/>
          </p:nvGrpSpPr>
          <p:grpSpPr>
            <a:xfrm>
              <a:off x="1427174" y="1547029"/>
              <a:ext cx="4239490" cy="3923607"/>
              <a:chOff x="1798321" y="1553561"/>
              <a:chExt cx="4239490" cy="3923607"/>
            </a:xfrm>
          </p:grpSpPr>
          <p:sp>
            <p:nvSpPr>
              <p:cNvPr id="37" name="Rectangle 36"/>
              <p:cNvSpPr/>
              <p:nvPr/>
            </p:nvSpPr>
            <p:spPr>
              <a:xfrm>
                <a:off x="1798321" y="1553561"/>
                <a:ext cx="4239490" cy="392360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smtClean="0">
                  <a:solidFill>
                    <a:sysClr val="windowText" lastClr="000000"/>
                  </a:solidFill>
                </a:endParaRPr>
              </a:p>
              <a:p>
                <a:pPr algn="ctr"/>
                <a:r>
                  <a:rPr lang="en-US" b="1" dirty="0" smtClean="0">
                    <a:solidFill>
                      <a:sysClr val="windowText" lastClr="000000"/>
                    </a:solidFill>
                  </a:rPr>
                  <a:t>SMA-X</a:t>
                </a:r>
                <a:endParaRPr lang="en-US" b="1" dirty="0">
                  <a:solidFill>
                    <a:sysClr val="windowText" lastClr="000000"/>
                  </a:solidFill>
                </a:endParaRPr>
              </a:p>
            </p:txBody>
          </p:sp>
          <p:sp>
            <p:nvSpPr>
              <p:cNvPr id="38" name="Rectangle 37"/>
              <p:cNvSpPr/>
              <p:nvPr/>
            </p:nvSpPr>
            <p:spPr>
              <a:xfrm>
                <a:off x="2948659" y="2402774"/>
                <a:ext cx="2809701" cy="209480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ysClr val="windowText" lastClr="000000"/>
                    </a:solidFill>
                  </a:rPr>
                  <a:t>Tenant A</a:t>
                </a:r>
                <a:endParaRPr lang="en-US" b="1" dirty="0">
                  <a:solidFill>
                    <a:sysClr val="windowText" lastClr="000000"/>
                  </a:solidFill>
                </a:endParaRPr>
              </a:p>
            </p:txBody>
          </p:sp>
          <p:sp>
            <p:nvSpPr>
              <p:cNvPr id="39" name="Rectangle 38"/>
              <p:cNvSpPr/>
              <p:nvPr/>
            </p:nvSpPr>
            <p:spPr>
              <a:xfrm>
                <a:off x="2021965" y="2384761"/>
                <a:ext cx="728749" cy="28762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IDM</a:t>
                </a:r>
                <a:endParaRPr lang="en-US" b="1" dirty="0">
                  <a:solidFill>
                    <a:sysClr val="windowText" lastClr="000000"/>
                  </a:solidFill>
                </a:endParaRPr>
              </a:p>
            </p:txBody>
          </p:sp>
          <p:sp>
            <p:nvSpPr>
              <p:cNvPr id="40" name="Rectangle 39"/>
              <p:cNvSpPr/>
              <p:nvPr/>
            </p:nvSpPr>
            <p:spPr>
              <a:xfrm>
                <a:off x="3134311" y="2821182"/>
                <a:ext cx="2391294" cy="5791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Service Portal</a:t>
                </a:r>
                <a:endParaRPr lang="en-US" b="1" dirty="0">
                  <a:solidFill>
                    <a:sysClr val="windowText" lastClr="000000"/>
                  </a:solidFill>
                </a:endParaRPr>
              </a:p>
            </p:txBody>
          </p:sp>
          <p:sp>
            <p:nvSpPr>
              <p:cNvPr id="41" name="Rectangle 40"/>
              <p:cNvSpPr/>
              <p:nvPr/>
            </p:nvSpPr>
            <p:spPr>
              <a:xfrm>
                <a:off x="3157862" y="3580409"/>
                <a:ext cx="2391294" cy="5791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SMA-X Backend</a:t>
                </a:r>
              </a:p>
            </p:txBody>
          </p:sp>
          <p:sp>
            <p:nvSpPr>
              <p:cNvPr id="42" name="Rectangle 41"/>
              <p:cNvSpPr/>
              <p:nvPr/>
            </p:nvSpPr>
            <p:spPr>
              <a:xfrm>
                <a:off x="2948659" y="4630582"/>
                <a:ext cx="2809701" cy="63038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UCMDB</a:t>
                </a:r>
                <a:endParaRPr lang="en-US" b="1" dirty="0">
                  <a:solidFill>
                    <a:sysClr val="windowText" lastClr="000000"/>
                  </a:solidFill>
                </a:endParaRPr>
              </a:p>
            </p:txBody>
          </p:sp>
        </p:grpSp>
      </p:grpSp>
    </p:spTree>
    <p:extLst>
      <p:ext uri="{BB962C8B-B14F-4D97-AF65-F5344CB8AC3E}">
        <p14:creationId xmlns:p14="http://schemas.microsoft.com/office/powerpoint/2010/main" val="1283141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406" y="236767"/>
            <a:ext cx="11156981" cy="974663"/>
          </a:xfrm>
        </p:spPr>
        <p:txBody>
          <a:bodyPr/>
          <a:lstStyle/>
          <a:p>
            <a:r>
              <a:rPr lang="en-US" dirty="0" smtClean="0"/>
              <a:t>Multi-tenant Deployment Options: Comparison Summary</a:t>
            </a:r>
            <a:endParaRPr lang="en-GB" dirty="0"/>
          </a:p>
        </p:txBody>
      </p:sp>
      <p:sp>
        <p:nvSpPr>
          <p:cNvPr id="4" name="Slide Number Placeholder 3"/>
          <p:cNvSpPr>
            <a:spLocks noGrp="1"/>
          </p:cNvSpPr>
          <p:nvPr>
            <p:ph type="sldNum" sz="quarter" idx="12"/>
          </p:nvPr>
        </p:nvSpPr>
        <p:spPr/>
        <p:txBody>
          <a:bodyPr/>
          <a:lstStyle/>
          <a:p>
            <a:fld id="{B016F8AB-BCEA-4347-8BA6-BE776009BC89}" type="slidenum">
              <a:rPr lang="en-GB" smtClean="0"/>
              <a:pPr/>
              <a:t>46</a:t>
            </a:fld>
            <a:endParaRPr lang="en-GB"/>
          </a:p>
        </p:txBody>
      </p:sp>
      <p:graphicFrame>
        <p:nvGraphicFramePr>
          <p:cNvPr id="5" name="Table 4"/>
          <p:cNvGraphicFramePr>
            <a:graphicFrameLocks noGrp="1"/>
          </p:cNvGraphicFramePr>
          <p:nvPr>
            <p:extLst/>
          </p:nvPr>
        </p:nvGraphicFramePr>
        <p:xfrm>
          <a:off x="597392" y="818148"/>
          <a:ext cx="11361995" cy="5243901"/>
        </p:xfrm>
        <a:graphic>
          <a:graphicData uri="http://schemas.openxmlformats.org/drawingml/2006/table">
            <a:tbl>
              <a:tblPr firstRow="1" bandRow="1">
                <a:tableStyleId>{912C8C85-51F0-491E-9774-3900AFEF0FD7}</a:tableStyleId>
              </a:tblPr>
              <a:tblGrid>
                <a:gridCol w="1532197"/>
                <a:gridCol w="3104148"/>
                <a:gridCol w="3332747"/>
                <a:gridCol w="3392903"/>
              </a:tblGrid>
              <a:tr h="428324">
                <a:tc>
                  <a:txBody>
                    <a:bodyPr/>
                    <a:lstStyle/>
                    <a:p>
                      <a:endParaRPr lang="en-GB" sz="1400" b="1" dirty="0"/>
                    </a:p>
                  </a:txBody>
                  <a:tcPr/>
                </a:tc>
                <a:tc>
                  <a:txBody>
                    <a:bodyPr/>
                    <a:lstStyle/>
                    <a:p>
                      <a:r>
                        <a:rPr lang="en-US" sz="1400" dirty="0" smtClean="0"/>
                        <a:t>Multi-Domain</a:t>
                      </a:r>
                      <a:endParaRPr lang="en-GB" sz="1400" dirty="0"/>
                    </a:p>
                  </a:txBody>
                  <a:tcPr/>
                </a:tc>
                <a:tc>
                  <a:txBody>
                    <a:bodyPr/>
                    <a:lstStyle/>
                    <a:p>
                      <a:r>
                        <a:rPr lang="en-US" sz="1400" dirty="0" smtClean="0"/>
                        <a:t>Multi-Tenant</a:t>
                      </a:r>
                      <a:endParaRPr lang="en-GB" sz="1400" dirty="0"/>
                    </a:p>
                  </a:txBody>
                  <a:tcPr/>
                </a:tc>
                <a:tc>
                  <a:txBody>
                    <a:bodyPr/>
                    <a:lstStyle/>
                    <a:p>
                      <a:r>
                        <a:rPr lang="en-US" sz="1400" dirty="0" smtClean="0"/>
                        <a:t>Multi-Instance</a:t>
                      </a:r>
                      <a:endParaRPr lang="en-GB" sz="1400" dirty="0"/>
                    </a:p>
                  </a:txBody>
                  <a:tcPr/>
                </a:tc>
              </a:tr>
              <a:tr h="1005577">
                <a:tc>
                  <a:txBody>
                    <a:bodyPr/>
                    <a:lstStyle/>
                    <a:p>
                      <a:r>
                        <a:rPr lang="en-US" sz="1400" b="1" dirty="0" smtClean="0"/>
                        <a:t>Features</a:t>
                      </a:r>
                      <a:endParaRPr lang="en-GB" sz="1400" b="1" dirty="0"/>
                    </a:p>
                  </a:txBody>
                  <a:tcPr/>
                </a:tc>
                <a:tc>
                  <a:txBody>
                    <a:bodyPr/>
                    <a:lstStyle/>
                    <a:p>
                      <a:pPr marL="285750" indent="-285750">
                        <a:buFontTx/>
                        <a:buChar char="-"/>
                      </a:pPr>
                      <a:r>
                        <a:rPr lang="en-US" sz="1400" baseline="0" dirty="0" smtClean="0"/>
                        <a:t>Manage multiple organizations in a single Tenant</a:t>
                      </a:r>
                    </a:p>
                    <a:p>
                      <a:pPr marL="285750" indent="-285750">
                        <a:buFontTx/>
                        <a:buChar char="-"/>
                      </a:pPr>
                      <a:r>
                        <a:rPr lang="en-US" sz="1400" baseline="0" dirty="0" smtClean="0"/>
                        <a:t>Share single codeless configuration</a:t>
                      </a:r>
                    </a:p>
                    <a:p>
                      <a:pPr marL="285750" indent="-285750">
                        <a:buFontTx/>
                        <a:buChar char="-"/>
                      </a:pPr>
                      <a:r>
                        <a:rPr lang="en-US" sz="1400" baseline="0" dirty="0" smtClean="0"/>
                        <a:t>Share single Catalog/KM content across clients</a:t>
                      </a:r>
                    </a:p>
                  </a:txBody>
                  <a:tcPr/>
                </a:tc>
                <a:tc>
                  <a:txBody>
                    <a:bodyPr/>
                    <a:lstStyle/>
                    <a:p>
                      <a:pPr marL="285750" indent="-285750">
                        <a:buFontTx/>
                        <a:buChar char="-"/>
                      </a:pPr>
                      <a:r>
                        <a:rPr lang="en-US" sz="1400" baseline="0" dirty="0" smtClean="0"/>
                        <a:t>Manage multiple clients in dedicated tenants</a:t>
                      </a:r>
                    </a:p>
                    <a:p>
                      <a:pPr marL="285750" indent="-285750" rtl="0">
                        <a:buFontTx/>
                        <a:buChar char="-"/>
                      </a:pPr>
                      <a:r>
                        <a:rPr lang="en-US" sz="1400" baseline="0" dirty="0" smtClean="0"/>
                        <a:t>Each tenant has its own custom configuration</a:t>
                      </a:r>
                    </a:p>
                    <a:p>
                      <a:pPr marL="285750" indent="-285750" rtl="0">
                        <a:buFontTx/>
                        <a:buChar char="-"/>
                      </a:pPr>
                      <a:r>
                        <a:rPr lang="en-US" sz="1400" baseline="0" dirty="0" smtClean="0"/>
                        <a:t>Multi-tenant console</a:t>
                      </a:r>
                      <a:r>
                        <a:rPr lang="en-US" sz="1400" baseline="0" dirty="0" smtClean="0">
                          <a:solidFill>
                            <a:srgbClr val="FF0000"/>
                          </a:solidFill>
                        </a:rPr>
                        <a:t>*</a:t>
                      </a:r>
                      <a:r>
                        <a:rPr lang="en-US" sz="1400" baseline="0" dirty="0" smtClean="0"/>
                        <a:t> provides single inbox across clients</a:t>
                      </a:r>
                      <a:endParaRPr lang="en-GB" sz="1400" dirty="0"/>
                    </a:p>
                  </a:txBody>
                  <a:tcPr/>
                </a:tc>
                <a:tc>
                  <a:txBody>
                    <a:bodyPr/>
                    <a:lstStyle/>
                    <a:p>
                      <a:pPr marL="285750" indent="-285750">
                        <a:buFontTx/>
                        <a:buChar char="-"/>
                      </a:pPr>
                      <a:r>
                        <a:rPr lang="en-US" sz="1400" dirty="0" smtClean="0"/>
                        <a:t>Manage multiple clients in separate Instances</a:t>
                      </a:r>
                    </a:p>
                    <a:p>
                      <a:pPr marL="285750" indent="-285750">
                        <a:buFontTx/>
                        <a:buChar char="-"/>
                      </a:pPr>
                      <a:r>
                        <a:rPr lang="en-US" sz="1400" dirty="0" smtClean="0"/>
                        <a:t>Each instance can</a:t>
                      </a:r>
                      <a:r>
                        <a:rPr lang="en-US" sz="1400" baseline="0" dirty="0" smtClean="0"/>
                        <a:t> have its own independent upgrade cycle</a:t>
                      </a:r>
                    </a:p>
                    <a:p>
                      <a:pPr marL="285750" indent="-285750">
                        <a:buFontTx/>
                        <a:buChar char="-"/>
                      </a:pPr>
                      <a:r>
                        <a:rPr lang="en-US" sz="1400" baseline="0" dirty="0" smtClean="0"/>
                        <a:t>Each instance can be hosted in optimized infra for its expected load</a:t>
                      </a:r>
                      <a:endParaRPr lang="en-GB" sz="1400" dirty="0"/>
                    </a:p>
                  </a:txBody>
                  <a:tcPr/>
                </a:tc>
              </a:tr>
              <a:tr h="1005577">
                <a:tc>
                  <a:txBody>
                    <a:bodyPr/>
                    <a:lstStyle/>
                    <a:p>
                      <a:r>
                        <a:rPr lang="en-US" sz="1400" b="1" dirty="0" smtClean="0"/>
                        <a:t>Limitations</a:t>
                      </a:r>
                      <a:endParaRPr lang="en-GB" sz="1400" b="1" dirty="0"/>
                    </a:p>
                  </a:txBody>
                  <a:tcPr/>
                </a:tc>
                <a:tc>
                  <a:txBody>
                    <a:bodyPr/>
                    <a:lstStyle/>
                    <a:p>
                      <a:pPr marL="285750" indent="-285750">
                        <a:buFontTx/>
                        <a:buChar char="-"/>
                      </a:pPr>
                      <a:r>
                        <a:rPr lang="en-US" sz="1400" dirty="0" smtClean="0"/>
                        <a:t>Segmentation limited to Service Management data</a:t>
                      </a:r>
                    </a:p>
                    <a:p>
                      <a:pPr marL="285750" indent="-285750">
                        <a:buFontTx/>
                        <a:buChar char="-"/>
                      </a:pPr>
                      <a:r>
                        <a:rPr lang="en-US" sz="1400" dirty="0" smtClean="0"/>
                        <a:t>No</a:t>
                      </a:r>
                      <a:r>
                        <a:rPr lang="en-US" sz="1400" baseline="0" dirty="0" smtClean="0"/>
                        <a:t> segmentation of SACM/AM/Project data</a:t>
                      </a:r>
                    </a:p>
                  </a:txBody>
                  <a:tcPr/>
                </a:tc>
                <a:tc>
                  <a:txBody>
                    <a:bodyPr/>
                    <a:lstStyle/>
                    <a:p>
                      <a:pPr marL="285750" indent="-285750">
                        <a:buFontTx/>
                        <a:buChar char="-"/>
                      </a:pPr>
                      <a:r>
                        <a:rPr lang="en-US" sz="1400" dirty="0" smtClean="0"/>
                        <a:t>In roadmap: easy sharing of common KM/Catalog</a:t>
                      </a:r>
                      <a:endParaRPr lang="en-US" sz="1400" baseline="0" dirty="0" smtClean="0"/>
                    </a:p>
                    <a:p>
                      <a:pPr marL="285750" indent="-285750">
                        <a:buFontTx/>
                        <a:buChar char="-"/>
                      </a:pPr>
                      <a:endParaRPr lang="en-GB" sz="1400" dirty="0"/>
                    </a:p>
                  </a:txBody>
                  <a:tcPr/>
                </a:tc>
                <a:tc>
                  <a:txBody>
                    <a:bodyPr/>
                    <a:lstStyle/>
                    <a:p>
                      <a:pPr marL="285750" indent="-285750">
                        <a:buFontTx/>
                        <a:buChar char="-"/>
                      </a:pPr>
                      <a:r>
                        <a:rPr lang="en-US" sz="1400" dirty="0" smtClean="0"/>
                        <a:t>Additional infra </a:t>
                      </a:r>
                      <a:r>
                        <a:rPr lang="en-US" sz="1400" baseline="0" dirty="0" smtClean="0"/>
                        <a:t>and operation costs</a:t>
                      </a:r>
                    </a:p>
                    <a:p>
                      <a:pPr marL="285750" indent="-285750">
                        <a:buFontTx/>
                        <a:buChar char="-"/>
                      </a:pPr>
                      <a:r>
                        <a:rPr lang="en-US" sz="1400" baseline="0" dirty="0" smtClean="0"/>
                        <a:t>Each instance fully independent, with no consolidated inbox for all clients</a:t>
                      </a:r>
                    </a:p>
                    <a:p>
                      <a:endParaRPr lang="en-GB" sz="1400" dirty="0"/>
                    </a:p>
                  </a:txBody>
                  <a:tcPr/>
                </a:tc>
              </a:tr>
              <a:tr h="1005577">
                <a:tc>
                  <a:txBody>
                    <a:bodyPr/>
                    <a:lstStyle/>
                    <a:p>
                      <a:r>
                        <a:rPr lang="en-US" sz="1400" b="1" dirty="0" smtClean="0"/>
                        <a:t>Best</a:t>
                      </a:r>
                      <a:r>
                        <a:rPr lang="en-US" sz="1400" b="1" baseline="0" dirty="0" smtClean="0"/>
                        <a:t> Practice Use</a:t>
                      </a:r>
                      <a:endParaRPr lang="en-GB" sz="1400" b="1" dirty="0"/>
                    </a:p>
                  </a:txBody>
                  <a:tcPr/>
                </a:tc>
                <a:tc>
                  <a:txBody>
                    <a:bodyPr/>
                    <a:lstStyle/>
                    <a:p>
                      <a:pPr marL="285750" indent="-285750">
                        <a:buFontTx/>
                        <a:buChar char="-"/>
                      </a:pPr>
                      <a:r>
                        <a:rPr lang="en-US" sz="1400" baseline="0" dirty="0" smtClean="0"/>
                        <a:t>Operate several Lines of Business in a single Tenant, with data separation</a:t>
                      </a:r>
                    </a:p>
                    <a:p>
                      <a:pPr marL="285750" indent="-285750">
                        <a:buFontTx/>
                        <a:buChar char="-"/>
                      </a:pPr>
                      <a:r>
                        <a:rPr lang="en-US" sz="1400" baseline="0" dirty="0" smtClean="0"/>
                        <a:t>Manage multiple small clients in single Tenant, with low cost overhead</a:t>
                      </a:r>
                      <a:endParaRPr lang="en-GB" sz="1400" dirty="0"/>
                    </a:p>
                  </a:txBody>
                  <a:tcPr/>
                </a:tc>
                <a:tc>
                  <a:txBody>
                    <a:bodyPr/>
                    <a:lstStyle/>
                    <a:p>
                      <a:pPr marL="285750" indent="-285750">
                        <a:buFontTx/>
                        <a:buChar char="-"/>
                      </a:pPr>
                      <a:r>
                        <a:rPr lang="en-US" sz="1400" dirty="0" smtClean="0"/>
                        <a:t>Great for MSPs,</a:t>
                      </a:r>
                      <a:r>
                        <a:rPr lang="en-US" sz="1400" baseline="0" dirty="0" smtClean="0"/>
                        <a:t> with ability to manage their customers independently, offering each dedicated configurations</a:t>
                      </a:r>
                    </a:p>
                    <a:p>
                      <a:pPr marL="0" indent="0">
                        <a:buFontTx/>
                        <a:buNone/>
                      </a:pPr>
                      <a:endParaRPr lang="en-GB" sz="1400" dirty="0"/>
                    </a:p>
                  </a:txBody>
                  <a:tcPr/>
                </a:tc>
                <a:tc>
                  <a:txBody>
                    <a:bodyPr/>
                    <a:lstStyle/>
                    <a:p>
                      <a:pPr marL="285750" indent="-285750">
                        <a:buFontTx/>
                        <a:buChar char="-"/>
                      </a:pPr>
                      <a:r>
                        <a:rPr lang="en-US" sz="1400" dirty="0" smtClean="0"/>
                        <a:t>For</a:t>
                      </a:r>
                      <a:r>
                        <a:rPr lang="en-US" sz="1400" baseline="0" dirty="0" smtClean="0"/>
                        <a:t> MSPs, instances may be deployed in different regions for geo-distributed customer base</a:t>
                      </a:r>
                    </a:p>
                    <a:p>
                      <a:pPr marL="285750" indent="-285750">
                        <a:buFontTx/>
                        <a:buChar char="-"/>
                      </a:pPr>
                      <a:r>
                        <a:rPr lang="en-US" sz="1400" baseline="0" dirty="0" smtClean="0"/>
                        <a:t>Especially large customer may have its own dedicated instance tuned for its lifecycle and scale needs</a:t>
                      </a:r>
                    </a:p>
                    <a:p>
                      <a:pPr marL="285750" indent="-285750">
                        <a:buFontTx/>
                        <a:buChar char="-"/>
                      </a:pPr>
                      <a:endParaRPr lang="en-US" sz="1400" baseline="0" dirty="0" smtClean="0"/>
                    </a:p>
                    <a:p>
                      <a:pPr marL="285750" indent="-285750">
                        <a:buFontTx/>
                        <a:buChar char="-"/>
                      </a:pPr>
                      <a:r>
                        <a:rPr lang="en-US" sz="1400" i="1" baseline="0" dirty="0" smtClean="0"/>
                        <a:t>NOTE: Separate instances may also be used for separation of Dev and Prod environments, for the benefit of having independent upgrade/test cycles</a:t>
                      </a:r>
                      <a:endParaRPr lang="en-GB" sz="1400" i="1" dirty="0"/>
                    </a:p>
                  </a:txBody>
                  <a:tcPr/>
                </a:tc>
              </a:tr>
            </a:tbl>
          </a:graphicData>
        </a:graphic>
      </p:graphicFrame>
    </p:spTree>
    <p:extLst>
      <p:ext uri="{BB962C8B-B14F-4D97-AF65-F5344CB8AC3E}">
        <p14:creationId xmlns:p14="http://schemas.microsoft.com/office/powerpoint/2010/main" val="99072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a:xfrm>
            <a:off x="946404" y="86960"/>
            <a:ext cx="10471563" cy="1313174"/>
          </a:xfrm>
        </p:spPr>
        <p:txBody>
          <a:bodyPr/>
          <a:lstStyle/>
          <a:p>
            <a:r>
              <a:rPr lang="en-US" dirty="0" smtClean="0"/>
              <a:t>SMA-X versus SMA-SM Feature Comparison</a:t>
            </a:r>
            <a:endParaRPr lang="en-GB" dirty="0"/>
          </a:p>
        </p:txBody>
      </p:sp>
      <p:sp>
        <p:nvSpPr>
          <p:cNvPr id="4" name="Slide Number Placeholder 3"/>
          <p:cNvSpPr>
            <a:spLocks noGrp="1"/>
          </p:cNvSpPr>
          <p:nvPr>
            <p:ph type="sldNum" sz="quarter" idx="4"/>
          </p:nvPr>
        </p:nvSpPr>
        <p:spPr/>
        <p:txBody>
          <a:bodyPr/>
          <a:lstStyle/>
          <a:p>
            <a:fld id="{0FB999A9-77CE-4AD1-9911-24A29F08BC34}" type="slidenum">
              <a:rPr lang="en-US" smtClean="0"/>
              <a:pPr/>
              <a:t>47</a:t>
            </a:fld>
            <a:endParaRPr lang="en-US" dirty="0"/>
          </a:p>
        </p:txBody>
      </p:sp>
    </p:spTree>
    <p:extLst>
      <p:ext uri="{BB962C8B-B14F-4D97-AF65-F5344CB8AC3E}">
        <p14:creationId xmlns:p14="http://schemas.microsoft.com/office/powerpoint/2010/main" val="17177234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idx="1"/>
            <p:extLst>
              <p:ext uri="{D42A27DB-BD31-4B8C-83A1-F6EECF244321}">
                <p14:modId xmlns:p14="http://schemas.microsoft.com/office/powerpoint/2010/main" val="3406079682"/>
              </p:ext>
            </p:extLst>
          </p:nvPr>
        </p:nvGraphicFramePr>
        <p:xfrm>
          <a:off x="946150" y="1728788"/>
          <a:ext cx="10312170" cy="3466418"/>
        </p:xfrm>
        <a:graphic>
          <a:graphicData uri="http://schemas.openxmlformats.org/drawingml/2006/table">
            <a:tbl>
              <a:tblPr firstRow="1" bandRow="1">
                <a:tableStyleId>{5C22544A-7EE6-4342-B048-85BDC9FD1C3A}</a:tableStyleId>
              </a:tblPr>
              <a:tblGrid>
                <a:gridCol w="4601656"/>
                <a:gridCol w="3168774"/>
                <a:gridCol w="2541740"/>
              </a:tblGrid>
              <a:tr h="662258">
                <a:tc>
                  <a:txBody>
                    <a:bodyPr/>
                    <a:lstStyle/>
                    <a:p>
                      <a:endParaRPr lang="en-US" sz="1600" dirty="0">
                        <a:solidFill>
                          <a:srgbClr val="FFFFFF"/>
                        </a:solidFill>
                        <a:latin typeface="Calibri" panose="020F0502020204030204" pitchFamily="34" charset="0"/>
                      </a:endParaRPr>
                    </a:p>
                  </a:txBody>
                  <a:tcPr marL="88603" marR="88603"/>
                </a:tc>
                <a:tc>
                  <a:txBody>
                    <a:bodyPr/>
                    <a:lstStyle/>
                    <a:p>
                      <a:pPr algn="ctr"/>
                      <a:r>
                        <a:rPr lang="en-US" sz="1600" dirty="0" smtClean="0"/>
                        <a:t>SMA-X</a:t>
                      </a:r>
                      <a:endParaRPr lang="en-US" sz="1600" dirty="0">
                        <a:solidFill>
                          <a:srgbClr val="FFFFFF"/>
                        </a:solidFill>
                        <a:latin typeface="Calibri" panose="020F0502020204030204" pitchFamily="34" charset="0"/>
                      </a:endParaRPr>
                    </a:p>
                  </a:txBody>
                  <a:tcPr marL="88603" marR="88603"/>
                </a:tc>
                <a:tc>
                  <a:txBody>
                    <a:bodyPr/>
                    <a:lstStyle/>
                    <a:p>
                      <a:pPr algn="ctr"/>
                      <a:r>
                        <a:rPr lang="en-AU" sz="1600" dirty="0" smtClean="0"/>
                        <a:t>SMA-SM</a:t>
                      </a:r>
                      <a:endParaRPr lang="en-US" sz="1600" dirty="0">
                        <a:solidFill>
                          <a:srgbClr val="FFFFFF"/>
                        </a:solidFill>
                        <a:latin typeface="Calibri" panose="020F0502020204030204" pitchFamily="34" charset="0"/>
                      </a:endParaRPr>
                    </a:p>
                  </a:txBody>
                  <a:tcPr marL="88603" marR="88603"/>
                </a:tc>
              </a:tr>
              <a:tr h="370840">
                <a:tc>
                  <a:txBody>
                    <a:bodyPr/>
                    <a:lstStyle/>
                    <a:p>
                      <a:pPr marL="0" marR="0" indent="0" algn="l"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uFillTx/>
                          <a:sym typeface="Calibri"/>
                        </a:rPr>
                        <a:t>Financial</a:t>
                      </a:r>
                      <a:r>
                        <a:rPr lang="en-US" sz="1600" u="none" strike="noStrike" cap="none" spc="0" baseline="30000" dirty="0" smtClean="0">
                          <a:ln>
                            <a:noFill/>
                          </a:ln>
                          <a:uFillTx/>
                          <a:sym typeface="Calibri"/>
                        </a:rPr>
                        <a:t>1</a:t>
                      </a:r>
                      <a:endParaRPr lang="en-US" sz="1600" b="0" i="0" u="none" strike="noStrike" cap="none" spc="0" baseline="0" dirty="0">
                        <a:ln>
                          <a:noFill/>
                        </a:ln>
                        <a:solidFill>
                          <a:schemeClr val="dk1"/>
                        </a:solidFill>
                        <a:uFillTx/>
                        <a:latin typeface="Calibri" panose="020F0502020204030204" pitchFamily="34" charset="0"/>
                        <a:ea typeface="+mn-ea"/>
                        <a:cs typeface="+mn-cs"/>
                        <a:sym typeface="Calibri"/>
                      </a:endParaRPr>
                    </a:p>
                  </a:txBody>
                  <a:tcPr marL="88603" marR="88603"/>
                </a:tc>
                <a:tc>
                  <a:txBody>
                    <a:bodyPr/>
                    <a:lstStyle/>
                    <a:p>
                      <a:pPr marL="0" marR="0" indent="0" algn="ctr"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uFillTx/>
                          <a:sym typeface="Calibri"/>
                        </a:rPr>
                        <a:t>Net Value simulation</a:t>
                      </a:r>
                    </a:p>
                    <a:p>
                      <a:pPr marL="0" marR="0" indent="0" algn="ctr"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uFillTx/>
                          <a:sym typeface="Calibri"/>
                        </a:rPr>
                        <a:t>Budget Lines</a:t>
                      </a:r>
                      <a:endParaRPr lang="en-US" sz="1600" b="0" i="0" u="none" strike="noStrike" cap="none" spc="0" baseline="0" dirty="0">
                        <a:ln>
                          <a:noFill/>
                        </a:ln>
                        <a:solidFill>
                          <a:schemeClr val="dk1"/>
                        </a:solidFill>
                        <a:uFillTx/>
                        <a:latin typeface="Calibri" panose="020F0502020204030204" pitchFamily="34" charset="0"/>
                        <a:ea typeface="+mn-ea"/>
                        <a:cs typeface="+mn-cs"/>
                        <a:sym typeface="Calibri"/>
                      </a:endParaRPr>
                    </a:p>
                  </a:txBody>
                  <a:tcPr marL="88603" marR="88603"/>
                </a:tc>
                <a:tc>
                  <a:txBody>
                    <a:bodyPr/>
                    <a:lstStyle/>
                    <a:p>
                      <a:pPr marL="0" marR="0" indent="0" algn="ctr"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uFillTx/>
                          <a:sym typeface="Calibri"/>
                        </a:rPr>
                        <a:t>Asset Manager:</a:t>
                      </a:r>
                    </a:p>
                    <a:p>
                      <a:pPr marL="0" marR="0" indent="0" algn="ctr"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uFillTx/>
                          <a:sym typeface="Calibri"/>
                        </a:rPr>
                        <a:t>Budget &amp; Expense lines</a:t>
                      </a:r>
                      <a:endParaRPr lang="en-US" sz="1600" b="0" i="0" u="none" strike="noStrike" cap="none" spc="0" baseline="0" dirty="0">
                        <a:ln>
                          <a:noFill/>
                        </a:ln>
                        <a:solidFill>
                          <a:schemeClr val="dk1"/>
                        </a:solidFill>
                        <a:uFillTx/>
                        <a:latin typeface="Calibri" panose="020F0502020204030204" pitchFamily="34" charset="0"/>
                        <a:ea typeface="+mn-ea"/>
                        <a:cs typeface="+mn-cs"/>
                        <a:sym typeface="Calibri"/>
                      </a:endParaRPr>
                    </a:p>
                  </a:txBody>
                  <a:tcPr marL="88603" marR="88603"/>
                </a:tc>
              </a:tr>
              <a:tr h="370840">
                <a:tc>
                  <a:txBody>
                    <a:bodyPr/>
                    <a:lstStyle/>
                    <a:p>
                      <a:pPr marL="0" marR="0" indent="0" algn="l"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uFillTx/>
                          <a:sym typeface="Calibri"/>
                        </a:rPr>
                        <a:t>Software License tracking</a:t>
                      </a:r>
                      <a:r>
                        <a:rPr lang="en-US" sz="1600" u="none" strike="noStrike" cap="none" spc="0" baseline="30000" dirty="0" smtClean="0">
                          <a:ln>
                            <a:noFill/>
                          </a:ln>
                          <a:uFillTx/>
                          <a:sym typeface="Calibri"/>
                        </a:rPr>
                        <a:t>1</a:t>
                      </a:r>
                      <a:endParaRPr lang="en-US" sz="1600" b="0" i="0" u="none" strike="noStrike" cap="none" spc="0" baseline="0" dirty="0">
                        <a:ln>
                          <a:noFill/>
                        </a:ln>
                        <a:solidFill>
                          <a:schemeClr val="dk1"/>
                        </a:solidFill>
                        <a:uFillTx/>
                        <a:latin typeface="Calibri" panose="020F0502020204030204" pitchFamily="34" charset="0"/>
                        <a:ea typeface="+mn-ea"/>
                        <a:cs typeface="+mn-cs"/>
                        <a:sym typeface="Calibri"/>
                      </a:endParaRPr>
                    </a:p>
                  </a:txBody>
                  <a:tcPr marL="88603" marR="88603"/>
                </a:tc>
                <a:tc>
                  <a:txBody>
                    <a:bodyPr/>
                    <a:lstStyle/>
                    <a:p>
                      <a:pPr marL="0" marR="0" indent="0" algn="ctr"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uFillTx/>
                          <a:sym typeface="Calibri"/>
                        </a:rPr>
                        <a:t>✔</a:t>
                      </a:r>
                      <a:endParaRPr lang="en-US" sz="1600" b="0" i="0" u="none" strike="noStrike" cap="none" spc="0" baseline="0" dirty="0">
                        <a:ln>
                          <a:noFill/>
                        </a:ln>
                        <a:solidFill>
                          <a:schemeClr val="dk1"/>
                        </a:solidFill>
                        <a:uFillTx/>
                        <a:latin typeface="Calibri" panose="020F0502020204030204" pitchFamily="34" charset="0"/>
                        <a:ea typeface="+mn-ea"/>
                        <a:cs typeface="+mn-cs"/>
                        <a:sym typeface="Calibri"/>
                      </a:endParaRPr>
                    </a:p>
                  </a:txBody>
                  <a:tcPr marL="88603" marR="88603"/>
                </a:tc>
                <a:tc>
                  <a:txBody>
                    <a:bodyPr/>
                    <a:lstStyle/>
                    <a:p>
                      <a:pPr marL="0" marR="0" indent="0" algn="ctr"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uFillTx/>
                          <a:sym typeface="Calibri"/>
                        </a:rPr>
                        <a:t>Asset Manager</a:t>
                      </a:r>
                      <a:endParaRPr lang="en-US" sz="1600" b="0" i="0" u="none" strike="noStrike" cap="none" spc="0" baseline="0" dirty="0">
                        <a:ln>
                          <a:noFill/>
                        </a:ln>
                        <a:solidFill>
                          <a:schemeClr val="dk1"/>
                        </a:solidFill>
                        <a:uFillTx/>
                        <a:latin typeface="Calibri" panose="020F0502020204030204" pitchFamily="34" charset="0"/>
                        <a:ea typeface="+mn-ea"/>
                        <a:cs typeface="+mn-cs"/>
                        <a:sym typeface="Calibri"/>
                      </a:endParaRPr>
                    </a:p>
                  </a:txBody>
                  <a:tcPr marL="88603" marR="88603"/>
                </a:tc>
              </a:tr>
              <a:tr h="370840">
                <a:tc>
                  <a:txBody>
                    <a:bodyPr/>
                    <a:lstStyle/>
                    <a:p>
                      <a:pPr marL="0" marR="0" indent="0" algn="l"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uFillTx/>
                          <a:sym typeface="Calibri"/>
                        </a:rPr>
                        <a:t>Software License Compliance</a:t>
                      </a:r>
                      <a:r>
                        <a:rPr lang="en-US" sz="1600" u="none" strike="noStrike" cap="none" spc="0" baseline="30000" dirty="0" smtClean="0">
                          <a:ln>
                            <a:noFill/>
                          </a:ln>
                          <a:uFillTx/>
                          <a:sym typeface="Calibri"/>
                        </a:rPr>
                        <a:t>1</a:t>
                      </a:r>
                      <a:endParaRPr lang="en-US" sz="1600" b="0" i="0" u="none" strike="noStrike" cap="none" spc="0" baseline="0" dirty="0">
                        <a:ln>
                          <a:noFill/>
                        </a:ln>
                        <a:solidFill>
                          <a:schemeClr val="dk1"/>
                        </a:solidFill>
                        <a:uFillTx/>
                        <a:latin typeface="Calibri" panose="020F0502020204030204" pitchFamily="34" charset="0"/>
                        <a:ea typeface="+mn-ea"/>
                        <a:cs typeface="+mn-cs"/>
                        <a:sym typeface="Calibri"/>
                      </a:endParaRPr>
                    </a:p>
                  </a:txBody>
                  <a:tcPr marL="88603" marR="88603"/>
                </a:tc>
                <a:tc>
                  <a:txBody>
                    <a:bodyPr/>
                    <a:lstStyle/>
                    <a:p>
                      <a:pPr marL="0" marR="0" indent="0" algn="ctr" defTabSz="914400" rtl="0" eaLnBrk="1" latinLnBrk="0" hangingPunct="1">
                        <a:lnSpc>
                          <a:spcPct val="100000"/>
                        </a:lnSpc>
                        <a:spcBef>
                          <a:spcPts val="0"/>
                        </a:spcBef>
                        <a:spcAft>
                          <a:spcPts val="0"/>
                        </a:spcAft>
                        <a:buClrTx/>
                        <a:buSzTx/>
                        <a:buFontTx/>
                        <a:buNone/>
                        <a:tabLst/>
                      </a:pPr>
                      <a:endParaRPr lang="en-US" sz="1600" b="0" i="0" u="none" strike="noStrike" cap="none" spc="0" baseline="0" dirty="0">
                        <a:ln>
                          <a:noFill/>
                        </a:ln>
                        <a:solidFill>
                          <a:schemeClr val="dk1"/>
                        </a:solidFill>
                        <a:uFillTx/>
                        <a:latin typeface="Calibri" panose="020F0502020204030204" pitchFamily="34" charset="0"/>
                        <a:ea typeface="+mn-ea"/>
                        <a:cs typeface="+mn-cs"/>
                        <a:sym typeface="Calibri"/>
                      </a:endParaRPr>
                    </a:p>
                  </a:txBody>
                  <a:tcPr marL="88603" marR="88603"/>
                </a:tc>
                <a:tc>
                  <a:txBody>
                    <a:bodyPr/>
                    <a:lstStyle/>
                    <a:p>
                      <a:pPr marL="0" marR="0" indent="0" algn="ctr"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uFillTx/>
                          <a:sym typeface="Calibri"/>
                        </a:rPr>
                        <a:t>Asset Manager</a:t>
                      </a:r>
                      <a:endParaRPr lang="en-US" sz="1600" b="0" i="0" u="none" strike="noStrike" cap="none" spc="0" baseline="0" dirty="0">
                        <a:ln>
                          <a:noFill/>
                        </a:ln>
                        <a:solidFill>
                          <a:schemeClr val="dk1"/>
                        </a:solidFill>
                        <a:uFillTx/>
                        <a:latin typeface="Calibri" panose="020F0502020204030204" pitchFamily="34" charset="0"/>
                        <a:ea typeface="+mn-ea"/>
                        <a:cs typeface="+mn-cs"/>
                        <a:sym typeface="Calibri"/>
                      </a:endParaRPr>
                    </a:p>
                  </a:txBody>
                  <a:tcPr marL="88603" marR="88603"/>
                </a:tc>
              </a:tr>
              <a:tr h="370840">
                <a:tc>
                  <a:txBody>
                    <a:bodyPr/>
                    <a:lstStyle/>
                    <a:p>
                      <a:pPr marL="0" marR="0" indent="0" algn="l"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uFillTx/>
                          <a:sym typeface="Calibri"/>
                        </a:rPr>
                        <a:t>Idea &amp; Proposal</a:t>
                      </a:r>
                      <a:r>
                        <a:rPr lang="en-US" sz="1600" u="none" strike="noStrike" cap="none" spc="0" baseline="30000" dirty="0" smtClean="0">
                          <a:ln>
                            <a:noFill/>
                          </a:ln>
                          <a:uFillTx/>
                          <a:sym typeface="Calibri"/>
                        </a:rPr>
                        <a:t>1</a:t>
                      </a:r>
                      <a:endParaRPr lang="en-US" sz="1600" b="0" i="0" u="none" strike="noStrike" cap="none" spc="0" baseline="0" dirty="0">
                        <a:ln>
                          <a:noFill/>
                        </a:ln>
                        <a:solidFill>
                          <a:schemeClr val="dk1"/>
                        </a:solidFill>
                        <a:uFillTx/>
                        <a:latin typeface="Calibri" panose="020F0502020204030204" pitchFamily="34" charset="0"/>
                        <a:ea typeface="+mn-ea"/>
                        <a:cs typeface="+mn-cs"/>
                        <a:sym typeface="Calibri"/>
                      </a:endParaRPr>
                    </a:p>
                  </a:txBody>
                  <a:tcPr marL="88603" marR="88603"/>
                </a:tc>
                <a:tc>
                  <a:txBody>
                    <a:bodyPr/>
                    <a:lstStyle/>
                    <a:p>
                      <a:pPr marL="0" marR="0" indent="0" algn="ctr"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uFillTx/>
                          <a:sym typeface="Calibri"/>
                        </a:rPr>
                        <a:t>✔</a:t>
                      </a:r>
                      <a:endParaRPr lang="en-US" sz="1600" b="0" i="0" u="none" strike="noStrike" cap="none" spc="0" baseline="0" dirty="0">
                        <a:ln>
                          <a:noFill/>
                        </a:ln>
                        <a:solidFill>
                          <a:schemeClr val="dk1"/>
                        </a:solidFill>
                        <a:uFillTx/>
                        <a:latin typeface="Calibri" panose="020F0502020204030204" pitchFamily="34" charset="0"/>
                        <a:ea typeface="+mn-ea"/>
                        <a:cs typeface="+mn-cs"/>
                        <a:sym typeface="Calibri"/>
                      </a:endParaRPr>
                    </a:p>
                  </a:txBody>
                  <a:tcPr marL="88603" marR="88603"/>
                </a:tc>
                <a:tc>
                  <a:txBody>
                    <a:bodyPr/>
                    <a:lstStyle/>
                    <a:p>
                      <a:pPr marL="0" marR="0" indent="0" algn="ctr" defTabSz="914400" rtl="0" eaLnBrk="1" latinLnBrk="0" hangingPunct="1">
                        <a:lnSpc>
                          <a:spcPct val="100000"/>
                        </a:lnSpc>
                        <a:spcBef>
                          <a:spcPts val="0"/>
                        </a:spcBef>
                        <a:spcAft>
                          <a:spcPts val="0"/>
                        </a:spcAft>
                        <a:buClrTx/>
                        <a:buSzTx/>
                        <a:buFontTx/>
                        <a:buNone/>
                        <a:tabLst/>
                      </a:pPr>
                      <a:endParaRPr lang="en-US" sz="1600" b="0" i="0" u="none" strike="noStrike" cap="none" spc="0" baseline="0" dirty="0">
                        <a:ln>
                          <a:noFill/>
                        </a:ln>
                        <a:solidFill>
                          <a:schemeClr val="dk1"/>
                        </a:solidFill>
                        <a:uFillTx/>
                        <a:latin typeface="Calibri" panose="020F0502020204030204" pitchFamily="34" charset="0"/>
                        <a:ea typeface="+mn-ea"/>
                        <a:cs typeface="+mn-cs"/>
                        <a:sym typeface="Calibri"/>
                      </a:endParaRPr>
                    </a:p>
                  </a:txBody>
                  <a:tcPr marL="88603" marR="88603"/>
                </a:tc>
              </a:tr>
              <a:tr h="370840">
                <a:tc>
                  <a:txBody>
                    <a:bodyPr/>
                    <a:lstStyle/>
                    <a:p>
                      <a:pPr marL="0" marR="0" indent="0" algn="l"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uFillTx/>
                          <a:sym typeface="Calibri"/>
                        </a:rPr>
                        <a:t>Application Portfolio Mgmt</a:t>
                      </a:r>
                      <a:r>
                        <a:rPr lang="en-US" sz="1600" u="none" strike="noStrike" cap="none" spc="0" baseline="30000" dirty="0" smtClean="0">
                          <a:ln>
                            <a:noFill/>
                          </a:ln>
                          <a:uFillTx/>
                          <a:sym typeface="Calibri"/>
                        </a:rPr>
                        <a:t>1</a:t>
                      </a:r>
                      <a:endParaRPr lang="en-US" sz="1600" b="0" i="0" u="none" strike="noStrike" cap="none" spc="0" baseline="0" dirty="0">
                        <a:ln>
                          <a:noFill/>
                        </a:ln>
                        <a:solidFill>
                          <a:schemeClr val="dk1"/>
                        </a:solidFill>
                        <a:uFillTx/>
                        <a:latin typeface="Calibri" panose="020F0502020204030204" pitchFamily="34" charset="0"/>
                        <a:ea typeface="+mn-ea"/>
                        <a:cs typeface="+mn-cs"/>
                        <a:sym typeface="Calibri"/>
                      </a:endParaRPr>
                    </a:p>
                  </a:txBody>
                  <a:tcPr marL="88603" marR="88603"/>
                </a:tc>
                <a:tc>
                  <a:txBody>
                    <a:bodyPr/>
                    <a:lstStyle/>
                    <a:p>
                      <a:pPr marL="0" marR="0" indent="0" algn="ctr"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uFillTx/>
                          <a:sym typeface="Calibri"/>
                        </a:rPr>
                        <a:t>✔</a:t>
                      </a:r>
                      <a:endParaRPr lang="en-US" sz="1600" b="0" i="0" u="none" strike="noStrike" cap="none" spc="0" baseline="0" dirty="0">
                        <a:ln>
                          <a:noFill/>
                        </a:ln>
                        <a:solidFill>
                          <a:schemeClr val="dk1"/>
                        </a:solidFill>
                        <a:uFillTx/>
                        <a:latin typeface="Calibri" panose="020F0502020204030204" pitchFamily="34" charset="0"/>
                        <a:ea typeface="+mn-ea"/>
                        <a:cs typeface="+mn-cs"/>
                        <a:sym typeface="Calibri"/>
                      </a:endParaRPr>
                    </a:p>
                  </a:txBody>
                  <a:tcPr marL="88603" marR="88603"/>
                </a:tc>
                <a:tc>
                  <a:txBody>
                    <a:bodyPr/>
                    <a:lstStyle/>
                    <a:p>
                      <a:pPr marL="0" marR="0" indent="0" algn="ctr" defTabSz="914400" rtl="0" eaLnBrk="1" latinLnBrk="0" hangingPunct="1">
                        <a:lnSpc>
                          <a:spcPct val="100000"/>
                        </a:lnSpc>
                        <a:spcBef>
                          <a:spcPts val="0"/>
                        </a:spcBef>
                        <a:spcAft>
                          <a:spcPts val="0"/>
                        </a:spcAft>
                        <a:buClrTx/>
                        <a:buSzTx/>
                        <a:buFontTx/>
                        <a:buNone/>
                        <a:tabLst/>
                      </a:pPr>
                      <a:endParaRPr lang="en-US" sz="1600" b="0" i="0" u="none" strike="noStrike" cap="none" spc="0" baseline="0" dirty="0">
                        <a:ln>
                          <a:noFill/>
                        </a:ln>
                        <a:solidFill>
                          <a:schemeClr val="dk1"/>
                        </a:solidFill>
                        <a:uFillTx/>
                        <a:latin typeface="Calibri" panose="020F0502020204030204" pitchFamily="34" charset="0"/>
                        <a:ea typeface="+mn-ea"/>
                        <a:cs typeface="+mn-cs"/>
                        <a:sym typeface="Calibri"/>
                      </a:endParaRPr>
                    </a:p>
                  </a:txBody>
                  <a:tcPr marL="88603" marR="88603"/>
                </a:tc>
              </a:tr>
              <a:tr h="370840">
                <a:tc>
                  <a:txBody>
                    <a:bodyPr/>
                    <a:lstStyle/>
                    <a:p>
                      <a:pPr marL="0" marR="0" indent="0" algn="l"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uFillTx/>
                          <a:sym typeface="Calibri"/>
                        </a:rPr>
                        <a:t>Project &amp; Program Mgmt</a:t>
                      </a:r>
                      <a:r>
                        <a:rPr lang="en-US" sz="1600" u="none" strike="noStrike" cap="none" spc="0" baseline="30000" dirty="0" smtClean="0">
                          <a:ln>
                            <a:noFill/>
                          </a:ln>
                          <a:uFillTx/>
                          <a:sym typeface="Calibri"/>
                        </a:rPr>
                        <a:t>1</a:t>
                      </a:r>
                      <a:endParaRPr lang="en-US" sz="1600" b="0" i="0" u="none" strike="noStrike" cap="none" spc="0" baseline="0" dirty="0">
                        <a:ln>
                          <a:noFill/>
                        </a:ln>
                        <a:solidFill>
                          <a:schemeClr val="dk1"/>
                        </a:solidFill>
                        <a:uFillTx/>
                        <a:latin typeface="Calibri" panose="020F0502020204030204" pitchFamily="34" charset="0"/>
                        <a:ea typeface="+mn-ea"/>
                        <a:cs typeface="+mn-cs"/>
                        <a:sym typeface="Calibri"/>
                      </a:endParaRPr>
                    </a:p>
                  </a:txBody>
                  <a:tcPr marL="88603" marR="88603"/>
                </a:tc>
                <a:tc>
                  <a:txBody>
                    <a:bodyPr/>
                    <a:lstStyle/>
                    <a:p>
                      <a:pPr marL="0" marR="0" indent="0" algn="ctr"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uFillTx/>
                          <a:sym typeface="Calibri"/>
                        </a:rPr>
                        <a:t>✔</a:t>
                      </a:r>
                      <a:endParaRPr lang="en-US" sz="1600" b="0" i="0" u="none" strike="noStrike" cap="none" spc="0" baseline="0" dirty="0">
                        <a:ln>
                          <a:noFill/>
                        </a:ln>
                        <a:solidFill>
                          <a:schemeClr val="dk1"/>
                        </a:solidFill>
                        <a:uFillTx/>
                        <a:latin typeface="Calibri" panose="020F0502020204030204" pitchFamily="34" charset="0"/>
                        <a:ea typeface="+mn-ea"/>
                        <a:cs typeface="+mn-cs"/>
                        <a:sym typeface="Calibri"/>
                      </a:endParaRPr>
                    </a:p>
                  </a:txBody>
                  <a:tcPr marL="88603" marR="88603"/>
                </a:tc>
                <a:tc>
                  <a:txBody>
                    <a:bodyPr/>
                    <a:lstStyle/>
                    <a:p>
                      <a:pPr marL="0" marR="0" indent="0" algn="ctr" defTabSz="914400" rtl="0" eaLnBrk="1" latinLnBrk="0" hangingPunct="1">
                        <a:lnSpc>
                          <a:spcPct val="100000"/>
                        </a:lnSpc>
                        <a:spcBef>
                          <a:spcPts val="0"/>
                        </a:spcBef>
                        <a:spcAft>
                          <a:spcPts val="0"/>
                        </a:spcAft>
                        <a:buClrTx/>
                        <a:buSzTx/>
                        <a:buFontTx/>
                        <a:buNone/>
                        <a:tabLst/>
                      </a:pPr>
                      <a:endParaRPr lang="en-US" sz="1600" b="0" i="0" u="none" strike="noStrike" cap="none" spc="0" baseline="0" dirty="0">
                        <a:ln>
                          <a:noFill/>
                        </a:ln>
                        <a:solidFill>
                          <a:schemeClr val="dk1"/>
                        </a:solidFill>
                        <a:uFillTx/>
                        <a:latin typeface="Calibri" panose="020F0502020204030204" pitchFamily="34" charset="0"/>
                        <a:ea typeface="+mn-ea"/>
                        <a:cs typeface="+mn-cs"/>
                        <a:sym typeface="Calibri"/>
                      </a:endParaRPr>
                    </a:p>
                  </a:txBody>
                  <a:tcPr marL="88603" marR="88603"/>
                </a:tc>
              </a:tr>
              <a:tr h="370840">
                <a:tc>
                  <a:txBody>
                    <a:bodyPr/>
                    <a:lstStyle/>
                    <a:p>
                      <a:endParaRPr lang="en-US" dirty="0">
                        <a:latin typeface="Calibri" panose="020F0502020204030204" pitchFamily="34" charset="0"/>
                      </a:endParaRPr>
                    </a:p>
                  </a:txBody>
                  <a:tcPr marL="88603" marR="88603"/>
                </a:tc>
                <a:tc>
                  <a:txBody>
                    <a:bodyPr/>
                    <a:lstStyle/>
                    <a:p>
                      <a:endParaRPr lang="en-US" dirty="0">
                        <a:latin typeface="Calibri" panose="020F0502020204030204" pitchFamily="34" charset="0"/>
                      </a:endParaRPr>
                    </a:p>
                  </a:txBody>
                  <a:tcPr marL="88603" marR="88603"/>
                </a:tc>
                <a:tc>
                  <a:txBody>
                    <a:bodyPr/>
                    <a:lstStyle/>
                    <a:p>
                      <a:endParaRPr lang="en-US" dirty="0">
                        <a:latin typeface="Calibri" panose="020F0502020204030204" pitchFamily="34" charset="0"/>
                      </a:endParaRPr>
                    </a:p>
                  </a:txBody>
                  <a:tcPr marL="88603" marR="88603"/>
                </a:tc>
              </a:tr>
            </a:tbl>
          </a:graphicData>
        </a:graphic>
      </p:graphicFrame>
      <p:sp>
        <p:nvSpPr>
          <p:cNvPr id="7" name="Slide Number Placeholder 6"/>
          <p:cNvSpPr>
            <a:spLocks noGrp="1"/>
          </p:cNvSpPr>
          <p:nvPr>
            <p:ph type="sldNum" sz="quarter" idx="4"/>
          </p:nvPr>
        </p:nvSpPr>
        <p:spPr>
          <a:prstGeom prst="rect">
            <a:avLst/>
          </a:prstGeom>
        </p:spPr>
        <p:txBody>
          <a:bodyPr/>
          <a:lstStyle/>
          <a:p>
            <a:fld id="{B016F8AB-BCEA-4347-8BA6-BE776009BC89}" type="slidenum">
              <a:rPr lang="en-US" smtClean="0">
                <a:solidFill>
                  <a:srgbClr val="617D78"/>
                </a:solidFill>
              </a:rPr>
              <a:pPr/>
              <a:t>48</a:t>
            </a:fld>
            <a:endParaRPr lang="en-US" dirty="0">
              <a:solidFill>
                <a:srgbClr val="617D78"/>
              </a:solidFill>
            </a:endParaRPr>
          </a:p>
        </p:txBody>
      </p:sp>
      <p:sp>
        <p:nvSpPr>
          <p:cNvPr id="2" name="Title 1"/>
          <p:cNvSpPr>
            <a:spLocks noGrp="1"/>
          </p:cNvSpPr>
          <p:nvPr>
            <p:ph type="title"/>
          </p:nvPr>
        </p:nvSpPr>
        <p:spPr/>
        <p:txBody>
          <a:bodyPr/>
          <a:lstStyle/>
          <a:p>
            <a:r>
              <a:rPr lang="en-AU" dirty="0" smtClean="0"/>
              <a:t>Module Differences</a:t>
            </a:r>
            <a:endParaRPr lang="en-US" dirty="0"/>
          </a:p>
        </p:txBody>
      </p:sp>
      <p:sp>
        <p:nvSpPr>
          <p:cNvPr id="5" name="TextBox 4"/>
          <p:cNvSpPr txBox="1"/>
          <p:nvPr/>
        </p:nvSpPr>
        <p:spPr>
          <a:xfrm>
            <a:off x="2170898" y="5685350"/>
            <a:ext cx="7389948" cy="538935"/>
          </a:xfrm>
          <a:prstGeom prst="rect">
            <a:avLst/>
          </a:prstGeom>
          <a:noFill/>
        </p:spPr>
        <p:txBody>
          <a:bodyPr wrap="none" lIns="0" tIns="0" rIns="0" bIns="0" rtlCol="0">
            <a:noAutofit/>
          </a:bodyPr>
          <a:lstStyle/>
          <a:p>
            <a:pPr defTabSz="914400" hangingPunct="0">
              <a:lnSpc>
                <a:spcPct val="90000"/>
              </a:lnSpc>
            </a:pPr>
            <a:r>
              <a:rPr lang="en-US" sz="1200" kern="0" dirty="0" smtClean="0">
                <a:solidFill>
                  <a:prstClr val="black"/>
                </a:solidFill>
                <a:latin typeface="Calibri"/>
                <a:sym typeface="Calibri"/>
              </a:rPr>
              <a:t>1 – Requires Premium license</a:t>
            </a:r>
          </a:p>
          <a:p>
            <a:pPr defTabSz="914400" hangingPunct="0">
              <a:lnSpc>
                <a:spcPct val="90000"/>
              </a:lnSpc>
            </a:pPr>
            <a:endParaRPr lang="en-US" sz="1200" kern="0" dirty="0" smtClean="0">
              <a:solidFill>
                <a:prstClr val="black"/>
              </a:solidFill>
              <a:latin typeface="Calibri"/>
              <a:sym typeface="Calibri"/>
            </a:endParaRPr>
          </a:p>
          <a:p>
            <a:pPr defTabSz="914400" hangingPunct="0">
              <a:lnSpc>
                <a:spcPct val="90000"/>
              </a:lnSpc>
            </a:pPr>
            <a:endParaRPr lang="en-US" sz="1200" kern="0" dirty="0">
              <a:solidFill>
                <a:prstClr val="black"/>
              </a:solidFill>
              <a:latin typeface="Calibri"/>
              <a:sym typeface="Calibri"/>
            </a:endParaRPr>
          </a:p>
        </p:txBody>
      </p:sp>
    </p:spTree>
    <p:extLst>
      <p:ext uri="{BB962C8B-B14F-4D97-AF65-F5344CB8AC3E}">
        <p14:creationId xmlns:p14="http://schemas.microsoft.com/office/powerpoint/2010/main" val="2494614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idx="1"/>
            <p:extLst>
              <p:ext uri="{D42A27DB-BD31-4B8C-83A1-F6EECF244321}">
                <p14:modId xmlns:p14="http://schemas.microsoft.com/office/powerpoint/2010/main" val="874353966"/>
              </p:ext>
            </p:extLst>
          </p:nvPr>
        </p:nvGraphicFramePr>
        <p:xfrm>
          <a:off x="844550" y="1169988"/>
          <a:ext cx="10312170" cy="4741498"/>
        </p:xfrm>
        <a:graphic>
          <a:graphicData uri="http://schemas.openxmlformats.org/drawingml/2006/table">
            <a:tbl>
              <a:tblPr firstRow="1" bandRow="1">
                <a:tableStyleId>{5C22544A-7EE6-4342-B048-85BDC9FD1C3A}</a:tableStyleId>
              </a:tblPr>
              <a:tblGrid>
                <a:gridCol w="4601656"/>
                <a:gridCol w="3168774"/>
                <a:gridCol w="2541740"/>
              </a:tblGrid>
              <a:tr h="662258">
                <a:tc>
                  <a:txBody>
                    <a:bodyPr/>
                    <a:lstStyle/>
                    <a:p>
                      <a:endParaRPr lang="en-US" sz="1600" dirty="0">
                        <a:solidFill>
                          <a:srgbClr val="FFFFFF"/>
                        </a:solidFill>
                        <a:latin typeface="Calibri" panose="020F0502020204030204" pitchFamily="34" charset="0"/>
                      </a:endParaRPr>
                    </a:p>
                  </a:txBody>
                  <a:tcPr marL="88603" marR="88603"/>
                </a:tc>
                <a:tc>
                  <a:txBody>
                    <a:bodyPr/>
                    <a:lstStyle/>
                    <a:p>
                      <a:pPr algn="ctr"/>
                      <a:r>
                        <a:rPr lang="en-US" sz="1600" dirty="0" smtClean="0"/>
                        <a:t>SMA-X</a:t>
                      </a:r>
                      <a:endParaRPr lang="en-US" sz="1600" dirty="0">
                        <a:solidFill>
                          <a:srgbClr val="FFFFFF"/>
                        </a:solidFill>
                        <a:latin typeface="Calibri" panose="020F0502020204030204" pitchFamily="34" charset="0"/>
                      </a:endParaRPr>
                    </a:p>
                  </a:txBody>
                  <a:tcPr marL="88603" marR="88603"/>
                </a:tc>
                <a:tc>
                  <a:txBody>
                    <a:bodyPr/>
                    <a:lstStyle/>
                    <a:p>
                      <a:pPr algn="ctr"/>
                      <a:r>
                        <a:rPr lang="en-AU" sz="1600" dirty="0" smtClean="0"/>
                        <a:t>SMA-SM</a:t>
                      </a:r>
                      <a:endParaRPr lang="en-US" sz="1600" dirty="0">
                        <a:solidFill>
                          <a:srgbClr val="FFFFFF"/>
                        </a:solidFill>
                        <a:latin typeface="Calibri" panose="020F0502020204030204" pitchFamily="34" charset="0"/>
                      </a:endParaRPr>
                    </a:p>
                  </a:txBody>
                  <a:tcPr marL="88603" marR="88603"/>
                </a:tc>
              </a:tr>
              <a:tr h="370840">
                <a:tc>
                  <a:txBody>
                    <a:bodyPr/>
                    <a:lstStyle/>
                    <a:p>
                      <a:pPr marL="0" marR="0" indent="0" algn="l"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uFillTx/>
                          <a:sym typeface="Calibri"/>
                        </a:rPr>
                        <a:t>Pink Verify</a:t>
                      </a:r>
                      <a:endParaRPr lang="en-US" sz="1600" b="0" i="0" u="none" strike="noStrike" cap="none" spc="0" baseline="0" dirty="0">
                        <a:ln>
                          <a:noFill/>
                        </a:ln>
                        <a:solidFill>
                          <a:schemeClr val="dk1"/>
                        </a:solidFill>
                        <a:uFillTx/>
                        <a:latin typeface="Calibri" panose="020F0502020204030204" pitchFamily="34" charset="0"/>
                        <a:ea typeface="+mn-ea"/>
                        <a:cs typeface="+mn-cs"/>
                        <a:sym typeface="Calibri"/>
                      </a:endParaRPr>
                    </a:p>
                  </a:txBody>
                  <a:tcPr marL="88603" marR="88603"/>
                </a:tc>
                <a:tc>
                  <a:txBody>
                    <a:bodyPr/>
                    <a:lstStyle/>
                    <a:p>
                      <a:pPr marL="0" marR="0" indent="0" algn="ctr"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uFillTx/>
                          <a:sym typeface="Calibri"/>
                        </a:rPr>
                        <a:t>2 processes</a:t>
                      </a:r>
                      <a:endParaRPr lang="en-US" sz="1600" b="0" i="0" u="none" strike="noStrike" cap="none" spc="0" baseline="0" dirty="0">
                        <a:ln>
                          <a:noFill/>
                        </a:ln>
                        <a:solidFill>
                          <a:schemeClr val="dk1"/>
                        </a:solidFill>
                        <a:uFillTx/>
                        <a:latin typeface="Calibri" panose="020F0502020204030204" pitchFamily="34" charset="0"/>
                        <a:ea typeface="+mn-ea"/>
                        <a:cs typeface="+mn-cs"/>
                        <a:sym typeface="Calibri"/>
                      </a:endParaRPr>
                    </a:p>
                  </a:txBody>
                  <a:tcPr marL="88603" marR="88603"/>
                </a:tc>
                <a:tc>
                  <a:txBody>
                    <a:bodyPr/>
                    <a:lstStyle/>
                    <a:p>
                      <a:pPr marL="0" marR="0" indent="0" algn="ctr"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uFillTx/>
                          <a:sym typeface="Calibri"/>
                        </a:rPr>
                        <a:t>11 processes</a:t>
                      </a:r>
                      <a:endParaRPr lang="en-US" sz="1600" b="0" i="0" u="none" strike="noStrike" cap="none" spc="0" baseline="0" dirty="0">
                        <a:ln>
                          <a:noFill/>
                        </a:ln>
                        <a:solidFill>
                          <a:schemeClr val="dk1"/>
                        </a:solidFill>
                        <a:uFillTx/>
                        <a:latin typeface="Calibri" panose="020F0502020204030204" pitchFamily="34" charset="0"/>
                        <a:ea typeface="+mn-ea"/>
                        <a:cs typeface="+mn-cs"/>
                        <a:sym typeface="Calibri"/>
                      </a:endParaRPr>
                    </a:p>
                  </a:txBody>
                  <a:tcPr marL="88603" marR="88603"/>
                </a:tc>
              </a:tr>
              <a:tr h="370840">
                <a:tc>
                  <a:txBody>
                    <a:bodyPr/>
                    <a:lstStyle/>
                    <a:p>
                      <a:r>
                        <a:rPr lang="en-US" sz="1600" dirty="0" smtClean="0"/>
                        <a:t>Hot Topic Analytics beyond Service Desk, Incident,</a:t>
                      </a:r>
                      <a:r>
                        <a:rPr lang="en-US" sz="1600" baseline="0" dirty="0" smtClean="0"/>
                        <a:t> Problem, Survey records</a:t>
                      </a:r>
                      <a:endParaRPr lang="en-US" sz="1600" dirty="0">
                        <a:latin typeface="Calibri" panose="020F0502020204030204" pitchFamily="34" charset="0"/>
                      </a:endParaRPr>
                    </a:p>
                  </a:txBody>
                  <a:tcPr marL="88603" marR="88603"/>
                </a:tc>
                <a:tc>
                  <a:txBody>
                    <a:bodyPr/>
                    <a:lstStyle/>
                    <a:p>
                      <a:pPr algn="ctr"/>
                      <a:r>
                        <a:rPr lang="en-US" sz="1600" dirty="0" smtClean="0"/>
                        <a:t>User searches</a:t>
                      </a:r>
                    </a:p>
                    <a:p>
                      <a:pPr algn="ctr"/>
                      <a:r>
                        <a:rPr lang="en-US" sz="1600" dirty="0" smtClean="0"/>
                        <a:t>User questions</a:t>
                      </a:r>
                      <a:endParaRPr lang="en-US" sz="1600" dirty="0" smtClean="0">
                        <a:latin typeface="Calibri" panose="020F0502020204030204" pitchFamily="34" charset="0"/>
                      </a:endParaRPr>
                    </a:p>
                  </a:txBody>
                  <a:tcPr marL="88603" marR="88603"/>
                </a:tc>
                <a:tc>
                  <a:txBody>
                    <a:bodyPr/>
                    <a:lstStyle/>
                    <a:p>
                      <a:pPr algn="ctr"/>
                      <a:endParaRPr lang="en-US" sz="1600" dirty="0">
                        <a:latin typeface="Calibri" panose="020F0502020204030204" pitchFamily="34" charset="0"/>
                      </a:endParaRPr>
                    </a:p>
                  </a:txBody>
                  <a:tcPr marL="88603" marR="88603"/>
                </a:tc>
              </a:tr>
              <a:tr h="370840">
                <a:tc>
                  <a:txBody>
                    <a:bodyPr/>
                    <a:lstStyle/>
                    <a:p>
                      <a:r>
                        <a:rPr lang="en-US" sz="1600" dirty="0" smtClean="0"/>
                        <a:t>Change Analytics</a:t>
                      </a:r>
                      <a:endParaRPr lang="en-US" sz="1600" dirty="0">
                        <a:latin typeface="Calibri" panose="020F0502020204030204" pitchFamily="34" charset="0"/>
                      </a:endParaRPr>
                    </a:p>
                  </a:txBody>
                  <a:tcPr marL="88603" marR="8860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cap="none" spc="0" baseline="0" dirty="0" smtClean="0">
                          <a:ln>
                            <a:noFill/>
                          </a:ln>
                          <a:uFillTx/>
                          <a:sym typeface="Calibri"/>
                        </a:rPr>
                        <a:t>✔</a:t>
                      </a:r>
                      <a:endParaRPr lang="en-US" sz="1600" b="0" i="0" u="none" strike="noStrike" cap="none" spc="0" baseline="0" dirty="0" smtClean="0">
                        <a:ln>
                          <a:noFill/>
                        </a:ln>
                        <a:solidFill>
                          <a:schemeClr val="dk1"/>
                        </a:solidFill>
                        <a:uFillTx/>
                        <a:latin typeface="Calibri" panose="020F0502020204030204" pitchFamily="34" charset="0"/>
                        <a:ea typeface="+mn-ea"/>
                        <a:cs typeface="+mn-cs"/>
                        <a:sym typeface="Calibri"/>
                      </a:endParaRPr>
                    </a:p>
                  </a:txBody>
                  <a:tcPr marL="88603" marR="88603"/>
                </a:tc>
                <a:tc>
                  <a:txBody>
                    <a:bodyPr/>
                    <a:lstStyle/>
                    <a:p>
                      <a:pPr algn="ctr"/>
                      <a:endParaRPr lang="en-US" sz="1600" dirty="0">
                        <a:latin typeface="Calibri" panose="020F0502020204030204" pitchFamily="34" charset="0"/>
                      </a:endParaRPr>
                    </a:p>
                  </a:txBody>
                  <a:tcPr marL="88603" marR="88603"/>
                </a:tc>
              </a:tr>
              <a:tr h="370840">
                <a:tc>
                  <a:txBody>
                    <a:bodyPr/>
                    <a:lstStyle/>
                    <a:p>
                      <a:r>
                        <a:rPr lang="en-US" sz="1600" dirty="0" smtClean="0"/>
                        <a:t>Reporting</a:t>
                      </a:r>
                      <a:endParaRPr lang="en-US" sz="1600" dirty="0">
                        <a:latin typeface="Calibri" panose="020F0502020204030204" pitchFamily="34" charset="0"/>
                      </a:endParaRPr>
                    </a:p>
                  </a:txBody>
                  <a:tcPr marL="88603" marR="88603"/>
                </a:tc>
                <a:tc>
                  <a:txBody>
                    <a:bodyPr/>
                    <a:lstStyle/>
                    <a:p>
                      <a:pPr algn="ctr"/>
                      <a:r>
                        <a:rPr lang="en-US" sz="1600" dirty="0" smtClean="0"/>
                        <a:t>Built-in reporting</a:t>
                      </a:r>
                    </a:p>
                    <a:p>
                      <a:pPr algn="ctr"/>
                      <a:r>
                        <a:rPr lang="en-US" sz="1600" dirty="0" smtClean="0"/>
                        <a:t>BI API</a:t>
                      </a:r>
                      <a:endParaRPr lang="en-US" sz="1600" dirty="0">
                        <a:latin typeface="Calibri" panose="020F0502020204030204" pitchFamily="34" charset="0"/>
                      </a:endParaRPr>
                    </a:p>
                  </a:txBody>
                  <a:tcPr marL="88603" marR="88603"/>
                </a:tc>
                <a:tc>
                  <a:txBody>
                    <a:bodyPr/>
                    <a:lstStyle/>
                    <a:p>
                      <a:pPr algn="ctr"/>
                      <a:r>
                        <a:rPr lang="en-US" sz="1600" dirty="0" smtClean="0"/>
                        <a:t>Built-in reporting</a:t>
                      </a:r>
                    </a:p>
                    <a:p>
                      <a:pPr algn="ctr"/>
                      <a:r>
                        <a:rPr lang="en-US" sz="1600" dirty="0" smtClean="0"/>
                        <a:t>Any</a:t>
                      </a:r>
                      <a:r>
                        <a:rPr lang="en-US" sz="1600" baseline="0" dirty="0" smtClean="0"/>
                        <a:t> SQL reporting tool</a:t>
                      </a:r>
                      <a:endParaRPr lang="en-US" sz="1600" dirty="0">
                        <a:latin typeface="Calibri" panose="020F0502020204030204" pitchFamily="34" charset="0"/>
                      </a:endParaRPr>
                    </a:p>
                  </a:txBody>
                  <a:tcPr marL="88603" marR="88603"/>
                </a:tc>
              </a:tr>
              <a:tr h="370840">
                <a:tc>
                  <a:txBody>
                    <a:bodyPr/>
                    <a:lstStyle/>
                    <a:p>
                      <a:r>
                        <a:rPr lang="en-US" sz="1600" dirty="0" smtClean="0"/>
                        <a:t>CI auto-detection in description field</a:t>
                      </a:r>
                      <a:endParaRPr lang="en-US" sz="1600" dirty="0">
                        <a:latin typeface="Calibri" panose="020F0502020204030204" pitchFamily="34" charset="0"/>
                      </a:endParaRPr>
                    </a:p>
                  </a:txBody>
                  <a:tcPr marL="88603" marR="8860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cap="none" spc="0" baseline="0" dirty="0" smtClean="0">
                          <a:ln>
                            <a:noFill/>
                          </a:ln>
                          <a:uFillTx/>
                          <a:sym typeface="Calibri"/>
                        </a:rPr>
                        <a:t>✔</a:t>
                      </a:r>
                      <a:endParaRPr lang="en-US" sz="1600" b="0" i="0" u="none" strike="noStrike" cap="none" spc="0" baseline="0" dirty="0" smtClean="0">
                        <a:ln>
                          <a:noFill/>
                        </a:ln>
                        <a:solidFill>
                          <a:schemeClr val="dk1"/>
                        </a:solidFill>
                        <a:uFillTx/>
                        <a:latin typeface="Calibri" panose="020F0502020204030204" pitchFamily="34" charset="0"/>
                        <a:ea typeface="+mn-ea"/>
                        <a:cs typeface="+mn-cs"/>
                        <a:sym typeface="Calibri"/>
                      </a:endParaRPr>
                    </a:p>
                  </a:txBody>
                  <a:tcPr marL="88603" marR="88603"/>
                </a:tc>
                <a:tc>
                  <a:txBody>
                    <a:bodyPr/>
                    <a:lstStyle/>
                    <a:p>
                      <a:pPr algn="ctr"/>
                      <a:endParaRPr lang="en-US" sz="1600" dirty="0">
                        <a:latin typeface="Calibri" panose="020F0502020204030204" pitchFamily="34" charset="0"/>
                      </a:endParaRPr>
                    </a:p>
                  </a:txBody>
                  <a:tcPr marL="88603" marR="88603"/>
                </a:tc>
              </a:tr>
              <a:tr h="370840">
                <a:tc>
                  <a:txBody>
                    <a:bodyPr/>
                    <a:lstStyle/>
                    <a:p>
                      <a:r>
                        <a:rPr lang="en-US" sz="1600" dirty="0" smtClean="0"/>
                        <a:t>Auto-scaling</a:t>
                      </a:r>
                      <a:r>
                        <a:rPr lang="en-US" sz="1600" baseline="0" dirty="0" smtClean="0"/>
                        <a:t> on AWS</a:t>
                      </a:r>
                      <a:endParaRPr lang="en-US" sz="1600" dirty="0">
                        <a:latin typeface="Calibri" panose="020F0502020204030204" pitchFamily="34" charset="0"/>
                      </a:endParaRPr>
                    </a:p>
                  </a:txBody>
                  <a:tcPr marL="88603" marR="8860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cap="none" spc="0" baseline="0" dirty="0" smtClean="0">
                          <a:ln>
                            <a:noFill/>
                          </a:ln>
                          <a:uFillTx/>
                          <a:sym typeface="Calibri"/>
                        </a:rPr>
                        <a:t>✔</a:t>
                      </a:r>
                      <a:endParaRPr lang="en-US" sz="1600" b="0" i="0" u="none" strike="noStrike" cap="none" spc="0" baseline="0" dirty="0" smtClean="0">
                        <a:ln>
                          <a:noFill/>
                        </a:ln>
                        <a:solidFill>
                          <a:schemeClr val="dk1"/>
                        </a:solidFill>
                        <a:uFillTx/>
                        <a:latin typeface="Calibri" panose="020F0502020204030204" pitchFamily="34" charset="0"/>
                        <a:ea typeface="+mn-ea"/>
                        <a:cs typeface="+mn-cs"/>
                        <a:sym typeface="Calibri"/>
                      </a:endParaRPr>
                    </a:p>
                  </a:txBody>
                  <a:tcPr marL="88603" marR="88603"/>
                </a:tc>
                <a:tc>
                  <a:txBody>
                    <a:bodyPr/>
                    <a:lstStyle/>
                    <a:p>
                      <a:pPr algn="ctr"/>
                      <a:endParaRPr lang="en-US" sz="1600" dirty="0">
                        <a:latin typeface="Calibri" panose="020F0502020204030204" pitchFamily="34" charset="0"/>
                      </a:endParaRPr>
                    </a:p>
                  </a:txBody>
                  <a:tcPr marL="88603" marR="88603"/>
                </a:tc>
              </a:tr>
              <a:tr h="370840">
                <a:tc>
                  <a:txBody>
                    <a:bodyPr/>
                    <a:lstStyle/>
                    <a:p>
                      <a:r>
                        <a:rPr lang="en-US" sz="1600" dirty="0" err="1" smtClean="0"/>
                        <a:t>ChatOps</a:t>
                      </a:r>
                      <a:endParaRPr lang="en-US" sz="1600" dirty="0">
                        <a:latin typeface="Calibri" panose="020F0502020204030204" pitchFamily="34" charset="0"/>
                      </a:endParaRPr>
                    </a:p>
                  </a:txBody>
                  <a:tcPr marL="88603" marR="8860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cap="none" spc="0" baseline="0" dirty="0" smtClean="0">
                          <a:ln>
                            <a:noFill/>
                          </a:ln>
                          <a:uFillTx/>
                          <a:sym typeface="Calibri"/>
                        </a:rPr>
                        <a:t>On roadmap</a:t>
                      </a:r>
                      <a:endParaRPr lang="en-US" sz="1600" b="0" i="0" u="none" strike="noStrike" cap="none" spc="0" baseline="0" dirty="0" smtClean="0">
                        <a:ln>
                          <a:noFill/>
                        </a:ln>
                        <a:solidFill>
                          <a:schemeClr val="dk1"/>
                        </a:solidFill>
                        <a:uFillTx/>
                        <a:latin typeface="Calibri" panose="020F0502020204030204" pitchFamily="34" charset="0"/>
                        <a:ea typeface="+mn-ea"/>
                        <a:cs typeface="+mn-cs"/>
                        <a:sym typeface="Calibri"/>
                      </a:endParaRPr>
                    </a:p>
                  </a:txBody>
                  <a:tcPr marL="88603" marR="8860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cap="none" spc="0" baseline="0" dirty="0" smtClean="0">
                          <a:ln>
                            <a:noFill/>
                          </a:ln>
                          <a:uFillTx/>
                          <a:sym typeface="Calibri"/>
                        </a:rPr>
                        <a:t>✔</a:t>
                      </a:r>
                      <a:endParaRPr lang="en-US" sz="1600" b="0" i="0" u="none" strike="noStrike" cap="none" spc="0" baseline="0" dirty="0" smtClean="0">
                        <a:ln>
                          <a:noFill/>
                        </a:ln>
                        <a:solidFill>
                          <a:schemeClr val="dk1"/>
                        </a:solidFill>
                        <a:uFillTx/>
                        <a:latin typeface="Calibri" panose="020F0502020204030204" pitchFamily="34" charset="0"/>
                        <a:ea typeface="+mn-ea"/>
                        <a:cs typeface="+mn-cs"/>
                        <a:sym typeface="Calibri"/>
                      </a:endParaRPr>
                    </a:p>
                  </a:txBody>
                  <a:tcPr marL="88603" marR="88603"/>
                </a:tc>
              </a:tr>
              <a:tr h="370840">
                <a:tc>
                  <a:txBody>
                    <a:bodyPr/>
                    <a:lstStyle/>
                    <a:p>
                      <a:r>
                        <a:rPr lang="en-US" sz="1600" dirty="0" smtClean="0"/>
                        <a:t>Provide relevant related information</a:t>
                      </a:r>
                      <a:r>
                        <a:rPr lang="en-US" sz="1600" baseline="0" dirty="0" smtClean="0"/>
                        <a:t> while in a record</a:t>
                      </a:r>
                      <a:endParaRPr lang="en-US" sz="1600" dirty="0">
                        <a:latin typeface="Calibri" panose="020F0502020204030204" pitchFamily="34" charset="0"/>
                      </a:endParaRPr>
                    </a:p>
                  </a:txBody>
                  <a:tcPr marL="88603" marR="8860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cap="none" spc="0" baseline="0" dirty="0" smtClean="0">
                          <a:ln>
                            <a:noFill/>
                          </a:ln>
                          <a:uFillTx/>
                          <a:sym typeface="Calibri"/>
                        </a:rPr>
                        <a:t>News and KM docs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cap="none" spc="0" baseline="0" dirty="0" smtClean="0">
                          <a:ln>
                            <a:noFill/>
                          </a:ln>
                          <a:uFillTx/>
                          <a:sym typeface="Calibri"/>
                        </a:rPr>
                        <a:t>Suggested Solutions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cap="none" spc="0" baseline="0" dirty="0" smtClean="0">
                          <a:ln>
                            <a:noFill/>
                          </a:ln>
                          <a:uFillTx/>
                          <a:sym typeface="Calibri"/>
                        </a:rPr>
                        <a:t>Related Contracts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cap="none" spc="0" baseline="0" dirty="0" smtClean="0">
                          <a:ln>
                            <a:noFill/>
                          </a:ln>
                          <a:uFillTx/>
                          <a:sym typeface="Calibri"/>
                        </a:rPr>
                        <a:t>Success of similar changes</a:t>
                      </a:r>
                      <a:endParaRPr lang="en-US" sz="1600" b="0" i="0" u="none" strike="noStrike" cap="none" spc="0" baseline="0" dirty="0" smtClean="0">
                        <a:ln>
                          <a:noFill/>
                        </a:ln>
                        <a:solidFill>
                          <a:schemeClr val="dk1"/>
                        </a:solidFill>
                        <a:uFillTx/>
                        <a:latin typeface="Calibri" panose="020F0502020204030204" pitchFamily="34" charset="0"/>
                        <a:ea typeface="+mn-ea"/>
                        <a:cs typeface="+mn-cs"/>
                        <a:sym typeface="Calibri"/>
                      </a:endParaRPr>
                    </a:p>
                  </a:txBody>
                  <a:tcPr marL="88603" marR="8860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cap="none" spc="0" baseline="0" dirty="0" smtClean="0">
                          <a:ln>
                            <a:noFill/>
                          </a:ln>
                          <a:uFillTx/>
                          <a:sym typeface="Calibri"/>
                        </a:rPr>
                        <a:t>News and KM docs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cap="none" spc="0" baseline="0" dirty="0" smtClean="0">
                          <a:ln>
                            <a:noFill/>
                          </a:ln>
                          <a:uFillTx/>
                          <a:sym typeface="Calibri"/>
                        </a:rPr>
                        <a:t>Suggested Solutions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u="none" strike="noStrike" cap="none" spc="0" baseline="0" dirty="0" smtClean="0">
                        <a:ln>
                          <a:noFill/>
                        </a:ln>
                        <a:uFillTx/>
                        <a:sym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cap="none" spc="0" baseline="0" dirty="0" smtClean="0">
                          <a:ln>
                            <a:noFill/>
                          </a:ln>
                          <a:uFillTx/>
                          <a:sym typeface="Calibri"/>
                        </a:rPr>
                        <a:t>Similar changes with RC</a:t>
                      </a:r>
                      <a:endParaRPr lang="en-US" sz="1600" b="0" i="0" u="none" strike="noStrike" cap="none" spc="0" baseline="0" dirty="0" smtClean="0">
                        <a:ln>
                          <a:noFill/>
                        </a:ln>
                        <a:solidFill>
                          <a:schemeClr val="dk1"/>
                        </a:solidFill>
                        <a:uFillTx/>
                        <a:latin typeface="Calibri" panose="020F0502020204030204" pitchFamily="34" charset="0"/>
                        <a:ea typeface="+mn-ea"/>
                        <a:cs typeface="+mn-cs"/>
                        <a:sym typeface="Calibri"/>
                      </a:endParaRPr>
                    </a:p>
                  </a:txBody>
                  <a:tcPr marL="88603" marR="88603"/>
                </a:tc>
              </a:tr>
            </a:tbl>
          </a:graphicData>
        </a:graphic>
      </p:graphicFrame>
      <p:sp>
        <p:nvSpPr>
          <p:cNvPr id="7" name="Slide Number Placeholder 6"/>
          <p:cNvSpPr>
            <a:spLocks noGrp="1"/>
          </p:cNvSpPr>
          <p:nvPr>
            <p:ph type="sldNum" sz="quarter" idx="4"/>
          </p:nvPr>
        </p:nvSpPr>
        <p:spPr>
          <a:prstGeom prst="rect">
            <a:avLst/>
          </a:prstGeom>
        </p:spPr>
        <p:txBody>
          <a:bodyPr/>
          <a:lstStyle/>
          <a:p>
            <a:fld id="{B016F8AB-BCEA-4347-8BA6-BE776009BC89}" type="slidenum">
              <a:rPr lang="en-US" smtClean="0">
                <a:solidFill>
                  <a:srgbClr val="617D78"/>
                </a:solidFill>
              </a:rPr>
              <a:pPr/>
              <a:t>49</a:t>
            </a:fld>
            <a:endParaRPr lang="en-US" dirty="0">
              <a:solidFill>
                <a:srgbClr val="617D78"/>
              </a:solidFill>
            </a:endParaRPr>
          </a:p>
        </p:txBody>
      </p:sp>
      <p:sp>
        <p:nvSpPr>
          <p:cNvPr id="2" name="Title 1"/>
          <p:cNvSpPr>
            <a:spLocks noGrp="1"/>
          </p:cNvSpPr>
          <p:nvPr>
            <p:ph type="title"/>
          </p:nvPr>
        </p:nvSpPr>
        <p:spPr/>
        <p:txBody>
          <a:bodyPr/>
          <a:lstStyle/>
          <a:p>
            <a:r>
              <a:rPr lang="en-AU" dirty="0" smtClean="0"/>
              <a:t>Functional Differences</a:t>
            </a:r>
            <a:endParaRPr lang="en-US" dirty="0"/>
          </a:p>
        </p:txBody>
      </p:sp>
    </p:spTree>
    <p:extLst>
      <p:ext uri="{BB962C8B-B14F-4D97-AF65-F5344CB8AC3E}">
        <p14:creationId xmlns:p14="http://schemas.microsoft.com/office/powerpoint/2010/main" val="2889589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Class Logistics</a:t>
            </a:r>
            <a:endParaRPr lang="en-US" dirty="0"/>
          </a:p>
        </p:txBody>
      </p:sp>
      <p:sp>
        <p:nvSpPr>
          <p:cNvPr id="3" name="Text Placeholder 2"/>
          <p:cNvSpPr>
            <a:spLocks noGrp="1"/>
          </p:cNvSpPr>
          <p:nvPr>
            <p:ph type="body" sz="quarter" idx="13"/>
          </p:nvPr>
        </p:nvSpPr>
        <p:spPr/>
        <p:txBody>
          <a:bodyPr/>
          <a:lstStyle/>
          <a:p>
            <a:endParaRPr lang="en-US"/>
          </a:p>
        </p:txBody>
      </p:sp>
      <p:graphicFrame>
        <p:nvGraphicFramePr>
          <p:cNvPr id="12" name="Content Placeholder 1"/>
          <p:cNvGraphicFramePr>
            <a:graphicFrameLocks noGrp="1"/>
          </p:cNvGraphicFramePr>
          <p:nvPr>
            <p:ph idx="1"/>
            <p:extLst>
              <p:ext uri="{D42A27DB-BD31-4B8C-83A1-F6EECF244321}">
                <p14:modId xmlns:p14="http://schemas.microsoft.com/office/powerpoint/2010/main" val="3123750183"/>
              </p:ext>
            </p:extLst>
          </p:nvPr>
        </p:nvGraphicFramePr>
        <p:xfrm>
          <a:off x="946150" y="1728788"/>
          <a:ext cx="10312400" cy="4451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17" descr="C:\Field Excellence\Training Templates\Web\Web-Communications_Icons\Panic_button\Panic_button_RGB\Panic_button_RGB_blue_N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836750" y="177726"/>
            <a:ext cx="1107397" cy="110739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4"/>
          </p:nvPr>
        </p:nvSpPr>
        <p:spPr/>
        <p:txBody>
          <a:bodyPr/>
          <a:lstStyle/>
          <a:p>
            <a:fld id="{0FB999A9-77CE-4AD1-9911-24A29F08BC34}" type="slidenum">
              <a:rPr lang="en-US" smtClean="0"/>
              <a:pPr/>
              <a:t>5</a:t>
            </a:fld>
            <a:endParaRPr lang="en-US" dirty="0"/>
          </a:p>
        </p:txBody>
      </p:sp>
    </p:spTree>
    <p:extLst>
      <p:ext uri="{BB962C8B-B14F-4D97-AF65-F5344CB8AC3E}">
        <p14:creationId xmlns:p14="http://schemas.microsoft.com/office/powerpoint/2010/main" val="2356180429"/>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idx="1"/>
            <p:extLst>
              <p:ext uri="{D42A27DB-BD31-4B8C-83A1-F6EECF244321}">
                <p14:modId xmlns:p14="http://schemas.microsoft.com/office/powerpoint/2010/main" val="2501660414"/>
              </p:ext>
            </p:extLst>
          </p:nvPr>
        </p:nvGraphicFramePr>
        <p:xfrm>
          <a:off x="946150" y="1728788"/>
          <a:ext cx="10312170" cy="2922858"/>
        </p:xfrm>
        <a:graphic>
          <a:graphicData uri="http://schemas.openxmlformats.org/drawingml/2006/table">
            <a:tbl>
              <a:tblPr firstRow="1" bandRow="1">
                <a:tableStyleId>{5C22544A-7EE6-4342-B048-85BDC9FD1C3A}</a:tableStyleId>
              </a:tblPr>
              <a:tblGrid>
                <a:gridCol w="4128422"/>
                <a:gridCol w="3642008"/>
                <a:gridCol w="2541740"/>
              </a:tblGrid>
              <a:tr h="662258">
                <a:tc>
                  <a:txBody>
                    <a:bodyPr/>
                    <a:lstStyle/>
                    <a:p>
                      <a:endParaRPr lang="en-US" sz="1600" dirty="0">
                        <a:solidFill>
                          <a:srgbClr val="FFFFFF"/>
                        </a:solidFill>
                        <a:latin typeface="Calibri" panose="020F0502020204030204" pitchFamily="34" charset="0"/>
                      </a:endParaRPr>
                    </a:p>
                  </a:txBody>
                  <a:tcPr marL="88603" marR="88603"/>
                </a:tc>
                <a:tc>
                  <a:txBody>
                    <a:bodyPr/>
                    <a:lstStyle/>
                    <a:p>
                      <a:pPr algn="ctr"/>
                      <a:r>
                        <a:rPr lang="en-US" sz="1600" dirty="0" smtClean="0"/>
                        <a:t>SMA-X</a:t>
                      </a:r>
                      <a:endParaRPr lang="en-US" sz="1600" dirty="0">
                        <a:solidFill>
                          <a:srgbClr val="FFFFFF"/>
                        </a:solidFill>
                        <a:latin typeface="Calibri" panose="020F0502020204030204" pitchFamily="34" charset="0"/>
                      </a:endParaRPr>
                    </a:p>
                  </a:txBody>
                  <a:tcPr marL="88603" marR="88603"/>
                </a:tc>
                <a:tc>
                  <a:txBody>
                    <a:bodyPr/>
                    <a:lstStyle/>
                    <a:p>
                      <a:pPr algn="ctr"/>
                      <a:r>
                        <a:rPr lang="en-AU" sz="1600" dirty="0" smtClean="0"/>
                        <a:t>SMA-SM</a:t>
                      </a:r>
                      <a:endParaRPr lang="en-US" sz="1600" dirty="0">
                        <a:solidFill>
                          <a:srgbClr val="FFFFFF"/>
                        </a:solidFill>
                        <a:latin typeface="Calibri" panose="020F0502020204030204" pitchFamily="34" charset="0"/>
                      </a:endParaRPr>
                    </a:p>
                  </a:txBody>
                  <a:tcPr marL="88603" marR="88603"/>
                </a:tc>
              </a:tr>
              <a:tr h="370840">
                <a:tc>
                  <a:txBody>
                    <a:bodyPr/>
                    <a:lstStyle/>
                    <a:p>
                      <a:r>
                        <a:rPr lang="en-US" sz="1600" dirty="0" smtClean="0"/>
                        <a:t>Migrate configuration and data from one instance to another</a:t>
                      </a:r>
                      <a:endParaRPr lang="en-US" sz="1600" dirty="0">
                        <a:latin typeface="Calibri" panose="020F0502020204030204" pitchFamily="34" charset="0"/>
                      </a:endParaRPr>
                    </a:p>
                  </a:txBody>
                  <a:tcPr marL="88603" marR="88603"/>
                </a:tc>
                <a:tc>
                  <a:txBody>
                    <a:bodyPr/>
                    <a:lstStyle/>
                    <a:p>
                      <a:pPr algn="ctr"/>
                      <a:r>
                        <a:rPr lang="en-US" sz="1600" dirty="0" smtClean="0"/>
                        <a:t>Full with Dev2Prod</a:t>
                      </a:r>
                      <a:r>
                        <a:rPr lang="en-US" sz="1600" baseline="0" dirty="0" smtClean="0"/>
                        <a:t> utility but excludes offering options,</a:t>
                      </a:r>
                    </a:p>
                    <a:p>
                      <a:pPr algn="ctr"/>
                      <a:r>
                        <a:rPr lang="en-US" sz="1600" baseline="0" dirty="0" smtClean="0"/>
                        <a:t>Clone tenant</a:t>
                      </a:r>
                    </a:p>
                    <a:p>
                      <a:pPr algn="ctr"/>
                      <a:r>
                        <a:rPr lang="en-US" sz="1600" baseline="0" dirty="0" smtClean="0"/>
                        <a:t>Export/Import tenant</a:t>
                      </a:r>
                      <a:endParaRPr lang="en-US" sz="1600" dirty="0">
                        <a:latin typeface="Calibri" panose="020F0502020204030204" pitchFamily="34" charset="0"/>
                      </a:endParaRPr>
                    </a:p>
                  </a:txBody>
                  <a:tcPr marL="88603" marR="88603"/>
                </a:tc>
                <a:tc>
                  <a:txBody>
                    <a:bodyPr/>
                    <a:lstStyle/>
                    <a:p>
                      <a:pPr algn="ctr"/>
                      <a:r>
                        <a:rPr lang="en-US" sz="1600" dirty="0" smtClean="0"/>
                        <a:t>Unload</a:t>
                      </a:r>
                      <a:r>
                        <a:rPr lang="en-US" sz="1600" baseline="0" dirty="0" smtClean="0"/>
                        <a:t> files</a:t>
                      </a:r>
                    </a:p>
                    <a:p>
                      <a:pPr algn="ctr"/>
                      <a:r>
                        <a:rPr lang="en-US" sz="1600" baseline="0" dirty="0" smtClean="0"/>
                        <a:t>Delta Migration tool</a:t>
                      </a:r>
                      <a:endParaRPr lang="en-US" sz="1600" dirty="0">
                        <a:latin typeface="Calibri" panose="020F0502020204030204" pitchFamily="34" charset="0"/>
                      </a:endParaRPr>
                    </a:p>
                  </a:txBody>
                  <a:tcPr marL="88603" marR="88603"/>
                </a:tc>
              </a:tr>
              <a:tr h="370840">
                <a:tc>
                  <a:txBody>
                    <a:bodyPr/>
                    <a:lstStyle/>
                    <a:p>
                      <a:r>
                        <a:rPr lang="en-US" sz="1600" dirty="0" smtClean="0"/>
                        <a:t>Multi-tenant</a:t>
                      </a:r>
                      <a:endParaRPr lang="en-US" sz="1600" dirty="0">
                        <a:latin typeface="Calibri" panose="020F0502020204030204" pitchFamily="34" charset="0"/>
                      </a:endParaRPr>
                    </a:p>
                  </a:txBody>
                  <a:tcPr marL="88603" marR="88603"/>
                </a:tc>
                <a:tc>
                  <a:txBody>
                    <a:bodyPr/>
                    <a:lstStyle/>
                    <a:p>
                      <a:pPr algn="ctr"/>
                      <a:r>
                        <a:rPr lang="en-US" sz="1600" dirty="0" smtClean="0"/>
                        <a:t>Data segregation for some processes</a:t>
                      </a:r>
                    </a:p>
                    <a:p>
                      <a:pPr algn="ctr"/>
                      <a:r>
                        <a:rPr lang="en-US" sz="1600" dirty="0" smtClean="0"/>
                        <a:t>Multi-tenant architecture</a:t>
                      </a:r>
                    </a:p>
                    <a:p>
                      <a:pPr algn="ctr"/>
                      <a:r>
                        <a:rPr lang="en-US" sz="1600" dirty="0" smtClean="0"/>
                        <a:t>MT Console (future release)</a:t>
                      </a:r>
                      <a:endParaRPr lang="en-US" sz="1600" dirty="0">
                        <a:latin typeface="Calibri" panose="020F0502020204030204" pitchFamily="34" charset="0"/>
                      </a:endParaRPr>
                    </a:p>
                  </a:txBody>
                  <a:tcPr marL="88603" marR="88603"/>
                </a:tc>
                <a:tc>
                  <a:txBody>
                    <a:bodyPr/>
                    <a:lstStyle/>
                    <a:p>
                      <a:pPr algn="ctr"/>
                      <a:r>
                        <a:rPr lang="en-US" sz="1600" dirty="0" smtClean="0"/>
                        <a:t>Field-level access controls</a:t>
                      </a:r>
                    </a:p>
                    <a:p>
                      <a:pPr algn="ctr"/>
                      <a:r>
                        <a:rPr lang="en-US" sz="1600" dirty="0" smtClean="0"/>
                        <a:t>Data Policies</a:t>
                      </a:r>
                    </a:p>
                    <a:p>
                      <a:pPr algn="ctr"/>
                      <a:r>
                        <a:rPr lang="en-US" sz="1600" dirty="0" err="1" smtClean="0"/>
                        <a:t>Mandanten</a:t>
                      </a:r>
                      <a:endParaRPr lang="en-US" sz="1600" dirty="0">
                        <a:latin typeface="Calibri" panose="020F0502020204030204" pitchFamily="34" charset="0"/>
                      </a:endParaRPr>
                    </a:p>
                  </a:txBody>
                  <a:tcPr marL="88603" marR="88603"/>
                </a:tc>
              </a:tr>
              <a:tr h="370840">
                <a:tc>
                  <a:txBody>
                    <a:bodyPr/>
                    <a:lstStyle/>
                    <a:p>
                      <a:r>
                        <a:rPr lang="en-US" sz="1600" dirty="0" smtClean="0"/>
                        <a:t>Organization/department hierarchy</a:t>
                      </a:r>
                      <a:endParaRPr lang="en-US" sz="1600" dirty="0">
                        <a:latin typeface="Calibri" panose="020F0502020204030204" pitchFamily="34" charset="0"/>
                      </a:endParaRPr>
                    </a:p>
                  </a:txBody>
                  <a:tcPr marL="88603" marR="88603"/>
                </a:tc>
                <a:tc>
                  <a:txBody>
                    <a:bodyPr/>
                    <a:lstStyle/>
                    <a:p>
                      <a:pPr algn="ctr"/>
                      <a:endParaRPr lang="en-US" sz="1600" dirty="0">
                        <a:latin typeface="Calibri" panose="020F0502020204030204" pitchFamily="34" charset="0"/>
                      </a:endParaRPr>
                    </a:p>
                  </a:txBody>
                  <a:tcPr marL="88603" marR="88603"/>
                </a:tc>
                <a:tc>
                  <a:txBody>
                    <a:bodyPr/>
                    <a:lstStyle/>
                    <a:p>
                      <a:pPr algn="ctr"/>
                      <a:r>
                        <a:rPr lang="en-US" sz="1600" dirty="0" smtClean="0"/>
                        <a:t>✔</a:t>
                      </a:r>
                      <a:endParaRPr lang="en-US" sz="1600" dirty="0">
                        <a:latin typeface="Calibri" panose="020F0502020204030204" pitchFamily="34" charset="0"/>
                      </a:endParaRPr>
                    </a:p>
                  </a:txBody>
                  <a:tcPr marL="88603" marR="88603"/>
                </a:tc>
              </a:tr>
            </a:tbl>
          </a:graphicData>
        </a:graphic>
      </p:graphicFrame>
      <p:sp>
        <p:nvSpPr>
          <p:cNvPr id="7" name="Slide Number Placeholder 6"/>
          <p:cNvSpPr>
            <a:spLocks noGrp="1"/>
          </p:cNvSpPr>
          <p:nvPr>
            <p:ph type="sldNum" sz="quarter" idx="4"/>
          </p:nvPr>
        </p:nvSpPr>
        <p:spPr>
          <a:prstGeom prst="rect">
            <a:avLst/>
          </a:prstGeom>
        </p:spPr>
        <p:txBody>
          <a:bodyPr/>
          <a:lstStyle/>
          <a:p>
            <a:fld id="{B016F8AB-BCEA-4347-8BA6-BE776009BC89}" type="slidenum">
              <a:rPr lang="en-US" smtClean="0">
                <a:solidFill>
                  <a:srgbClr val="617D78"/>
                </a:solidFill>
              </a:rPr>
              <a:pPr/>
              <a:t>50</a:t>
            </a:fld>
            <a:endParaRPr lang="en-US" dirty="0">
              <a:solidFill>
                <a:srgbClr val="617D78"/>
              </a:solidFill>
            </a:endParaRPr>
          </a:p>
        </p:txBody>
      </p:sp>
      <p:sp>
        <p:nvSpPr>
          <p:cNvPr id="2" name="Title 1"/>
          <p:cNvSpPr>
            <a:spLocks noGrp="1"/>
          </p:cNvSpPr>
          <p:nvPr>
            <p:ph type="title"/>
          </p:nvPr>
        </p:nvSpPr>
        <p:spPr/>
        <p:txBody>
          <a:bodyPr/>
          <a:lstStyle/>
          <a:p>
            <a:r>
              <a:rPr lang="en-AU" dirty="0" smtClean="0"/>
              <a:t>Administration differences</a:t>
            </a:r>
            <a:endParaRPr lang="en-US" dirty="0"/>
          </a:p>
        </p:txBody>
      </p:sp>
    </p:spTree>
    <p:extLst>
      <p:ext uri="{BB962C8B-B14F-4D97-AF65-F5344CB8AC3E}">
        <p14:creationId xmlns:p14="http://schemas.microsoft.com/office/powerpoint/2010/main" val="2320108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idx="1"/>
            <p:extLst>
              <p:ext uri="{D42A27DB-BD31-4B8C-83A1-F6EECF244321}">
                <p14:modId xmlns:p14="http://schemas.microsoft.com/office/powerpoint/2010/main" val="1549096041"/>
              </p:ext>
            </p:extLst>
          </p:nvPr>
        </p:nvGraphicFramePr>
        <p:xfrm>
          <a:off x="946177" y="981974"/>
          <a:ext cx="10312982" cy="5565130"/>
        </p:xfrm>
        <a:graphic>
          <a:graphicData uri="http://schemas.openxmlformats.org/drawingml/2006/table">
            <a:tbl>
              <a:tblPr firstRow="1" bandRow="1">
                <a:tableStyleId>{5C22544A-7EE6-4342-B048-85BDC9FD1C3A}</a:tableStyleId>
              </a:tblPr>
              <a:tblGrid>
                <a:gridCol w="2956322"/>
                <a:gridCol w="4276294"/>
                <a:gridCol w="3080366"/>
              </a:tblGrid>
              <a:tr h="0">
                <a:tc>
                  <a:txBody>
                    <a:bodyPr/>
                    <a:lstStyle/>
                    <a:p>
                      <a:endParaRPr lang="en-US" sz="1600" dirty="0">
                        <a:solidFill>
                          <a:srgbClr val="FFFFFF"/>
                        </a:solidFill>
                        <a:latin typeface="Calibri" panose="020F0502020204030204" pitchFamily="34" charset="0"/>
                      </a:endParaRPr>
                    </a:p>
                  </a:txBody>
                  <a:tcPr marL="84446" marR="84446"/>
                </a:tc>
                <a:tc>
                  <a:txBody>
                    <a:bodyPr/>
                    <a:lstStyle/>
                    <a:p>
                      <a:pPr algn="ctr"/>
                      <a:r>
                        <a:rPr lang="en-US" sz="1600" dirty="0" smtClean="0"/>
                        <a:t>SMA-X</a:t>
                      </a:r>
                      <a:endParaRPr lang="en-US" sz="1600" dirty="0">
                        <a:solidFill>
                          <a:srgbClr val="FFFFFF"/>
                        </a:solidFill>
                        <a:latin typeface="Calibri" panose="020F0502020204030204" pitchFamily="34" charset="0"/>
                      </a:endParaRPr>
                    </a:p>
                  </a:txBody>
                  <a:tcPr marL="84446" marR="84446"/>
                </a:tc>
                <a:tc>
                  <a:txBody>
                    <a:bodyPr/>
                    <a:lstStyle/>
                    <a:p>
                      <a:pPr algn="ctr"/>
                      <a:r>
                        <a:rPr lang="en-AU" sz="1600" dirty="0" smtClean="0"/>
                        <a:t>SMA-SM</a:t>
                      </a:r>
                      <a:endParaRPr lang="en-US" sz="1600" dirty="0">
                        <a:solidFill>
                          <a:srgbClr val="FFFFFF"/>
                        </a:solidFill>
                        <a:latin typeface="Calibri" panose="020F0502020204030204" pitchFamily="34" charset="0"/>
                      </a:endParaRPr>
                    </a:p>
                  </a:txBody>
                  <a:tcPr marL="84446" marR="84446"/>
                </a:tc>
              </a:tr>
              <a:tr h="370840">
                <a:tc>
                  <a:txBody>
                    <a:bodyPr/>
                    <a:lstStyle/>
                    <a:p>
                      <a:r>
                        <a:rPr lang="en-US" sz="1600" dirty="0" smtClean="0"/>
                        <a:t>Configure a new form</a:t>
                      </a:r>
                      <a:endParaRPr lang="en-US" sz="1600" dirty="0">
                        <a:latin typeface="Calibri" panose="020F0502020204030204" pitchFamily="34" charset="0"/>
                      </a:endParaRPr>
                    </a:p>
                  </a:txBody>
                  <a:tcPr marL="84446" marR="84446"/>
                </a:tc>
                <a:tc>
                  <a:txBody>
                    <a:bodyPr/>
                    <a:lstStyle/>
                    <a:p>
                      <a:pPr algn="ctr"/>
                      <a:r>
                        <a:rPr lang="en-US" sz="1600" dirty="0" smtClean="0"/>
                        <a:t>Add conditions</a:t>
                      </a:r>
                      <a:r>
                        <a:rPr lang="en-US" sz="1600" baseline="0" dirty="0" smtClean="0"/>
                        <a:t> to OOB forms (New, Full, Preview)</a:t>
                      </a:r>
                      <a:endParaRPr lang="en-US" sz="1600" baseline="0" dirty="0" smtClean="0">
                        <a:latin typeface="Calibri" panose="020F0502020204030204" pitchFamily="34" charset="0"/>
                      </a:endParaRPr>
                    </a:p>
                  </a:txBody>
                  <a:tcPr marL="84446" marR="84446"/>
                </a:tc>
                <a:tc>
                  <a:txBody>
                    <a:bodyPr/>
                    <a:lstStyle/>
                    <a:p>
                      <a:pPr algn="ctr"/>
                      <a:r>
                        <a:rPr lang="en-US" sz="1600" dirty="0" smtClean="0"/>
                        <a:t>✔ using Windows client</a:t>
                      </a:r>
                      <a:endParaRPr lang="en-US" sz="1600" dirty="0">
                        <a:latin typeface="Calibri" panose="020F0502020204030204" pitchFamily="34" charset="0"/>
                      </a:endParaRPr>
                    </a:p>
                  </a:txBody>
                  <a:tcPr marL="84446" marR="84446"/>
                </a:tc>
              </a:tr>
              <a:tr h="370840">
                <a:tc>
                  <a:txBody>
                    <a:bodyPr/>
                    <a:lstStyle/>
                    <a:p>
                      <a:r>
                        <a:rPr lang="en-US" sz="1600" dirty="0" smtClean="0"/>
                        <a:t>Configure a new workflow</a:t>
                      </a:r>
                      <a:endParaRPr lang="en-US" sz="1600" dirty="0">
                        <a:latin typeface="Calibri" panose="020F0502020204030204" pitchFamily="34" charset="0"/>
                      </a:endParaRPr>
                    </a:p>
                  </a:txBody>
                  <a:tcPr marL="84446" marR="84446"/>
                </a:tc>
                <a:tc>
                  <a:txBody>
                    <a:bodyPr/>
                    <a:lstStyle/>
                    <a:p>
                      <a:pPr algn="ctr"/>
                      <a:r>
                        <a:rPr lang="en-US" sz="1600" dirty="0" smtClean="0"/>
                        <a:t>Add conditions to OOB workflow</a:t>
                      </a:r>
                    </a:p>
                    <a:p>
                      <a:pPr algn="ctr"/>
                      <a:r>
                        <a:rPr lang="en-US" sz="1600" dirty="0" smtClean="0"/>
                        <a:t>Configure new Workflow(on roadmap)</a:t>
                      </a:r>
                      <a:endParaRPr lang="en-US" sz="1600" dirty="0">
                        <a:latin typeface="Calibri" panose="020F0502020204030204" pitchFamily="34" charset="0"/>
                      </a:endParaRPr>
                    </a:p>
                  </a:txBody>
                  <a:tcPr marL="84446" marR="84446"/>
                </a:tc>
                <a:tc>
                  <a:txBody>
                    <a:bodyPr/>
                    <a:lstStyle/>
                    <a:p>
                      <a:pPr algn="ctr"/>
                      <a:r>
                        <a:rPr lang="en-US" sz="1600" dirty="0" smtClean="0"/>
                        <a:t>✔</a:t>
                      </a:r>
                      <a:endParaRPr lang="en-US" sz="1600" dirty="0">
                        <a:latin typeface="Calibri" panose="020F0502020204030204" pitchFamily="34" charset="0"/>
                      </a:endParaRPr>
                    </a:p>
                  </a:txBody>
                  <a:tcPr marL="84446" marR="84446"/>
                </a:tc>
              </a:tr>
              <a:tr h="370840">
                <a:tc>
                  <a:txBody>
                    <a:bodyPr/>
                    <a:lstStyle/>
                    <a:p>
                      <a:r>
                        <a:rPr lang="en-US" sz="1600" dirty="0" smtClean="0"/>
                        <a:t>Number of custom fields</a:t>
                      </a:r>
                      <a:endParaRPr lang="en-US" sz="1600" dirty="0">
                        <a:latin typeface="Calibri" panose="020F0502020204030204" pitchFamily="34" charset="0"/>
                      </a:endParaRPr>
                    </a:p>
                  </a:txBody>
                  <a:tcPr marL="84446" marR="84446"/>
                </a:tc>
                <a:tc>
                  <a:txBody>
                    <a:bodyPr/>
                    <a:lstStyle/>
                    <a:p>
                      <a:pPr algn="ctr"/>
                      <a:r>
                        <a:rPr lang="en-US" sz="1600" dirty="0" smtClean="0"/>
                        <a:t>Limited (user options unlimited)</a:t>
                      </a:r>
                      <a:endParaRPr lang="en-US" sz="1600" dirty="0">
                        <a:latin typeface="Calibri" panose="020F0502020204030204" pitchFamily="34" charset="0"/>
                      </a:endParaRPr>
                    </a:p>
                  </a:txBody>
                  <a:tcPr marL="84446" marR="84446"/>
                </a:tc>
                <a:tc>
                  <a:txBody>
                    <a:bodyPr/>
                    <a:lstStyle/>
                    <a:p>
                      <a:pPr algn="ctr"/>
                      <a:r>
                        <a:rPr lang="en-US" sz="1600" dirty="0" smtClean="0"/>
                        <a:t>Unlimited</a:t>
                      </a:r>
                      <a:endParaRPr lang="en-US" sz="1600" dirty="0">
                        <a:latin typeface="Calibri" panose="020F0502020204030204" pitchFamily="34" charset="0"/>
                      </a:endParaRPr>
                    </a:p>
                  </a:txBody>
                  <a:tcPr marL="84446" marR="84446"/>
                </a:tc>
              </a:tr>
              <a:tr h="370840">
                <a:tc>
                  <a:txBody>
                    <a:bodyPr/>
                    <a:lstStyle/>
                    <a:p>
                      <a:r>
                        <a:rPr lang="en-US" sz="1600" dirty="0" smtClean="0"/>
                        <a:t>Custom Searchable fields</a:t>
                      </a:r>
                      <a:endParaRPr lang="en-US" sz="1600" dirty="0">
                        <a:latin typeface="Calibri" panose="020F0502020204030204" pitchFamily="34" charset="0"/>
                      </a:endParaRPr>
                    </a:p>
                  </a:txBody>
                  <a:tcPr marL="84446" marR="84446"/>
                </a:tc>
                <a:tc>
                  <a:txBody>
                    <a:bodyPr/>
                    <a:lstStyle/>
                    <a:p>
                      <a:pPr algn="ctr"/>
                      <a:r>
                        <a:rPr lang="en-US" sz="1600" dirty="0" smtClean="0"/>
                        <a:t>2 per record type</a:t>
                      </a:r>
                      <a:endParaRPr lang="en-US" sz="1600" dirty="0">
                        <a:latin typeface="Calibri" panose="020F0502020204030204" pitchFamily="34" charset="0"/>
                      </a:endParaRPr>
                    </a:p>
                  </a:txBody>
                  <a:tcPr marL="84446" marR="84446"/>
                </a:tc>
                <a:tc>
                  <a:txBody>
                    <a:bodyPr/>
                    <a:lstStyle/>
                    <a:p>
                      <a:pPr algn="ctr"/>
                      <a:r>
                        <a:rPr lang="en-US" sz="1600" dirty="0" smtClean="0"/>
                        <a:t>Unlimited</a:t>
                      </a:r>
                      <a:endParaRPr lang="en-US" sz="1600" dirty="0">
                        <a:latin typeface="Calibri" panose="020F0502020204030204" pitchFamily="34" charset="0"/>
                      </a:endParaRPr>
                    </a:p>
                  </a:txBody>
                  <a:tcPr marL="84446" marR="84446"/>
                </a:tc>
              </a:tr>
              <a:tr h="370840">
                <a:tc>
                  <a:txBody>
                    <a:bodyPr/>
                    <a:lstStyle/>
                    <a:p>
                      <a:r>
                        <a:rPr lang="en-US" sz="1600" dirty="0" smtClean="0"/>
                        <a:t>Text field size and</a:t>
                      </a:r>
                      <a:r>
                        <a:rPr lang="en-US" sz="1600" baseline="0" dirty="0" smtClean="0"/>
                        <a:t> quantity</a:t>
                      </a:r>
                      <a:endParaRPr lang="en-US" sz="1600" dirty="0">
                        <a:latin typeface="Calibri" panose="020F0502020204030204" pitchFamily="34" charset="0"/>
                      </a:endParaRPr>
                    </a:p>
                  </a:txBody>
                  <a:tcPr marL="84446" marR="84446"/>
                </a:tc>
                <a:tc>
                  <a:txBody>
                    <a:bodyPr/>
                    <a:lstStyle/>
                    <a:p>
                      <a:pPr algn="ctr"/>
                      <a:r>
                        <a:rPr lang="en-US" sz="1600" baseline="0" dirty="0" smtClean="0"/>
                        <a:t>Fixed number of each size (Short, medium, long)</a:t>
                      </a:r>
                      <a:endParaRPr lang="en-US" sz="1600" dirty="0">
                        <a:latin typeface="Calibri" panose="020F0502020204030204" pitchFamily="34" charset="0"/>
                      </a:endParaRPr>
                    </a:p>
                  </a:txBody>
                  <a:tcPr marL="84446" marR="84446"/>
                </a:tc>
                <a:tc>
                  <a:txBody>
                    <a:bodyPr/>
                    <a:lstStyle/>
                    <a:p>
                      <a:pPr algn="ctr"/>
                      <a:r>
                        <a:rPr lang="en-US" sz="1600" dirty="0" smtClean="0"/>
                        <a:t>Unlimited number and</a:t>
                      </a:r>
                      <a:r>
                        <a:rPr lang="en-US" sz="1600" baseline="0" dirty="0" smtClean="0"/>
                        <a:t> custom size</a:t>
                      </a:r>
                      <a:endParaRPr lang="en-US" sz="1600" dirty="0">
                        <a:latin typeface="Calibri" panose="020F0502020204030204" pitchFamily="34" charset="0"/>
                      </a:endParaRPr>
                    </a:p>
                  </a:txBody>
                  <a:tcPr marL="84446" marR="84446"/>
                </a:tc>
              </a:tr>
              <a:tr h="444490">
                <a:tc>
                  <a:txBody>
                    <a:bodyPr/>
                    <a:lstStyle/>
                    <a:p>
                      <a:r>
                        <a:rPr lang="en-US" sz="1600" dirty="0" smtClean="0"/>
                        <a:t>Linked fields</a:t>
                      </a:r>
                      <a:endParaRPr lang="en-US" sz="1600" dirty="0">
                        <a:latin typeface="Calibri" panose="020F0502020204030204" pitchFamily="34" charset="0"/>
                      </a:endParaRPr>
                    </a:p>
                  </a:txBody>
                  <a:tcPr marL="84446" marR="84446"/>
                </a:tc>
                <a:tc>
                  <a:txBody>
                    <a:bodyPr/>
                    <a:lstStyle/>
                    <a:p>
                      <a:pPr algn="ctr"/>
                      <a:r>
                        <a:rPr lang="en-US" sz="1600" dirty="0" smtClean="0"/>
                        <a:t>Person or Group only</a:t>
                      </a:r>
                      <a:endParaRPr lang="en-US" sz="1600" dirty="0">
                        <a:latin typeface="Calibri" panose="020F0502020204030204" pitchFamily="34" charset="0"/>
                      </a:endParaRPr>
                    </a:p>
                  </a:txBody>
                  <a:tcPr marL="84446" marR="84446"/>
                </a:tc>
                <a:tc>
                  <a:txBody>
                    <a:bodyPr/>
                    <a:lstStyle/>
                    <a:p>
                      <a:pPr algn="ctr"/>
                      <a:r>
                        <a:rPr lang="en-US" sz="1600" dirty="0" smtClean="0"/>
                        <a:t>✔</a:t>
                      </a:r>
                      <a:endParaRPr lang="en-US" sz="1600" dirty="0">
                        <a:latin typeface="Calibri" panose="020F0502020204030204" pitchFamily="34" charset="0"/>
                      </a:endParaRPr>
                    </a:p>
                  </a:txBody>
                  <a:tcPr marL="84446" marR="84446"/>
                </a:tc>
              </a:tr>
              <a:tr h="370840">
                <a:tc>
                  <a:txBody>
                    <a:bodyPr/>
                    <a:lstStyle/>
                    <a:p>
                      <a:r>
                        <a:rPr lang="en-US" sz="1600" dirty="0" smtClean="0"/>
                        <a:t>Non-volatile </a:t>
                      </a:r>
                      <a:r>
                        <a:rPr lang="en-US" sz="1600" baseline="0" dirty="0" smtClean="0"/>
                        <a:t>lists </a:t>
                      </a:r>
                      <a:endParaRPr lang="en-US" sz="1600" dirty="0">
                        <a:latin typeface="Calibri" panose="020F0502020204030204" pitchFamily="34" charset="0"/>
                      </a:endParaRPr>
                    </a:p>
                  </a:txBody>
                  <a:tcPr marL="84446" marR="84446"/>
                </a:tc>
                <a:tc>
                  <a:txBody>
                    <a:bodyPr/>
                    <a:lstStyle/>
                    <a:p>
                      <a:pPr algn="ctr"/>
                      <a:r>
                        <a:rPr lang="en-US" sz="1600" dirty="0" smtClean="0"/>
                        <a:t>Limited (20 lists of 25 items)</a:t>
                      </a:r>
                      <a:endParaRPr lang="en-US" sz="1600" dirty="0">
                        <a:latin typeface="Calibri" panose="020F0502020204030204" pitchFamily="34" charset="0"/>
                      </a:endParaRPr>
                    </a:p>
                  </a:txBody>
                  <a:tcPr marL="84446" marR="84446"/>
                </a:tc>
                <a:tc>
                  <a:txBody>
                    <a:bodyPr/>
                    <a:lstStyle/>
                    <a:p>
                      <a:pPr algn="ctr"/>
                      <a:r>
                        <a:rPr lang="en-US" sz="1600" dirty="0" smtClean="0"/>
                        <a:t>Unlimited</a:t>
                      </a:r>
                      <a:endParaRPr lang="en-US" sz="1600" dirty="0">
                        <a:latin typeface="Calibri" panose="020F0502020204030204" pitchFamily="34" charset="0"/>
                      </a:endParaRPr>
                    </a:p>
                  </a:txBody>
                  <a:tcPr marL="84446" marR="84446"/>
                </a:tc>
              </a:tr>
              <a:tr h="370840">
                <a:tc>
                  <a:txBody>
                    <a:bodyPr/>
                    <a:lstStyle/>
                    <a:p>
                      <a:r>
                        <a:rPr lang="en-US" sz="1600" dirty="0" smtClean="0"/>
                        <a:t>Workflow scripting or custom action</a:t>
                      </a:r>
                      <a:endParaRPr lang="en-US" sz="1600" dirty="0">
                        <a:latin typeface="Calibri" panose="020F0502020204030204" pitchFamily="34" charset="0"/>
                      </a:endParaRPr>
                    </a:p>
                  </a:txBody>
                  <a:tcPr marL="84446" marR="84446"/>
                </a:tc>
                <a:tc>
                  <a:txBody>
                    <a:bodyPr/>
                    <a:lstStyle/>
                    <a:p>
                      <a:pPr algn="ctr"/>
                      <a:r>
                        <a:rPr lang="en-US" sz="1600" dirty="0" smtClean="0"/>
                        <a:t>Business rules with URL, OO flow, REST</a:t>
                      </a:r>
                      <a:r>
                        <a:rPr lang="en-US" sz="1600" baseline="0" dirty="0" smtClean="0"/>
                        <a:t> API</a:t>
                      </a:r>
                      <a:endParaRPr lang="en-US" sz="1600" dirty="0">
                        <a:latin typeface="Calibri" panose="020F0502020204030204" pitchFamily="34" charset="0"/>
                      </a:endParaRPr>
                    </a:p>
                  </a:txBody>
                  <a:tcPr marL="84446" marR="84446"/>
                </a:tc>
                <a:tc>
                  <a:txBody>
                    <a:bodyPr/>
                    <a:lstStyle/>
                    <a:p>
                      <a:pPr algn="ctr"/>
                      <a:r>
                        <a:rPr lang="en-US" sz="1600" dirty="0" smtClean="0"/>
                        <a:t>Process Designer, </a:t>
                      </a:r>
                      <a:r>
                        <a:rPr lang="en-US" sz="1600" dirty="0" err="1" smtClean="0"/>
                        <a:t>Javascript</a:t>
                      </a:r>
                      <a:r>
                        <a:rPr lang="en-US" sz="1600" dirty="0" smtClean="0"/>
                        <a:t> or </a:t>
                      </a:r>
                      <a:r>
                        <a:rPr lang="en-US" sz="1600" dirty="0" err="1" smtClean="0"/>
                        <a:t>docEngine</a:t>
                      </a:r>
                      <a:endParaRPr lang="en-US" sz="1600" dirty="0">
                        <a:latin typeface="Calibri" panose="020F0502020204030204" pitchFamily="34" charset="0"/>
                      </a:endParaRPr>
                    </a:p>
                  </a:txBody>
                  <a:tcPr marL="84446" marR="84446"/>
                </a:tc>
              </a:tr>
              <a:tr h="370840">
                <a:tc>
                  <a:txBody>
                    <a:bodyPr/>
                    <a:lstStyle/>
                    <a:p>
                      <a:r>
                        <a:rPr lang="en-US" sz="1600" dirty="0" smtClean="0"/>
                        <a:t>Configure</a:t>
                      </a:r>
                      <a:r>
                        <a:rPr lang="en-US" sz="1600" baseline="0" dirty="0" smtClean="0"/>
                        <a:t> a new application</a:t>
                      </a:r>
                      <a:endParaRPr lang="en-US" sz="1600" dirty="0">
                        <a:latin typeface="Calibri" panose="020F0502020204030204" pitchFamily="34" charset="0"/>
                      </a:endParaRPr>
                    </a:p>
                  </a:txBody>
                  <a:tcPr marL="84446" marR="84446"/>
                </a:tc>
                <a:tc>
                  <a:txBody>
                    <a:bodyPr/>
                    <a:lstStyle/>
                    <a:p>
                      <a:pPr algn="ctr"/>
                      <a:r>
                        <a:rPr lang="en-US" sz="1600" dirty="0" smtClean="0"/>
                        <a:t>(on roadmap)</a:t>
                      </a:r>
                      <a:endParaRPr lang="en-US" sz="1600" dirty="0">
                        <a:latin typeface="Calibri" panose="020F0502020204030204" pitchFamily="34" charset="0"/>
                      </a:endParaRPr>
                    </a:p>
                  </a:txBody>
                  <a:tcPr marL="84446" marR="84446"/>
                </a:tc>
                <a:tc>
                  <a:txBody>
                    <a:bodyPr/>
                    <a:lstStyle/>
                    <a:p>
                      <a:pPr algn="ctr"/>
                      <a:r>
                        <a:rPr lang="en-US" sz="1600" dirty="0" smtClean="0"/>
                        <a:t>✔</a:t>
                      </a:r>
                      <a:endParaRPr lang="en-US" sz="1600" dirty="0">
                        <a:latin typeface="Calibri" panose="020F0502020204030204" pitchFamily="34" charset="0"/>
                      </a:endParaRPr>
                    </a:p>
                  </a:txBody>
                  <a:tcPr marL="84446" marR="84446"/>
                </a:tc>
              </a:tr>
              <a:tr h="370840">
                <a:tc>
                  <a:txBody>
                    <a:bodyPr/>
                    <a:lstStyle/>
                    <a:p>
                      <a:r>
                        <a:rPr lang="en-US" sz="1600" dirty="0" smtClean="0"/>
                        <a:t>Localization</a:t>
                      </a:r>
                      <a:endParaRPr lang="en-US" sz="1600" dirty="0">
                        <a:latin typeface="Calibri" panose="020F0502020204030204" pitchFamily="34" charset="0"/>
                      </a:endParaRPr>
                    </a:p>
                  </a:txBody>
                  <a:tcPr marL="84446" marR="84446"/>
                </a:tc>
                <a:tc>
                  <a:txBody>
                    <a:bodyPr/>
                    <a:lstStyle/>
                    <a:p>
                      <a:pPr algn="ctr"/>
                      <a:r>
                        <a:rPr lang="en-US" sz="1600" dirty="0" smtClean="0"/>
                        <a:t>Service Catalog</a:t>
                      </a:r>
                    </a:p>
                    <a:p>
                      <a:pPr algn="ctr"/>
                      <a:r>
                        <a:rPr lang="en-US" sz="1600" dirty="0" smtClean="0"/>
                        <a:t>KM articles</a:t>
                      </a:r>
                      <a:endParaRPr lang="en-US" sz="1600" dirty="0">
                        <a:latin typeface="Calibri" panose="020F0502020204030204" pitchFamily="34" charset="0"/>
                      </a:endParaRPr>
                    </a:p>
                  </a:txBody>
                  <a:tcPr marL="84446" marR="84446"/>
                </a:tc>
                <a:tc>
                  <a:txBody>
                    <a:bodyPr/>
                    <a:lstStyle/>
                    <a:p>
                      <a:pPr algn="ctr"/>
                      <a:r>
                        <a:rPr lang="en-US" sz="1600" dirty="0" smtClean="0"/>
                        <a:t>Service Catalog</a:t>
                      </a:r>
                    </a:p>
                    <a:p>
                      <a:pPr algn="ctr"/>
                      <a:r>
                        <a:rPr lang="en-US" sz="1600" dirty="0" smtClean="0"/>
                        <a:t>KM articles</a:t>
                      </a:r>
                    </a:p>
                    <a:p>
                      <a:pPr algn="ctr"/>
                      <a:r>
                        <a:rPr lang="en-US" sz="1600" dirty="0" smtClean="0"/>
                        <a:t>UI localization</a:t>
                      </a:r>
                      <a:r>
                        <a:rPr lang="en-US" sz="1600" baseline="0" dirty="0" smtClean="0"/>
                        <a:t> </a:t>
                      </a:r>
                      <a:r>
                        <a:rPr lang="en-US" sz="1600" dirty="0" smtClean="0"/>
                        <a:t>toolkit</a:t>
                      </a:r>
                      <a:r>
                        <a:rPr lang="en-US" sz="1600" baseline="0" dirty="0" smtClean="0"/>
                        <a:t> </a:t>
                      </a:r>
                      <a:endParaRPr lang="en-US" sz="1600" dirty="0">
                        <a:latin typeface="Calibri" panose="020F0502020204030204" pitchFamily="34" charset="0"/>
                      </a:endParaRPr>
                    </a:p>
                  </a:txBody>
                  <a:tcPr marL="84446" marR="84446"/>
                </a:tc>
              </a:tr>
              <a:tr h="370840">
                <a:tc>
                  <a:txBody>
                    <a:bodyPr/>
                    <a:lstStyle/>
                    <a:p>
                      <a:r>
                        <a:rPr lang="en-US" sz="1600" dirty="0" smtClean="0"/>
                        <a:t>Branding</a:t>
                      </a:r>
                      <a:endParaRPr lang="en-US" sz="1600" dirty="0">
                        <a:latin typeface="Calibri" panose="020F0502020204030204" pitchFamily="34" charset="0"/>
                      </a:endParaRPr>
                    </a:p>
                  </a:txBody>
                  <a:tcPr marL="84446" marR="84446"/>
                </a:tc>
                <a:tc>
                  <a:txBody>
                    <a:bodyPr/>
                    <a:lstStyle/>
                    <a:p>
                      <a:pPr algn="ctr"/>
                      <a:r>
                        <a:rPr lang="en-US" sz="1600" dirty="0" smtClean="0"/>
                        <a:t>Portal</a:t>
                      </a:r>
                    </a:p>
                    <a:p>
                      <a:pPr algn="ctr"/>
                      <a:r>
                        <a:rPr lang="en-US" sz="1600" dirty="0" smtClean="0"/>
                        <a:t>Logo can be changed in agent UI</a:t>
                      </a:r>
                      <a:endParaRPr lang="en-US" sz="1600" dirty="0">
                        <a:latin typeface="Calibri" panose="020F0502020204030204" pitchFamily="34" charset="0"/>
                      </a:endParaRPr>
                    </a:p>
                  </a:txBody>
                  <a:tcPr marL="84446" marR="84446"/>
                </a:tc>
                <a:tc>
                  <a:txBody>
                    <a:bodyPr/>
                    <a:lstStyle/>
                    <a:p>
                      <a:pPr algn="ctr"/>
                      <a:r>
                        <a:rPr lang="en-US" sz="1600" dirty="0" smtClean="0"/>
                        <a:t>Portal</a:t>
                      </a:r>
                    </a:p>
                    <a:p>
                      <a:pPr algn="ctr"/>
                      <a:r>
                        <a:rPr lang="en-US" sz="1600" dirty="0" smtClean="0"/>
                        <a:t>Agent UI</a:t>
                      </a:r>
                      <a:endParaRPr lang="en-US" sz="1600" dirty="0">
                        <a:latin typeface="Calibri" panose="020F0502020204030204" pitchFamily="34" charset="0"/>
                      </a:endParaRPr>
                    </a:p>
                  </a:txBody>
                  <a:tcPr marL="84446" marR="84446"/>
                </a:tc>
              </a:tr>
            </a:tbl>
          </a:graphicData>
        </a:graphic>
      </p:graphicFrame>
      <p:sp>
        <p:nvSpPr>
          <p:cNvPr id="7" name="Slide Number Placeholder 6"/>
          <p:cNvSpPr>
            <a:spLocks noGrp="1"/>
          </p:cNvSpPr>
          <p:nvPr>
            <p:ph type="sldNum" sz="quarter" idx="4"/>
          </p:nvPr>
        </p:nvSpPr>
        <p:spPr>
          <a:prstGeom prst="rect">
            <a:avLst/>
          </a:prstGeom>
        </p:spPr>
        <p:txBody>
          <a:bodyPr/>
          <a:lstStyle/>
          <a:p>
            <a:fld id="{B016F8AB-BCEA-4347-8BA6-BE776009BC89}" type="slidenum">
              <a:rPr lang="en-US" smtClean="0">
                <a:solidFill>
                  <a:srgbClr val="617D78"/>
                </a:solidFill>
              </a:rPr>
              <a:pPr/>
              <a:t>51</a:t>
            </a:fld>
            <a:endParaRPr lang="en-US" dirty="0">
              <a:solidFill>
                <a:srgbClr val="617D78"/>
              </a:solidFill>
            </a:endParaRPr>
          </a:p>
        </p:txBody>
      </p:sp>
      <p:sp>
        <p:nvSpPr>
          <p:cNvPr id="2" name="Title 1"/>
          <p:cNvSpPr>
            <a:spLocks noGrp="1"/>
          </p:cNvSpPr>
          <p:nvPr>
            <p:ph type="title"/>
          </p:nvPr>
        </p:nvSpPr>
        <p:spPr/>
        <p:txBody>
          <a:bodyPr/>
          <a:lstStyle/>
          <a:p>
            <a:r>
              <a:rPr lang="en-AU" dirty="0" smtClean="0"/>
              <a:t>Configurability differences</a:t>
            </a:r>
            <a:endParaRPr lang="en-US" dirty="0"/>
          </a:p>
        </p:txBody>
      </p:sp>
    </p:spTree>
    <p:extLst>
      <p:ext uri="{BB962C8B-B14F-4D97-AF65-F5344CB8AC3E}">
        <p14:creationId xmlns:p14="http://schemas.microsoft.com/office/powerpoint/2010/main" val="779834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idx="1"/>
            <p:extLst>
              <p:ext uri="{D42A27DB-BD31-4B8C-83A1-F6EECF244321}">
                <p14:modId xmlns:p14="http://schemas.microsoft.com/office/powerpoint/2010/main" val="1780346758"/>
              </p:ext>
            </p:extLst>
          </p:nvPr>
        </p:nvGraphicFramePr>
        <p:xfrm>
          <a:off x="946150" y="1728788"/>
          <a:ext cx="10312170" cy="3872818"/>
        </p:xfrm>
        <a:graphic>
          <a:graphicData uri="http://schemas.openxmlformats.org/drawingml/2006/table">
            <a:tbl>
              <a:tblPr firstRow="1" bandRow="1">
                <a:tableStyleId>{5C22544A-7EE6-4342-B048-85BDC9FD1C3A}</a:tableStyleId>
              </a:tblPr>
              <a:tblGrid>
                <a:gridCol w="2559050"/>
                <a:gridCol w="3543300"/>
                <a:gridCol w="4209820"/>
              </a:tblGrid>
              <a:tr h="662258">
                <a:tc>
                  <a:txBody>
                    <a:bodyPr/>
                    <a:lstStyle/>
                    <a:p>
                      <a:endParaRPr lang="en-US" sz="1600" dirty="0">
                        <a:solidFill>
                          <a:srgbClr val="FFFFFF"/>
                        </a:solidFill>
                        <a:latin typeface="Calibri" panose="020F0502020204030204" pitchFamily="34" charset="0"/>
                      </a:endParaRPr>
                    </a:p>
                  </a:txBody>
                  <a:tcPr marL="88603" marR="88603"/>
                </a:tc>
                <a:tc>
                  <a:txBody>
                    <a:bodyPr/>
                    <a:lstStyle/>
                    <a:p>
                      <a:pPr algn="ctr"/>
                      <a:r>
                        <a:rPr lang="en-US" sz="1600" dirty="0" smtClean="0"/>
                        <a:t>SMA-X</a:t>
                      </a:r>
                      <a:endParaRPr lang="en-US" sz="1600" dirty="0">
                        <a:solidFill>
                          <a:srgbClr val="FFFFFF"/>
                        </a:solidFill>
                        <a:latin typeface="Calibri" panose="020F0502020204030204" pitchFamily="34" charset="0"/>
                      </a:endParaRPr>
                    </a:p>
                  </a:txBody>
                  <a:tcPr marL="88603" marR="88603"/>
                </a:tc>
                <a:tc>
                  <a:txBody>
                    <a:bodyPr/>
                    <a:lstStyle/>
                    <a:p>
                      <a:pPr algn="ctr"/>
                      <a:r>
                        <a:rPr lang="en-AU" sz="1600" dirty="0" smtClean="0"/>
                        <a:t>SMA-SM</a:t>
                      </a:r>
                      <a:endParaRPr lang="en-US" sz="1600" dirty="0">
                        <a:solidFill>
                          <a:srgbClr val="FFFFFF"/>
                        </a:solidFill>
                        <a:latin typeface="Calibri" panose="020F0502020204030204" pitchFamily="34" charset="0"/>
                      </a:endParaRPr>
                    </a:p>
                  </a:txBody>
                  <a:tcPr marL="88603" marR="88603"/>
                </a:tc>
              </a:tr>
              <a:tr h="370840">
                <a:tc>
                  <a:txBody>
                    <a:bodyPr/>
                    <a:lstStyle/>
                    <a:p>
                      <a:r>
                        <a:rPr lang="en-US" sz="1600" dirty="0" smtClean="0"/>
                        <a:t>UCMDB</a:t>
                      </a:r>
                      <a:endParaRPr lang="en-US" sz="1600" dirty="0">
                        <a:latin typeface="Calibri" panose="020F0502020204030204" pitchFamily="34" charset="0"/>
                      </a:endParaRPr>
                    </a:p>
                  </a:txBody>
                  <a:tcPr marL="88603" marR="88603"/>
                </a:tc>
                <a:tc>
                  <a:txBody>
                    <a:bodyPr/>
                    <a:lstStyle/>
                    <a:p>
                      <a:pPr algn="ctr"/>
                      <a:r>
                        <a:rPr lang="en-US" sz="1600" dirty="0" smtClean="0"/>
                        <a:t>Replication</a:t>
                      </a:r>
                      <a:endParaRPr lang="en-US" sz="1600" dirty="0">
                        <a:latin typeface="Calibri" panose="020F0502020204030204" pitchFamily="34" charset="0"/>
                      </a:endParaRPr>
                    </a:p>
                  </a:txBody>
                  <a:tcPr marL="88603" marR="88603"/>
                </a:tc>
                <a:tc>
                  <a:txBody>
                    <a:bodyPr/>
                    <a:lstStyle/>
                    <a:p>
                      <a:pPr algn="ctr"/>
                      <a:r>
                        <a:rPr lang="en-US" sz="1600" dirty="0" smtClean="0"/>
                        <a:t>Replication</a:t>
                      </a:r>
                    </a:p>
                    <a:p>
                      <a:pPr algn="ctr"/>
                      <a:r>
                        <a:rPr lang="en-US" sz="1600" dirty="0" smtClean="0"/>
                        <a:t>Federation</a:t>
                      </a:r>
                    </a:p>
                    <a:p>
                      <a:pPr algn="ctr"/>
                      <a:r>
                        <a:rPr lang="en-US" sz="1600" dirty="0" smtClean="0"/>
                        <a:t>Consolidated</a:t>
                      </a:r>
                      <a:r>
                        <a:rPr lang="en-US" sz="1600" baseline="0" dirty="0" smtClean="0"/>
                        <a:t> impact analysis for change records</a:t>
                      </a:r>
                      <a:endParaRPr lang="en-US" sz="1600" dirty="0">
                        <a:latin typeface="Calibri" panose="020F0502020204030204" pitchFamily="34" charset="0"/>
                      </a:endParaRPr>
                    </a:p>
                  </a:txBody>
                  <a:tcPr marL="88603" marR="88603"/>
                </a:tc>
              </a:tr>
              <a:tr h="370840">
                <a:tc>
                  <a:txBody>
                    <a:bodyPr/>
                    <a:lstStyle/>
                    <a:p>
                      <a:r>
                        <a:rPr lang="en-US" sz="1600" dirty="0" smtClean="0"/>
                        <a:t>Automation (OO)</a:t>
                      </a:r>
                      <a:endParaRPr lang="en-US" sz="1600" dirty="0">
                        <a:latin typeface="Calibri" panose="020F0502020204030204" pitchFamily="34" charset="0"/>
                      </a:endParaRPr>
                    </a:p>
                  </a:txBody>
                  <a:tcPr marL="88603" marR="88603"/>
                </a:tc>
                <a:tc>
                  <a:txBody>
                    <a:bodyPr/>
                    <a:lstStyle/>
                    <a:p>
                      <a:pPr algn="ctr"/>
                      <a:r>
                        <a:rPr lang="en-US" sz="1600" dirty="0" smtClean="0"/>
                        <a:t>Any task</a:t>
                      </a:r>
                      <a:endParaRPr lang="en-US" sz="1600" dirty="0">
                        <a:latin typeface="Calibri" panose="020F0502020204030204" pitchFamily="34" charset="0"/>
                      </a:endParaRPr>
                    </a:p>
                  </a:txBody>
                  <a:tcPr marL="88603" marR="88603"/>
                </a:tc>
                <a:tc>
                  <a:txBody>
                    <a:bodyPr/>
                    <a:lstStyle/>
                    <a:p>
                      <a:pPr algn="ctr"/>
                      <a:r>
                        <a:rPr lang="en-US" sz="1600" dirty="0" smtClean="0"/>
                        <a:t>KM Article</a:t>
                      </a:r>
                    </a:p>
                    <a:p>
                      <a:pPr algn="ctr"/>
                      <a:r>
                        <a:rPr lang="en-US" sz="1600" dirty="0" smtClean="0"/>
                        <a:t>Request Tasks</a:t>
                      </a:r>
                    </a:p>
                    <a:p>
                      <a:pPr algn="ctr"/>
                      <a:r>
                        <a:rPr lang="en-US" sz="1600" dirty="0" smtClean="0"/>
                        <a:t>Change</a:t>
                      </a:r>
                    </a:p>
                    <a:p>
                      <a:pPr algn="ctr"/>
                      <a:r>
                        <a:rPr lang="en-US" sz="1600" dirty="0" smtClean="0"/>
                        <a:t>Change</a:t>
                      </a:r>
                      <a:r>
                        <a:rPr lang="en-US" sz="1600" baseline="0" dirty="0" smtClean="0"/>
                        <a:t> </a:t>
                      </a:r>
                      <a:r>
                        <a:rPr lang="en-US" sz="1600" dirty="0" smtClean="0"/>
                        <a:t>Tasks</a:t>
                      </a:r>
                      <a:endParaRPr lang="en-US" sz="1600" dirty="0">
                        <a:latin typeface="Calibri" panose="020F0502020204030204" pitchFamily="34" charset="0"/>
                      </a:endParaRPr>
                    </a:p>
                  </a:txBody>
                  <a:tcPr marL="88603" marR="88603"/>
                </a:tc>
              </a:tr>
              <a:tr h="370840">
                <a:tc>
                  <a:txBody>
                    <a:bodyPr/>
                    <a:lstStyle/>
                    <a:p>
                      <a:r>
                        <a:rPr lang="en-US" sz="1600" dirty="0" err="1" smtClean="0"/>
                        <a:t>OpsB</a:t>
                      </a:r>
                      <a:r>
                        <a:rPr lang="en-US" sz="1600" baseline="0" dirty="0" smtClean="0"/>
                        <a:t> (</a:t>
                      </a:r>
                      <a:r>
                        <a:rPr lang="en-US" sz="1600" baseline="0" dirty="0" err="1" smtClean="0"/>
                        <a:t>OMi</a:t>
                      </a:r>
                      <a:r>
                        <a:rPr lang="en-US" sz="1600" baseline="0" dirty="0" smtClean="0"/>
                        <a:t>)</a:t>
                      </a:r>
                      <a:endParaRPr lang="en-US" sz="1600" dirty="0">
                        <a:latin typeface="Calibri" panose="020F0502020204030204" pitchFamily="34" charset="0"/>
                      </a:endParaRPr>
                    </a:p>
                  </a:txBody>
                  <a:tcPr marL="88603" marR="88603"/>
                </a:tc>
                <a:tc>
                  <a:txBody>
                    <a:bodyPr/>
                    <a:lstStyle/>
                    <a:p>
                      <a:pPr algn="ctr"/>
                      <a:r>
                        <a:rPr lang="en-US" sz="1600" dirty="0" err="1" smtClean="0"/>
                        <a:t>Unidirection</a:t>
                      </a:r>
                      <a:r>
                        <a:rPr lang="en-US" sz="1600" baseline="0" dirty="0" smtClean="0"/>
                        <a:t> (</a:t>
                      </a:r>
                      <a:r>
                        <a:rPr lang="en-US" sz="1600" baseline="0" dirty="0" err="1" smtClean="0"/>
                        <a:t>OMi</a:t>
                      </a:r>
                      <a:r>
                        <a:rPr lang="en-US" sz="1600" baseline="0" dirty="0" smtClean="0"/>
                        <a:t> -&gt; SMA-X)</a:t>
                      </a:r>
                      <a:endParaRPr lang="en-US" sz="1600" dirty="0">
                        <a:latin typeface="Calibri" panose="020F0502020204030204" pitchFamily="34" charset="0"/>
                      </a:endParaRPr>
                    </a:p>
                  </a:txBody>
                  <a:tcPr marL="88603" marR="88603"/>
                </a:tc>
                <a:tc>
                  <a:txBody>
                    <a:bodyPr/>
                    <a:lstStyle/>
                    <a:p>
                      <a:pPr algn="ctr"/>
                      <a:r>
                        <a:rPr lang="en-US" sz="1600" dirty="0" smtClean="0"/>
                        <a:t>Bidirectional</a:t>
                      </a:r>
                    </a:p>
                    <a:p>
                      <a:pPr algn="ctr"/>
                      <a:r>
                        <a:rPr lang="en-US" sz="1600" dirty="0" smtClean="0"/>
                        <a:t>Change Outage template</a:t>
                      </a:r>
                      <a:endParaRPr lang="en-US" sz="1600" dirty="0">
                        <a:latin typeface="Calibri" panose="020F0502020204030204" pitchFamily="34" charset="0"/>
                      </a:endParaRPr>
                    </a:p>
                  </a:txBody>
                  <a:tcPr marL="88603" marR="88603"/>
                </a:tc>
              </a:tr>
              <a:tr h="370840">
                <a:tc>
                  <a:txBody>
                    <a:bodyPr/>
                    <a:lstStyle/>
                    <a:p>
                      <a:r>
                        <a:rPr lang="en-US" sz="1600" dirty="0" smtClean="0"/>
                        <a:t>Web Services</a:t>
                      </a:r>
                      <a:endParaRPr lang="en-US" sz="1600" dirty="0">
                        <a:latin typeface="Calibri" panose="020F0502020204030204" pitchFamily="34" charset="0"/>
                      </a:endParaRPr>
                    </a:p>
                  </a:txBody>
                  <a:tcPr marL="88603" marR="88603"/>
                </a:tc>
                <a:tc>
                  <a:txBody>
                    <a:bodyPr/>
                    <a:lstStyle/>
                    <a:p>
                      <a:pPr algn="ctr"/>
                      <a:r>
                        <a:rPr lang="en-US" sz="1600" dirty="0" smtClean="0"/>
                        <a:t>REST</a:t>
                      </a:r>
                      <a:endParaRPr lang="en-US" sz="1600" dirty="0">
                        <a:latin typeface="Calibri" panose="020F0502020204030204" pitchFamily="34" charset="0"/>
                      </a:endParaRPr>
                    </a:p>
                  </a:txBody>
                  <a:tcPr marL="88603" marR="88603"/>
                </a:tc>
                <a:tc>
                  <a:txBody>
                    <a:bodyPr/>
                    <a:lstStyle/>
                    <a:p>
                      <a:pPr algn="ctr"/>
                      <a:r>
                        <a:rPr lang="en-US" sz="1600" dirty="0" smtClean="0"/>
                        <a:t>SOAP, REST</a:t>
                      </a:r>
                      <a:endParaRPr lang="en-US" sz="1600" dirty="0">
                        <a:latin typeface="Calibri" panose="020F0502020204030204" pitchFamily="34" charset="0"/>
                      </a:endParaRPr>
                    </a:p>
                  </a:txBody>
                  <a:tcPr marL="88603" marR="88603"/>
                </a:tc>
              </a:tr>
              <a:tr h="370840">
                <a:tc>
                  <a:txBody>
                    <a:bodyPr/>
                    <a:lstStyle/>
                    <a:p>
                      <a:pPr marL="0" marR="0" indent="0" algn="l"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uFillTx/>
                          <a:sym typeface="Calibri"/>
                        </a:rPr>
                        <a:t>Integration Tools</a:t>
                      </a:r>
                      <a:endParaRPr lang="en-US" sz="1600" b="0" i="0" u="none" strike="noStrike" cap="none" spc="0" baseline="0" dirty="0">
                        <a:ln>
                          <a:noFill/>
                        </a:ln>
                        <a:solidFill>
                          <a:schemeClr val="dk1"/>
                        </a:solidFill>
                        <a:uFillTx/>
                        <a:latin typeface="Calibri" panose="020F0502020204030204" pitchFamily="34" charset="0"/>
                        <a:ea typeface="+mn-ea"/>
                        <a:cs typeface="+mn-cs"/>
                        <a:sym typeface="Calibri"/>
                      </a:endParaRPr>
                    </a:p>
                  </a:txBody>
                  <a:tcPr marL="88603" marR="88603"/>
                </a:tc>
                <a:tc>
                  <a:txBody>
                    <a:bodyPr/>
                    <a:lstStyle/>
                    <a:p>
                      <a:pPr marL="0" marR="0" indent="0" algn="ctr"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uFillTx/>
                          <a:sym typeface="Calibri"/>
                        </a:rPr>
                        <a:t>On-premise bridge</a:t>
                      </a:r>
                      <a:endParaRPr lang="en-US" sz="1600" b="0" i="0" u="none" strike="noStrike" cap="none" spc="0" baseline="0" dirty="0" smtClean="0">
                        <a:ln>
                          <a:noFill/>
                        </a:ln>
                        <a:solidFill>
                          <a:schemeClr val="dk1"/>
                        </a:solidFill>
                        <a:uFillTx/>
                        <a:latin typeface="Calibri" panose="020F0502020204030204" pitchFamily="34" charset="0"/>
                        <a:ea typeface="+mn-ea"/>
                        <a:cs typeface="+mn-cs"/>
                        <a:sym typeface="Calibri"/>
                      </a:endParaRPr>
                    </a:p>
                  </a:txBody>
                  <a:tcPr marL="88603" marR="88603"/>
                </a:tc>
                <a:tc>
                  <a:txBody>
                    <a:bodyPr/>
                    <a:lstStyle/>
                    <a:p>
                      <a:pPr marL="0" marR="0" indent="0" algn="ctr"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uFillTx/>
                          <a:sym typeface="Calibri"/>
                        </a:rPr>
                        <a:t>Integration Manager</a:t>
                      </a:r>
                      <a:endParaRPr lang="en-US" sz="1600" b="0" i="0" u="none" strike="noStrike" cap="none" spc="0" baseline="0" dirty="0" smtClean="0">
                        <a:ln>
                          <a:noFill/>
                        </a:ln>
                        <a:solidFill>
                          <a:schemeClr val="dk1"/>
                        </a:solidFill>
                        <a:uFillTx/>
                        <a:latin typeface="Calibri" panose="020F0502020204030204" pitchFamily="34" charset="0"/>
                        <a:ea typeface="+mn-ea"/>
                        <a:cs typeface="+mn-cs"/>
                        <a:sym typeface="Calibri"/>
                      </a:endParaRPr>
                    </a:p>
                  </a:txBody>
                  <a:tcPr marL="88603" marR="88603"/>
                </a:tc>
              </a:tr>
            </a:tbl>
          </a:graphicData>
        </a:graphic>
      </p:graphicFrame>
      <p:sp>
        <p:nvSpPr>
          <p:cNvPr id="7" name="Slide Number Placeholder 6"/>
          <p:cNvSpPr>
            <a:spLocks noGrp="1"/>
          </p:cNvSpPr>
          <p:nvPr>
            <p:ph type="sldNum" sz="quarter" idx="4"/>
          </p:nvPr>
        </p:nvSpPr>
        <p:spPr>
          <a:prstGeom prst="rect">
            <a:avLst/>
          </a:prstGeom>
        </p:spPr>
        <p:txBody>
          <a:bodyPr/>
          <a:lstStyle/>
          <a:p>
            <a:fld id="{B016F8AB-BCEA-4347-8BA6-BE776009BC89}" type="slidenum">
              <a:rPr lang="en-US" smtClean="0">
                <a:solidFill>
                  <a:srgbClr val="617D78"/>
                </a:solidFill>
              </a:rPr>
              <a:pPr/>
              <a:t>52</a:t>
            </a:fld>
            <a:endParaRPr lang="en-US" dirty="0">
              <a:solidFill>
                <a:srgbClr val="617D78"/>
              </a:solidFill>
            </a:endParaRPr>
          </a:p>
        </p:txBody>
      </p:sp>
      <p:sp>
        <p:nvSpPr>
          <p:cNvPr id="2" name="Title 1"/>
          <p:cNvSpPr>
            <a:spLocks noGrp="1"/>
          </p:cNvSpPr>
          <p:nvPr>
            <p:ph type="title"/>
          </p:nvPr>
        </p:nvSpPr>
        <p:spPr/>
        <p:txBody>
          <a:bodyPr/>
          <a:lstStyle/>
          <a:p>
            <a:r>
              <a:rPr lang="en-AU" dirty="0" smtClean="0"/>
              <a:t>Integration differences</a:t>
            </a:r>
            <a:endParaRPr lang="en-US" dirty="0"/>
          </a:p>
        </p:txBody>
      </p:sp>
    </p:spTree>
    <p:extLst>
      <p:ext uri="{BB962C8B-B14F-4D97-AF65-F5344CB8AC3E}">
        <p14:creationId xmlns:p14="http://schemas.microsoft.com/office/powerpoint/2010/main" val="2449945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idx="1"/>
            <p:extLst>
              <p:ext uri="{D42A27DB-BD31-4B8C-83A1-F6EECF244321}">
                <p14:modId xmlns:p14="http://schemas.microsoft.com/office/powerpoint/2010/main" val="3658425633"/>
              </p:ext>
            </p:extLst>
          </p:nvPr>
        </p:nvGraphicFramePr>
        <p:xfrm>
          <a:off x="946150" y="1728788"/>
          <a:ext cx="10311167" cy="3337560"/>
        </p:xfrm>
        <a:graphic>
          <a:graphicData uri="http://schemas.openxmlformats.org/drawingml/2006/table">
            <a:tbl>
              <a:tblPr firstRow="1" bandRow="1">
                <a:tableStyleId>{5C22544A-7EE6-4342-B048-85BDC9FD1C3A}</a:tableStyleId>
              </a:tblPr>
              <a:tblGrid>
                <a:gridCol w="5662587"/>
                <a:gridCol w="2324290"/>
                <a:gridCol w="2324290"/>
              </a:tblGrid>
              <a:tr h="370840">
                <a:tc>
                  <a:txBody>
                    <a:bodyPr/>
                    <a:lstStyle/>
                    <a:p>
                      <a:endParaRPr lang="en-US" sz="1600" dirty="0">
                        <a:solidFill>
                          <a:srgbClr val="FFFFFF"/>
                        </a:solidFill>
                        <a:latin typeface="Calibri" panose="020F0502020204030204" pitchFamily="34" charset="0"/>
                      </a:endParaRPr>
                    </a:p>
                  </a:txBody>
                  <a:tcPr marL="139272" marR="139272"/>
                </a:tc>
                <a:tc>
                  <a:txBody>
                    <a:bodyPr/>
                    <a:lstStyle/>
                    <a:p>
                      <a:pPr algn="ctr"/>
                      <a:r>
                        <a:rPr lang="en-US" sz="1600" dirty="0" smtClean="0"/>
                        <a:t>SMA-X</a:t>
                      </a:r>
                      <a:endParaRPr lang="en-US" sz="1600" dirty="0">
                        <a:solidFill>
                          <a:srgbClr val="FFFFFF"/>
                        </a:solidFill>
                        <a:latin typeface="Calibri" panose="020F0502020204030204" pitchFamily="34" charset="0"/>
                      </a:endParaRPr>
                    </a:p>
                  </a:txBody>
                  <a:tcPr marL="139272" marR="139272"/>
                </a:tc>
                <a:tc>
                  <a:txBody>
                    <a:bodyPr/>
                    <a:lstStyle/>
                    <a:p>
                      <a:pPr algn="ctr"/>
                      <a:r>
                        <a:rPr lang="en-US" sz="1600" dirty="0" smtClean="0"/>
                        <a:t>SMA-SM</a:t>
                      </a:r>
                      <a:endParaRPr lang="en-US" sz="1600" dirty="0">
                        <a:solidFill>
                          <a:srgbClr val="FFFFFF"/>
                        </a:solidFill>
                        <a:latin typeface="Calibri" panose="020F0502020204030204" pitchFamily="34" charset="0"/>
                      </a:endParaRPr>
                    </a:p>
                  </a:txBody>
                  <a:tcPr marL="139272" marR="139272"/>
                </a:tc>
              </a:tr>
              <a:tr h="370840">
                <a:tc>
                  <a:txBody>
                    <a:bodyPr/>
                    <a:lstStyle/>
                    <a:p>
                      <a:r>
                        <a:rPr lang="en-US" sz="1600" dirty="0" smtClean="0"/>
                        <a:t>User Actions</a:t>
                      </a:r>
                      <a:endParaRPr lang="en-US" sz="1600" dirty="0">
                        <a:latin typeface="Calibri" panose="020F0502020204030204" pitchFamily="34" charset="0"/>
                      </a:endParaRPr>
                    </a:p>
                  </a:txBody>
                  <a:tcPr marL="139272" marR="13927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smtClean="0">
                        <a:latin typeface="Calibri" panose="020F0502020204030204" pitchFamily="34" charset="0"/>
                      </a:endParaRPr>
                    </a:p>
                  </a:txBody>
                  <a:tcPr marL="139272" marR="13927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u="none" strike="noStrike" cap="none" spc="0" baseline="0" dirty="0" smtClean="0">
                          <a:ln>
                            <a:noFill/>
                          </a:ln>
                          <a:effectLst/>
                          <a:uFillTx/>
                          <a:sym typeface="Calibri"/>
                        </a:rPr>
                        <a:t>✔</a:t>
                      </a:r>
                      <a:endParaRPr lang="en-US" sz="1600" dirty="0">
                        <a:latin typeface="Calibri" panose="020F0502020204030204" pitchFamily="34" charset="0"/>
                      </a:endParaRPr>
                    </a:p>
                  </a:txBody>
                  <a:tcPr marL="139272" marR="139272"/>
                </a:tc>
              </a:tr>
              <a:tr h="370840">
                <a:tc>
                  <a:txBody>
                    <a:bodyPr/>
                    <a:lstStyle/>
                    <a:p>
                      <a:r>
                        <a:rPr lang="en-US" sz="1600" dirty="0" smtClean="0"/>
                        <a:t>Approval delegation management</a:t>
                      </a:r>
                      <a:endParaRPr lang="en-US" sz="1600" dirty="0">
                        <a:latin typeface="Calibri" panose="020F0502020204030204" pitchFamily="34" charset="0"/>
                      </a:endParaRPr>
                    </a:p>
                  </a:txBody>
                  <a:tcPr marL="139272" marR="13927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u="none" strike="noStrike" cap="none" spc="0" baseline="0" dirty="0" smtClean="0">
                          <a:ln>
                            <a:noFill/>
                          </a:ln>
                          <a:effectLst/>
                          <a:uFillTx/>
                          <a:sym typeface="Calibri"/>
                        </a:rPr>
                        <a:t>✔</a:t>
                      </a:r>
                      <a:endParaRPr lang="en-US" sz="1600" dirty="0" smtClean="0">
                        <a:latin typeface="Calibri" panose="020F0502020204030204" pitchFamily="34" charset="0"/>
                      </a:endParaRPr>
                    </a:p>
                  </a:txBody>
                  <a:tcPr marL="139272" marR="13927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Calibri" panose="020F0502020204030204" pitchFamily="34" charset="0"/>
                      </a:endParaRPr>
                    </a:p>
                  </a:txBody>
                  <a:tcPr marL="139272" marR="139272"/>
                </a:tc>
              </a:tr>
              <a:tr h="370840">
                <a:tc>
                  <a:txBody>
                    <a:bodyPr/>
                    <a:lstStyle/>
                    <a:p>
                      <a:r>
                        <a:rPr lang="en-US" sz="1600" dirty="0" smtClean="0"/>
                        <a:t>Social</a:t>
                      </a:r>
                      <a:r>
                        <a:rPr lang="en-US" sz="1600" baseline="0" dirty="0" smtClean="0"/>
                        <a:t> Q&amp;A</a:t>
                      </a:r>
                      <a:endParaRPr lang="en-US" sz="1600" dirty="0">
                        <a:latin typeface="Calibri" panose="020F0502020204030204" pitchFamily="34" charset="0"/>
                      </a:endParaRPr>
                    </a:p>
                  </a:txBody>
                  <a:tcPr marL="139272" marR="139272"/>
                </a:tc>
                <a:tc>
                  <a:txBody>
                    <a:bodyPr/>
                    <a:lstStyle/>
                    <a:p>
                      <a:pPr algn="ctr"/>
                      <a:r>
                        <a:rPr lang="en-GB" sz="1600" u="none" strike="noStrike" cap="none" spc="0" baseline="0" dirty="0" smtClean="0">
                          <a:ln>
                            <a:noFill/>
                          </a:ln>
                          <a:effectLst/>
                          <a:uFillTx/>
                          <a:sym typeface="Calibri"/>
                        </a:rPr>
                        <a:t>✔</a:t>
                      </a:r>
                      <a:endParaRPr lang="en-US" sz="1600" dirty="0">
                        <a:latin typeface="Calibri" panose="020F0502020204030204" pitchFamily="34" charset="0"/>
                      </a:endParaRPr>
                    </a:p>
                  </a:txBody>
                  <a:tcPr marL="139272" marR="139272"/>
                </a:tc>
                <a:tc>
                  <a:txBody>
                    <a:bodyPr/>
                    <a:lstStyle/>
                    <a:p>
                      <a:pPr algn="ctr"/>
                      <a:endParaRPr lang="en-US" sz="1600" dirty="0">
                        <a:latin typeface="Calibri" panose="020F0502020204030204" pitchFamily="34" charset="0"/>
                      </a:endParaRPr>
                    </a:p>
                  </a:txBody>
                  <a:tcPr marL="139272" marR="139272"/>
                </a:tc>
              </a:tr>
              <a:tr h="370840">
                <a:tc>
                  <a:txBody>
                    <a:bodyPr/>
                    <a:lstStyle/>
                    <a:p>
                      <a:r>
                        <a:rPr lang="en-US" sz="1600" dirty="0" smtClean="0"/>
                        <a:t>Public Request</a:t>
                      </a:r>
                      <a:r>
                        <a:rPr lang="en-US" sz="1600" baseline="0" dirty="0" smtClean="0"/>
                        <a:t> &amp; “Me too” following</a:t>
                      </a:r>
                      <a:endParaRPr lang="en-US" sz="1600" dirty="0">
                        <a:latin typeface="Calibri" panose="020F0502020204030204" pitchFamily="34" charset="0"/>
                      </a:endParaRPr>
                    </a:p>
                  </a:txBody>
                  <a:tcPr marL="139272" marR="13927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u="none" strike="noStrike" cap="none" spc="0" baseline="0" dirty="0" smtClean="0">
                          <a:ln>
                            <a:noFill/>
                          </a:ln>
                          <a:effectLst/>
                          <a:uFillTx/>
                          <a:sym typeface="Calibri"/>
                        </a:rPr>
                        <a:t>✔</a:t>
                      </a:r>
                      <a:endParaRPr lang="en-US" sz="1600" dirty="0" smtClean="0">
                        <a:latin typeface="Calibri" panose="020F0502020204030204" pitchFamily="34" charset="0"/>
                      </a:endParaRPr>
                    </a:p>
                  </a:txBody>
                  <a:tcPr marL="139272" marR="139272"/>
                </a:tc>
                <a:tc>
                  <a:txBody>
                    <a:bodyPr/>
                    <a:lstStyle/>
                    <a:p>
                      <a:pPr algn="ctr"/>
                      <a:endParaRPr lang="en-US" sz="1600" dirty="0">
                        <a:latin typeface="Calibri" panose="020F0502020204030204" pitchFamily="34" charset="0"/>
                      </a:endParaRPr>
                    </a:p>
                  </a:txBody>
                  <a:tcPr marL="139272" marR="139272"/>
                </a:tc>
              </a:tr>
              <a:tr h="370840">
                <a:tc>
                  <a:txBody>
                    <a:bodyPr/>
                    <a:lstStyle/>
                    <a:p>
                      <a:r>
                        <a:rPr lang="en-US" sz="1600" dirty="0" smtClean="0"/>
                        <a:t>Translation with Google Service</a:t>
                      </a:r>
                      <a:endParaRPr lang="en-US" sz="1600" dirty="0">
                        <a:latin typeface="Calibri" panose="020F0502020204030204" pitchFamily="34" charset="0"/>
                      </a:endParaRPr>
                    </a:p>
                  </a:txBody>
                  <a:tcPr marL="139272" marR="139272"/>
                </a:tc>
                <a:tc>
                  <a:txBody>
                    <a:bodyPr/>
                    <a:lstStyle/>
                    <a:p>
                      <a:pPr algn="ctr"/>
                      <a:r>
                        <a:rPr lang="en-GB" sz="1600" u="none" strike="noStrike" cap="none" spc="0" baseline="0" dirty="0" smtClean="0">
                          <a:ln>
                            <a:noFill/>
                          </a:ln>
                          <a:effectLst/>
                          <a:uFillTx/>
                          <a:sym typeface="Calibri"/>
                        </a:rPr>
                        <a:t>✔</a:t>
                      </a:r>
                      <a:endParaRPr lang="en-US" sz="1600" dirty="0">
                        <a:latin typeface="Calibri" panose="020F0502020204030204" pitchFamily="34" charset="0"/>
                      </a:endParaRPr>
                    </a:p>
                  </a:txBody>
                  <a:tcPr marL="139272" marR="139272"/>
                </a:tc>
                <a:tc>
                  <a:txBody>
                    <a:bodyPr/>
                    <a:lstStyle/>
                    <a:p>
                      <a:pPr algn="ctr"/>
                      <a:endParaRPr lang="en-US" sz="1600" dirty="0">
                        <a:latin typeface="Calibri" panose="020F0502020204030204" pitchFamily="34" charset="0"/>
                      </a:endParaRPr>
                    </a:p>
                  </a:txBody>
                  <a:tcPr marL="139272" marR="139272"/>
                </a:tc>
              </a:tr>
              <a:tr h="370840">
                <a:tc>
                  <a:txBody>
                    <a:bodyPr/>
                    <a:lstStyle/>
                    <a:p>
                      <a:pPr marL="0" marR="0" indent="0" algn="l" defTabSz="914400" rtl="0" eaLnBrk="1" latinLnBrk="0" hangingPunct="1">
                        <a:lnSpc>
                          <a:spcPct val="100000"/>
                        </a:lnSpc>
                        <a:spcBef>
                          <a:spcPts val="0"/>
                        </a:spcBef>
                        <a:spcAft>
                          <a:spcPts val="0"/>
                        </a:spcAft>
                        <a:buClrTx/>
                        <a:buSzTx/>
                        <a:buFontTx/>
                        <a:buNone/>
                        <a:tabLst/>
                      </a:pPr>
                      <a:r>
                        <a:rPr lang="en-US" sz="1600" u="none" strike="noStrike" cap="none" spc="0" baseline="0" dirty="0" smtClean="0">
                          <a:ln>
                            <a:noFill/>
                          </a:ln>
                          <a:effectLst/>
                          <a:uFillTx/>
                          <a:sym typeface="Calibri"/>
                        </a:rPr>
                        <a:t>Ideas</a:t>
                      </a:r>
                      <a:r>
                        <a:rPr lang="en-US" sz="1600" u="none" strike="noStrike" cap="none" spc="0" baseline="30000" dirty="0" smtClean="0">
                          <a:ln>
                            <a:noFill/>
                          </a:ln>
                          <a:effectLst/>
                          <a:uFillTx/>
                          <a:sym typeface="Calibri"/>
                        </a:rPr>
                        <a:t>1</a:t>
                      </a:r>
                      <a:endParaRPr lang="en-US" sz="1600" b="0" i="0" u="none" strike="noStrike" cap="none" spc="0" baseline="30000" dirty="0">
                        <a:ln>
                          <a:noFill/>
                        </a:ln>
                        <a:solidFill>
                          <a:schemeClr val="dk1"/>
                        </a:solidFill>
                        <a:effectLst/>
                        <a:uFillTx/>
                        <a:latin typeface="Calibri" panose="020F0502020204030204" pitchFamily="34" charset="0"/>
                        <a:ea typeface="+mn-ea"/>
                        <a:cs typeface="+mn-cs"/>
                        <a:sym typeface="Calibri"/>
                      </a:endParaRPr>
                    </a:p>
                  </a:txBody>
                  <a:tcPr marL="139272" marR="13927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u="none" strike="noStrike" cap="none" spc="0" baseline="0" dirty="0" smtClean="0">
                          <a:ln>
                            <a:noFill/>
                          </a:ln>
                          <a:effectLst/>
                          <a:uFillTx/>
                          <a:sym typeface="Calibri"/>
                        </a:rPr>
                        <a:t>✔</a:t>
                      </a:r>
                      <a:endParaRPr lang="en-US" sz="1600" b="0" i="0" u="none" strike="noStrike" cap="none" spc="0" baseline="0" dirty="0">
                        <a:ln>
                          <a:noFill/>
                        </a:ln>
                        <a:solidFill>
                          <a:schemeClr val="dk1"/>
                        </a:solidFill>
                        <a:effectLst/>
                        <a:uFillTx/>
                        <a:latin typeface="Calibri" panose="020F0502020204030204" pitchFamily="34" charset="0"/>
                        <a:ea typeface="+mn-ea"/>
                        <a:cs typeface="+mn-cs"/>
                        <a:sym typeface="Calibri"/>
                      </a:endParaRPr>
                    </a:p>
                  </a:txBody>
                  <a:tcPr marL="139272" marR="13927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smtClean="0">
                        <a:latin typeface="Calibri" panose="020F0502020204030204" pitchFamily="34" charset="0"/>
                      </a:endParaRPr>
                    </a:p>
                  </a:txBody>
                  <a:tcPr marL="139272" marR="139272"/>
                </a:tc>
              </a:tr>
              <a:tr h="370840">
                <a:tc>
                  <a:txBody>
                    <a:bodyPr/>
                    <a:lstStyle/>
                    <a:p>
                      <a:r>
                        <a:rPr lang="en-US" sz="1600" dirty="0" smtClean="0"/>
                        <a:t>Subscriptions</a:t>
                      </a:r>
                      <a:endParaRPr lang="en-US" sz="1600" dirty="0">
                        <a:latin typeface="Calibri" panose="020F0502020204030204" pitchFamily="34" charset="0"/>
                      </a:endParaRPr>
                    </a:p>
                  </a:txBody>
                  <a:tcPr marL="139272" marR="139272"/>
                </a:tc>
                <a:tc>
                  <a:txBody>
                    <a:bodyPr/>
                    <a:lstStyle/>
                    <a:p>
                      <a:pPr algn="ctr"/>
                      <a:r>
                        <a:rPr lang="en-US" sz="1600" dirty="0" smtClean="0"/>
                        <a:t>View</a:t>
                      </a:r>
                      <a:endParaRPr lang="en-US" sz="1600" dirty="0">
                        <a:latin typeface="Calibri" panose="020F0502020204030204" pitchFamily="34" charset="0"/>
                      </a:endParaRPr>
                    </a:p>
                  </a:txBody>
                  <a:tcPr marL="139272" marR="139272"/>
                </a:tc>
                <a:tc>
                  <a:txBody>
                    <a:bodyPr/>
                    <a:lstStyle/>
                    <a:p>
                      <a:pPr algn="ctr"/>
                      <a:r>
                        <a:rPr lang="en-GB" sz="1600" u="none" strike="noStrike" cap="none" spc="0" baseline="0" dirty="0" smtClean="0">
                          <a:ln>
                            <a:noFill/>
                          </a:ln>
                          <a:effectLst/>
                          <a:uFillTx/>
                          <a:sym typeface="Calibri"/>
                        </a:rPr>
                        <a:t>Manage</a:t>
                      </a:r>
                      <a:endParaRPr lang="en-US" sz="1600" dirty="0">
                        <a:latin typeface="Calibri" panose="020F0502020204030204" pitchFamily="34" charset="0"/>
                      </a:endParaRPr>
                    </a:p>
                  </a:txBody>
                  <a:tcPr marL="139272" marR="139272"/>
                </a:tc>
              </a:tr>
              <a:tr h="370840">
                <a:tc>
                  <a:txBody>
                    <a:bodyPr/>
                    <a:lstStyle/>
                    <a:p>
                      <a:r>
                        <a:rPr lang="en-US" sz="1600" dirty="0" smtClean="0"/>
                        <a:t>CSA aggregation</a:t>
                      </a:r>
                      <a:r>
                        <a:rPr lang="en-US" sz="1600" baseline="30000" dirty="0" smtClean="0"/>
                        <a:t>1</a:t>
                      </a:r>
                      <a:endParaRPr lang="en-US" sz="1600" baseline="30000" dirty="0">
                        <a:latin typeface="Calibri" panose="020F0502020204030204" pitchFamily="34" charset="0"/>
                      </a:endParaRPr>
                    </a:p>
                  </a:txBody>
                  <a:tcPr marL="139272" marR="139272"/>
                </a:tc>
                <a:tc>
                  <a:txBody>
                    <a:bodyPr/>
                    <a:lstStyle/>
                    <a:p>
                      <a:pPr algn="ctr"/>
                      <a:endParaRPr lang="en-US" sz="1600" dirty="0">
                        <a:latin typeface="Calibri" panose="020F0502020204030204" pitchFamily="34" charset="0"/>
                      </a:endParaRPr>
                    </a:p>
                  </a:txBody>
                  <a:tcPr marL="139272" marR="139272"/>
                </a:tc>
                <a:tc>
                  <a:txBody>
                    <a:bodyPr/>
                    <a:lstStyle/>
                    <a:p>
                      <a:pPr algn="ctr"/>
                      <a:r>
                        <a:rPr lang="en-GB" sz="1600" u="none" strike="noStrike" cap="none" spc="0" baseline="0" dirty="0" smtClean="0">
                          <a:ln>
                            <a:noFill/>
                          </a:ln>
                          <a:effectLst/>
                          <a:uFillTx/>
                          <a:sym typeface="Calibri"/>
                        </a:rPr>
                        <a:t>✔</a:t>
                      </a:r>
                      <a:endParaRPr lang="en-US" sz="1600" dirty="0">
                        <a:latin typeface="Calibri" panose="020F0502020204030204" pitchFamily="34" charset="0"/>
                      </a:endParaRPr>
                    </a:p>
                  </a:txBody>
                  <a:tcPr marL="139272" marR="139272"/>
                </a:tc>
              </a:tr>
            </a:tbl>
          </a:graphicData>
        </a:graphic>
      </p:graphicFrame>
      <p:sp>
        <p:nvSpPr>
          <p:cNvPr id="7" name="Slide Number Placeholder 6"/>
          <p:cNvSpPr>
            <a:spLocks noGrp="1"/>
          </p:cNvSpPr>
          <p:nvPr>
            <p:ph type="sldNum" sz="quarter" idx="4"/>
          </p:nvPr>
        </p:nvSpPr>
        <p:spPr>
          <a:prstGeom prst="rect">
            <a:avLst/>
          </a:prstGeom>
        </p:spPr>
        <p:txBody>
          <a:bodyPr/>
          <a:lstStyle/>
          <a:p>
            <a:fld id="{B016F8AB-BCEA-4347-8BA6-BE776009BC89}" type="slidenum">
              <a:rPr lang="en-US" smtClean="0">
                <a:solidFill>
                  <a:srgbClr val="617D78"/>
                </a:solidFill>
              </a:rPr>
              <a:pPr/>
              <a:t>53</a:t>
            </a:fld>
            <a:endParaRPr lang="en-US" dirty="0">
              <a:solidFill>
                <a:srgbClr val="617D78"/>
              </a:solidFill>
            </a:endParaRPr>
          </a:p>
        </p:txBody>
      </p:sp>
      <p:sp>
        <p:nvSpPr>
          <p:cNvPr id="2" name="Title 1"/>
          <p:cNvSpPr>
            <a:spLocks noGrp="1"/>
          </p:cNvSpPr>
          <p:nvPr>
            <p:ph type="title"/>
          </p:nvPr>
        </p:nvSpPr>
        <p:spPr/>
        <p:txBody>
          <a:bodyPr/>
          <a:lstStyle/>
          <a:p>
            <a:r>
              <a:rPr lang="en-AU" dirty="0" smtClean="0"/>
              <a:t>SMA-Service Portal differences</a:t>
            </a:r>
            <a:endParaRPr lang="en-US" dirty="0"/>
          </a:p>
        </p:txBody>
      </p:sp>
      <p:sp>
        <p:nvSpPr>
          <p:cNvPr id="17" name="TextBox 16"/>
          <p:cNvSpPr txBox="1"/>
          <p:nvPr/>
        </p:nvSpPr>
        <p:spPr>
          <a:xfrm>
            <a:off x="2170898" y="5528034"/>
            <a:ext cx="7389948" cy="538935"/>
          </a:xfrm>
          <a:prstGeom prst="rect">
            <a:avLst/>
          </a:prstGeom>
          <a:noFill/>
        </p:spPr>
        <p:txBody>
          <a:bodyPr wrap="none" lIns="0" tIns="0" rIns="0" bIns="0" rtlCol="0">
            <a:noAutofit/>
          </a:bodyPr>
          <a:lstStyle/>
          <a:p>
            <a:pPr defTabSz="914400" hangingPunct="0">
              <a:lnSpc>
                <a:spcPct val="90000"/>
              </a:lnSpc>
            </a:pPr>
            <a:r>
              <a:rPr lang="en-US" sz="1200" kern="0" dirty="0" smtClean="0">
                <a:solidFill>
                  <a:prstClr val="black"/>
                </a:solidFill>
                <a:latin typeface="Calibri"/>
                <a:sym typeface="Calibri"/>
              </a:rPr>
              <a:t>1 – Requires Premium license</a:t>
            </a:r>
          </a:p>
          <a:p>
            <a:pPr defTabSz="914400" hangingPunct="0">
              <a:lnSpc>
                <a:spcPct val="90000"/>
              </a:lnSpc>
            </a:pPr>
            <a:endParaRPr lang="en-US" sz="1200" kern="0" dirty="0" smtClean="0">
              <a:solidFill>
                <a:prstClr val="black"/>
              </a:solidFill>
              <a:latin typeface="Calibri"/>
              <a:sym typeface="Calibri"/>
            </a:endParaRPr>
          </a:p>
          <a:p>
            <a:pPr defTabSz="914400" hangingPunct="0">
              <a:lnSpc>
                <a:spcPct val="90000"/>
              </a:lnSpc>
            </a:pPr>
            <a:endParaRPr lang="en-US" sz="1200" kern="0" dirty="0">
              <a:solidFill>
                <a:prstClr val="black"/>
              </a:solidFill>
              <a:latin typeface="Calibri"/>
              <a:sym typeface="Calibri"/>
            </a:endParaRPr>
          </a:p>
        </p:txBody>
      </p:sp>
    </p:spTree>
    <p:extLst>
      <p:ext uri="{BB962C8B-B14F-4D97-AF65-F5344CB8AC3E}">
        <p14:creationId xmlns:p14="http://schemas.microsoft.com/office/powerpoint/2010/main" val="2778482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idx="1"/>
            <p:extLst>
              <p:ext uri="{D42A27DB-BD31-4B8C-83A1-F6EECF244321}">
                <p14:modId xmlns:p14="http://schemas.microsoft.com/office/powerpoint/2010/main" val="3498715357"/>
              </p:ext>
            </p:extLst>
          </p:nvPr>
        </p:nvGraphicFramePr>
        <p:xfrm>
          <a:off x="946150" y="1728788"/>
          <a:ext cx="10312170" cy="2226898"/>
        </p:xfrm>
        <a:graphic>
          <a:graphicData uri="http://schemas.openxmlformats.org/drawingml/2006/table">
            <a:tbl>
              <a:tblPr firstRow="1" bandRow="1">
                <a:tableStyleId>{5C22544A-7EE6-4342-B048-85BDC9FD1C3A}</a:tableStyleId>
              </a:tblPr>
              <a:tblGrid>
                <a:gridCol w="4601656"/>
                <a:gridCol w="3168774"/>
                <a:gridCol w="2541740"/>
              </a:tblGrid>
              <a:tr h="662258">
                <a:tc>
                  <a:txBody>
                    <a:bodyPr/>
                    <a:lstStyle/>
                    <a:p>
                      <a:endParaRPr lang="en-US" sz="1600" dirty="0">
                        <a:solidFill>
                          <a:srgbClr val="FFFFFF"/>
                        </a:solidFill>
                        <a:latin typeface="Calibri" panose="020F0502020204030204" pitchFamily="34" charset="0"/>
                      </a:endParaRPr>
                    </a:p>
                  </a:txBody>
                  <a:tcPr marL="88603" marR="88603"/>
                </a:tc>
                <a:tc>
                  <a:txBody>
                    <a:bodyPr/>
                    <a:lstStyle/>
                    <a:p>
                      <a:pPr algn="ctr"/>
                      <a:r>
                        <a:rPr lang="en-US" sz="1600" dirty="0" smtClean="0"/>
                        <a:t>SMA-X</a:t>
                      </a:r>
                      <a:endParaRPr lang="en-US" sz="1600" dirty="0">
                        <a:solidFill>
                          <a:srgbClr val="FFFFFF"/>
                        </a:solidFill>
                        <a:latin typeface="Calibri" panose="020F0502020204030204" pitchFamily="34" charset="0"/>
                      </a:endParaRPr>
                    </a:p>
                  </a:txBody>
                  <a:tcPr marL="88603" marR="88603"/>
                </a:tc>
                <a:tc>
                  <a:txBody>
                    <a:bodyPr/>
                    <a:lstStyle/>
                    <a:p>
                      <a:pPr algn="ctr"/>
                      <a:r>
                        <a:rPr lang="en-AU" sz="1600" dirty="0" smtClean="0"/>
                        <a:t>SMA-SM</a:t>
                      </a:r>
                      <a:endParaRPr lang="en-US" sz="1600" dirty="0">
                        <a:solidFill>
                          <a:srgbClr val="FFFFFF"/>
                        </a:solidFill>
                        <a:latin typeface="Calibri" panose="020F0502020204030204" pitchFamily="34" charset="0"/>
                      </a:endParaRPr>
                    </a:p>
                  </a:txBody>
                  <a:tcPr marL="88603" marR="88603"/>
                </a:tc>
              </a:tr>
              <a:tr h="370840">
                <a:tc>
                  <a:txBody>
                    <a:bodyPr/>
                    <a:lstStyle/>
                    <a:p>
                      <a:r>
                        <a:rPr lang="en-US" sz="1600" dirty="0" smtClean="0"/>
                        <a:t>User option</a:t>
                      </a:r>
                      <a:r>
                        <a:rPr lang="en-US" sz="1600" baseline="0" dirty="0" smtClean="0"/>
                        <a:t> dependencies</a:t>
                      </a:r>
                      <a:endParaRPr lang="en-US" sz="1600" dirty="0">
                        <a:latin typeface="Calibri" panose="020F0502020204030204" pitchFamily="34" charset="0"/>
                      </a:endParaRPr>
                    </a:p>
                  </a:txBody>
                  <a:tcPr marL="88603" marR="88603"/>
                </a:tc>
                <a:tc>
                  <a:txBody>
                    <a:bodyPr/>
                    <a:lstStyle/>
                    <a:p>
                      <a:pPr algn="ctr"/>
                      <a:r>
                        <a:rPr lang="en-US" sz="1600" dirty="0" smtClean="0"/>
                        <a:t>List options only</a:t>
                      </a:r>
                      <a:endParaRPr lang="en-US" sz="1600" dirty="0">
                        <a:latin typeface="Calibri" panose="020F0502020204030204" pitchFamily="34" charset="0"/>
                      </a:endParaRPr>
                    </a:p>
                  </a:txBody>
                  <a:tcPr marL="88603" marR="88603"/>
                </a:tc>
                <a:tc>
                  <a:txBody>
                    <a:bodyPr/>
                    <a:lstStyle/>
                    <a:p>
                      <a:pPr algn="ctr"/>
                      <a:r>
                        <a:rPr lang="en-US" sz="1600" dirty="0" smtClean="0"/>
                        <a:t>All option</a:t>
                      </a:r>
                      <a:r>
                        <a:rPr lang="en-US" sz="1600" baseline="0" dirty="0" smtClean="0"/>
                        <a:t> types</a:t>
                      </a:r>
                      <a:endParaRPr lang="en-US" sz="1600" dirty="0">
                        <a:latin typeface="Calibri" panose="020F0502020204030204" pitchFamily="34" charset="0"/>
                      </a:endParaRPr>
                    </a:p>
                  </a:txBody>
                  <a:tcPr marL="88603" marR="88603"/>
                </a:tc>
              </a:tr>
              <a:tr h="370840">
                <a:tc>
                  <a:txBody>
                    <a:bodyPr/>
                    <a:lstStyle/>
                    <a:p>
                      <a:r>
                        <a:rPr lang="en-US" sz="1600" dirty="0" smtClean="0"/>
                        <a:t>Category hierarchy</a:t>
                      </a:r>
                      <a:endParaRPr lang="en-US" sz="1600" dirty="0">
                        <a:latin typeface="Calibri" panose="020F0502020204030204" pitchFamily="34" charset="0"/>
                      </a:endParaRPr>
                    </a:p>
                  </a:txBody>
                  <a:tcPr marL="88603" marR="88603"/>
                </a:tc>
                <a:tc>
                  <a:txBody>
                    <a:bodyPr/>
                    <a:lstStyle/>
                    <a:p>
                      <a:pPr algn="ctr"/>
                      <a:r>
                        <a:rPr lang="en-US" sz="1600" dirty="0" smtClean="0"/>
                        <a:t>3 levels</a:t>
                      </a:r>
                      <a:endParaRPr lang="en-US" sz="1600" dirty="0">
                        <a:latin typeface="Calibri" panose="020F0502020204030204" pitchFamily="34" charset="0"/>
                      </a:endParaRPr>
                    </a:p>
                  </a:txBody>
                  <a:tcPr marL="88603" marR="88603"/>
                </a:tc>
                <a:tc>
                  <a:txBody>
                    <a:bodyPr/>
                    <a:lstStyle/>
                    <a:p>
                      <a:pPr algn="ctr"/>
                      <a:r>
                        <a:rPr lang="en-US" sz="1600" dirty="0" smtClean="0"/>
                        <a:t>3 levels OOB.</a:t>
                      </a:r>
                    </a:p>
                    <a:p>
                      <a:pPr algn="ctr"/>
                      <a:r>
                        <a:rPr lang="en-US" sz="1600" dirty="0" smtClean="0"/>
                        <a:t>Unlimited, but only 4 levels in SMA service</a:t>
                      </a:r>
                      <a:r>
                        <a:rPr lang="en-US" sz="1600" baseline="0" dirty="0" smtClean="0"/>
                        <a:t> portal</a:t>
                      </a:r>
                      <a:endParaRPr lang="en-US" sz="1600" dirty="0">
                        <a:latin typeface="Calibri" panose="020F0502020204030204" pitchFamily="34" charset="0"/>
                      </a:endParaRPr>
                    </a:p>
                  </a:txBody>
                  <a:tcPr marL="88603" marR="88603"/>
                </a:tc>
              </a:tr>
              <a:tr h="370840">
                <a:tc>
                  <a:txBody>
                    <a:bodyPr/>
                    <a:lstStyle/>
                    <a:p>
                      <a:endParaRPr lang="en-US" sz="1600" dirty="0">
                        <a:latin typeface="Calibri" panose="020F0502020204030204" pitchFamily="34" charset="0"/>
                      </a:endParaRPr>
                    </a:p>
                  </a:txBody>
                  <a:tcPr marL="88603" marR="88603"/>
                </a:tc>
                <a:tc>
                  <a:txBody>
                    <a:bodyPr/>
                    <a:lstStyle/>
                    <a:p>
                      <a:pPr algn="ctr"/>
                      <a:endParaRPr lang="en-US" sz="1600" dirty="0">
                        <a:latin typeface="Calibri" panose="020F0502020204030204" pitchFamily="34" charset="0"/>
                      </a:endParaRPr>
                    </a:p>
                  </a:txBody>
                  <a:tcPr marL="88603" marR="88603"/>
                </a:tc>
                <a:tc>
                  <a:txBody>
                    <a:bodyPr/>
                    <a:lstStyle/>
                    <a:p>
                      <a:pPr algn="ctr"/>
                      <a:endParaRPr lang="en-US" sz="1600" dirty="0">
                        <a:latin typeface="Calibri" panose="020F0502020204030204" pitchFamily="34" charset="0"/>
                      </a:endParaRPr>
                    </a:p>
                  </a:txBody>
                  <a:tcPr marL="88603" marR="88603"/>
                </a:tc>
              </a:tr>
            </a:tbl>
          </a:graphicData>
        </a:graphic>
      </p:graphicFrame>
      <p:sp>
        <p:nvSpPr>
          <p:cNvPr id="7" name="Slide Number Placeholder 6"/>
          <p:cNvSpPr>
            <a:spLocks noGrp="1"/>
          </p:cNvSpPr>
          <p:nvPr>
            <p:ph type="sldNum" sz="quarter" idx="4"/>
          </p:nvPr>
        </p:nvSpPr>
        <p:spPr>
          <a:prstGeom prst="rect">
            <a:avLst/>
          </a:prstGeom>
        </p:spPr>
        <p:txBody>
          <a:bodyPr/>
          <a:lstStyle/>
          <a:p>
            <a:fld id="{B016F8AB-BCEA-4347-8BA6-BE776009BC89}" type="slidenum">
              <a:rPr lang="en-US" smtClean="0">
                <a:solidFill>
                  <a:srgbClr val="617D78"/>
                </a:solidFill>
              </a:rPr>
              <a:pPr/>
              <a:t>54</a:t>
            </a:fld>
            <a:endParaRPr lang="en-US" dirty="0">
              <a:solidFill>
                <a:srgbClr val="617D78"/>
              </a:solidFill>
            </a:endParaRPr>
          </a:p>
        </p:txBody>
      </p:sp>
      <p:sp>
        <p:nvSpPr>
          <p:cNvPr id="2" name="Title 1"/>
          <p:cNvSpPr>
            <a:spLocks noGrp="1"/>
          </p:cNvSpPr>
          <p:nvPr>
            <p:ph type="title"/>
          </p:nvPr>
        </p:nvSpPr>
        <p:spPr/>
        <p:txBody>
          <a:bodyPr/>
          <a:lstStyle/>
          <a:p>
            <a:r>
              <a:rPr lang="en-AU" dirty="0" smtClean="0"/>
              <a:t>Service </a:t>
            </a:r>
            <a:r>
              <a:rPr lang="en-AU" dirty="0" err="1" smtClean="0"/>
              <a:t>Catalog</a:t>
            </a:r>
            <a:r>
              <a:rPr lang="en-AU" dirty="0" smtClean="0"/>
              <a:t> Differences</a:t>
            </a:r>
            <a:endParaRPr lang="en-US" dirty="0"/>
          </a:p>
        </p:txBody>
      </p:sp>
    </p:spTree>
    <p:extLst>
      <p:ext uri="{BB962C8B-B14F-4D97-AF65-F5344CB8AC3E}">
        <p14:creationId xmlns:p14="http://schemas.microsoft.com/office/powerpoint/2010/main" val="396893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idx="1"/>
            <p:extLst>
              <p:ext uri="{D42A27DB-BD31-4B8C-83A1-F6EECF244321}">
                <p14:modId xmlns:p14="http://schemas.microsoft.com/office/powerpoint/2010/main" val="2115892062"/>
              </p:ext>
            </p:extLst>
          </p:nvPr>
        </p:nvGraphicFramePr>
        <p:xfrm>
          <a:off x="946150" y="1728788"/>
          <a:ext cx="10312170" cy="3755978"/>
        </p:xfrm>
        <a:graphic>
          <a:graphicData uri="http://schemas.openxmlformats.org/drawingml/2006/table">
            <a:tbl>
              <a:tblPr firstRow="1" bandRow="1">
                <a:tableStyleId>{5C22544A-7EE6-4342-B048-85BDC9FD1C3A}</a:tableStyleId>
              </a:tblPr>
              <a:tblGrid>
                <a:gridCol w="2518325"/>
                <a:gridCol w="4525420"/>
                <a:gridCol w="3268425"/>
              </a:tblGrid>
              <a:tr h="662258">
                <a:tc>
                  <a:txBody>
                    <a:bodyPr/>
                    <a:lstStyle/>
                    <a:p>
                      <a:endParaRPr lang="en-US" sz="1600" dirty="0">
                        <a:solidFill>
                          <a:srgbClr val="FFFFFF"/>
                        </a:solidFill>
                        <a:latin typeface="Calibri" panose="020F0502020204030204" pitchFamily="34" charset="0"/>
                      </a:endParaRPr>
                    </a:p>
                  </a:txBody>
                  <a:tcPr marL="88603" marR="88603"/>
                </a:tc>
                <a:tc>
                  <a:txBody>
                    <a:bodyPr/>
                    <a:lstStyle/>
                    <a:p>
                      <a:pPr algn="ctr"/>
                      <a:r>
                        <a:rPr lang="en-US" sz="1600" dirty="0" smtClean="0"/>
                        <a:t>SMA-X</a:t>
                      </a:r>
                      <a:endParaRPr lang="en-US" sz="1600" dirty="0">
                        <a:solidFill>
                          <a:srgbClr val="FFFFFF"/>
                        </a:solidFill>
                        <a:latin typeface="Calibri" panose="020F0502020204030204" pitchFamily="34" charset="0"/>
                      </a:endParaRPr>
                    </a:p>
                  </a:txBody>
                  <a:tcPr marL="88603" marR="88603"/>
                </a:tc>
                <a:tc>
                  <a:txBody>
                    <a:bodyPr/>
                    <a:lstStyle/>
                    <a:p>
                      <a:pPr algn="ctr"/>
                      <a:r>
                        <a:rPr lang="en-AU" sz="1600" dirty="0" smtClean="0"/>
                        <a:t>SMA-SM</a:t>
                      </a:r>
                      <a:endParaRPr lang="en-US" sz="1600" dirty="0">
                        <a:solidFill>
                          <a:srgbClr val="FFFFFF"/>
                        </a:solidFill>
                        <a:latin typeface="Calibri" panose="020F0502020204030204" pitchFamily="34" charset="0"/>
                      </a:endParaRPr>
                    </a:p>
                  </a:txBody>
                  <a:tcPr marL="88603" marR="88603"/>
                </a:tc>
              </a:tr>
              <a:tr h="370840">
                <a:tc>
                  <a:txBody>
                    <a:bodyPr/>
                    <a:lstStyle/>
                    <a:p>
                      <a:r>
                        <a:rPr lang="en-US" sz="1600" dirty="0" smtClean="0"/>
                        <a:t>Mobile interface for agents</a:t>
                      </a:r>
                      <a:endParaRPr lang="en-US" sz="1600" dirty="0">
                        <a:latin typeface="Calibri" panose="020F0502020204030204" pitchFamily="34" charset="0"/>
                      </a:endParaRPr>
                    </a:p>
                  </a:txBody>
                  <a:tcPr marL="88603" marR="88603"/>
                </a:tc>
                <a:tc>
                  <a:txBody>
                    <a:bodyPr/>
                    <a:lstStyle/>
                    <a:p>
                      <a:pPr algn="ctr"/>
                      <a:r>
                        <a:rPr lang="en-US" sz="1600" dirty="0" smtClean="0"/>
                        <a:t>Tablets supported</a:t>
                      </a:r>
                      <a:r>
                        <a:rPr lang="en-US" sz="1600" baseline="0" dirty="0" smtClean="0"/>
                        <a:t> for browser UI</a:t>
                      </a:r>
                      <a:endParaRPr lang="en-US" sz="1600" dirty="0">
                        <a:latin typeface="Calibri" panose="020F0502020204030204" pitchFamily="34" charset="0"/>
                      </a:endParaRPr>
                    </a:p>
                  </a:txBody>
                  <a:tcPr marL="88603" marR="88603"/>
                </a:tc>
                <a:tc>
                  <a:txBody>
                    <a:bodyPr/>
                    <a:lstStyle/>
                    <a:p>
                      <a:pPr algn="ctr"/>
                      <a:r>
                        <a:rPr lang="en-US" sz="1600" dirty="0" smtClean="0"/>
                        <a:t>✔</a:t>
                      </a:r>
                      <a:endParaRPr lang="en-US" sz="1600" dirty="0">
                        <a:latin typeface="Calibri" panose="020F0502020204030204" pitchFamily="34" charset="0"/>
                      </a:endParaRPr>
                    </a:p>
                  </a:txBody>
                  <a:tcPr marL="88603" marR="88603"/>
                </a:tc>
              </a:tr>
              <a:tr h="370840">
                <a:tc>
                  <a:txBody>
                    <a:bodyPr/>
                    <a:lstStyle/>
                    <a:p>
                      <a:r>
                        <a:rPr lang="en-US" sz="1600" dirty="0" smtClean="0"/>
                        <a:t>Record IDs</a:t>
                      </a:r>
                      <a:endParaRPr lang="en-US" sz="1600" dirty="0">
                        <a:latin typeface="Calibri" panose="020F0502020204030204" pitchFamily="34" charset="0"/>
                      </a:endParaRPr>
                    </a:p>
                  </a:txBody>
                  <a:tcPr marL="88603" marR="88603"/>
                </a:tc>
                <a:tc>
                  <a:txBody>
                    <a:bodyPr/>
                    <a:lstStyle/>
                    <a:p>
                      <a:pPr algn="ctr"/>
                      <a:r>
                        <a:rPr lang="en-US" sz="1600" dirty="0" smtClean="0"/>
                        <a:t>No prefix but color</a:t>
                      </a:r>
                      <a:r>
                        <a:rPr lang="en-US" sz="1600" baseline="0" dirty="0" smtClean="0"/>
                        <a:t>-coded by record type</a:t>
                      </a:r>
                      <a:endParaRPr lang="en-US" sz="1600" dirty="0" smtClean="0"/>
                    </a:p>
                    <a:p>
                      <a:pPr algn="ctr"/>
                      <a:r>
                        <a:rPr lang="en-US" sz="1600" dirty="0" smtClean="0"/>
                        <a:t>Numbers assigned across all modules</a:t>
                      </a:r>
                      <a:endParaRPr lang="en-US" sz="1600" dirty="0">
                        <a:latin typeface="Calibri" panose="020F0502020204030204" pitchFamily="34" charset="0"/>
                      </a:endParaRPr>
                    </a:p>
                  </a:txBody>
                  <a:tcPr marL="88603" marR="88603"/>
                </a:tc>
                <a:tc>
                  <a:txBody>
                    <a:bodyPr/>
                    <a:lstStyle/>
                    <a:p>
                      <a:pPr algn="ctr"/>
                      <a:r>
                        <a:rPr lang="en-US" sz="1600" dirty="0" smtClean="0"/>
                        <a:t>Prefix configurable</a:t>
                      </a:r>
                    </a:p>
                    <a:p>
                      <a:pPr algn="ctr"/>
                      <a:r>
                        <a:rPr lang="en-US" sz="1600" dirty="0" smtClean="0"/>
                        <a:t>Numbers</a:t>
                      </a:r>
                      <a:r>
                        <a:rPr lang="en-US" sz="1600" baseline="0" dirty="0" smtClean="0"/>
                        <a:t> assigned within module</a:t>
                      </a:r>
                      <a:endParaRPr lang="en-US" sz="1600" dirty="0">
                        <a:latin typeface="Calibri" panose="020F0502020204030204" pitchFamily="34" charset="0"/>
                      </a:endParaRPr>
                    </a:p>
                  </a:txBody>
                  <a:tcPr marL="88603" marR="88603"/>
                </a:tc>
              </a:tr>
              <a:tr h="370840">
                <a:tc>
                  <a:txBody>
                    <a:bodyPr/>
                    <a:lstStyle/>
                    <a:p>
                      <a:r>
                        <a:rPr lang="en-US" sz="1600" dirty="0" smtClean="0"/>
                        <a:t>Sort and Filter</a:t>
                      </a:r>
                      <a:endParaRPr lang="en-US" sz="1600" dirty="0">
                        <a:latin typeface="Calibri" panose="020F0502020204030204" pitchFamily="34" charset="0"/>
                      </a:endParaRPr>
                    </a:p>
                  </a:txBody>
                  <a:tcPr marL="88603" marR="88603"/>
                </a:tc>
                <a:tc>
                  <a:txBody>
                    <a:bodyPr/>
                    <a:lstStyle/>
                    <a:p>
                      <a:pPr algn="ctr"/>
                      <a:r>
                        <a:rPr lang="en-US" sz="1600" dirty="0" smtClean="0"/>
                        <a:t>Limited</a:t>
                      </a:r>
                      <a:r>
                        <a:rPr lang="en-US" sz="1600" baseline="0" dirty="0" smtClean="0"/>
                        <a:t> number of direct sort fields</a:t>
                      </a:r>
                      <a:endParaRPr lang="en-US" sz="1600" dirty="0">
                        <a:latin typeface="Calibri" panose="020F0502020204030204" pitchFamily="34" charset="0"/>
                      </a:endParaRPr>
                    </a:p>
                  </a:txBody>
                  <a:tcPr marL="88603" marR="88603"/>
                </a:tc>
                <a:tc>
                  <a:txBody>
                    <a:bodyPr/>
                    <a:lstStyle/>
                    <a:p>
                      <a:pPr algn="ctr"/>
                      <a:r>
                        <a:rPr lang="en-US" sz="1600" dirty="0" smtClean="0"/>
                        <a:t>Sort and Filter on any field</a:t>
                      </a:r>
                      <a:endParaRPr lang="en-US" sz="1600" dirty="0">
                        <a:latin typeface="Calibri" panose="020F0502020204030204" pitchFamily="34" charset="0"/>
                      </a:endParaRPr>
                    </a:p>
                  </a:txBody>
                  <a:tcPr marL="88603" marR="88603"/>
                </a:tc>
              </a:tr>
              <a:tr h="370840">
                <a:tc>
                  <a:txBody>
                    <a:bodyPr/>
                    <a:lstStyle/>
                    <a:p>
                      <a:r>
                        <a:rPr lang="en-US" sz="1600" dirty="0" smtClean="0"/>
                        <a:t>Export a view list</a:t>
                      </a:r>
                      <a:endParaRPr lang="en-US" sz="1600" dirty="0">
                        <a:latin typeface="Calibri" panose="020F0502020204030204" pitchFamily="34" charset="0"/>
                      </a:endParaRPr>
                    </a:p>
                  </a:txBody>
                  <a:tcPr marL="88603" marR="88603"/>
                </a:tc>
                <a:tc>
                  <a:txBody>
                    <a:bodyPr/>
                    <a:lstStyle/>
                    <a:p>
                      <a:pPr algn="ctr"/>
                      <a:r>
                        <a:rPr lang="en-US" sz="1600" dirty="0" smtClean="0"/>
                        <a:t>Export to Excel or csv</a:t>
                      </a:r>
                      <a:r>
                        <a:rPr lang="en-US" sz="1600" baseline="0" dirty="0" smtClean="0"/>
                        <a:t> only</a:t>
                      </a:r>
                    </a:p>
                    <a:p>
                      <a:pPr algn="ctr"/>
                      <a:r>
                        <a:rPr lang="en-US" sz="1600" baseline="0" dirty="0" smtClean="0"/>
                        <a:t>Export of description (multi-array) field not supported</a:t>
                      </a:r>
                      <a:endParaRPr lang="en-US" sz="1600" dirty="0">
                        <a:latin typeface="Calibri" panose="020F0502020204030204" pitchFamily="34" charset="0"/>
                      </a:endParaRPr>
                    </a:p>
                  </a:txBody>
                  <a:tcPr marL="88603" marR="88603"/>
                </a:tc>
                <a:tc>
                  <a:txBody>
                    <a:bodyPr/>
                    <a:lstStyle/>
                    <a:p>
                      <a:pPr algn="ctr"/>
                      <a:r>
                        <a:rPr lang="en-US" sz="1600" dirty="0" smtClean="0"/>
                        <a:t>Multiple formats supported</a:t>
                      </a:r>
                      <a:endParaRPr lang="en-US" sz="1600" dirty="0">
                        <a:latin typeface="Calibri" panose="020F0502020204030204" pitchFamily="34" charset="0"/>
                      </a:endParaRPr>
                    </a:p>
                  </a:txBody>
                  <a:tcPr marL="88603" marR="88603"/>
                </a:tc>
              </a:tr>
              <a:tr h="370840">
                <a:tc>
                  <a:txBody>
                    <a:bodyPr/>
                    <a:lstStyle/>
                    <a:p>
                      <a:r>
                        <a:rPr lang="en-US" sz="1600" dirty="0" smtClean="0"/>
                        <a:t>Export a record</a:t>
                      </a:r>
                      <a:endParaRPr lang="en-US" sz="1600" dirty="0">
                        <a:latin typeface="Calibri" panose="020F0502020204030204" pitchFamily="34" charset="0"/>
                      </a:endParaRPr>
                    </a:p>
                  </a:txBody>
                  <a:tcPr marL="88603" marR="88603"/>
                </a:tc>
                <a:tc>
                  <a:txBody>
                    <a:bodyPr/>
                    <a:lstStyle/>
                    <a:p>
                      <a:pPr algn="ctr"/>
                      <a:r>
                        <a:rPr lang="en-US" sz="1600" dirty="0" smtClean="0"/>
                        <a:t>Send by Email</a:t>
                      </a:r>
                      <a:endParaRPr lang="en-US" sz="1600" dirty="0">
                        <a:latin typeface="Calibri" panose="020F0502020204030204" pitchFamily="34" charset="0"/>
                      </a:endParaRPr>
                    </a:p>
                  </a:txBody>
                  <a:tcPr marL="88603" marR="88603"/>
                </a:tc>
                <a:tc>
                  <a:txBody>
                    <a:bodyPr/>
                    <a:lstStyle/>
                    <a:p>
                      <a:pPr algn="ctr"/>
                      <a:r>
                        <a:rPr lang="en-US" sz="1600" dirty="0" smtClean="0"/>
                        <a:t>✔</a:t>
                      </a:r>
                      <a:endParaRPr lang="en-US" sz="1600" dirty="0">
                        <a:latin typeface="Calibri" panose="020F0502020204030204" pitchFamily="34" charset="0"/>
                      </a:endParaRPr>
                    </a:p>
                  </a:txBody>
                  <a:tcPr marL="88603" marR="88603"/>
                </a:tc>
              </a:tr>
              <a:tr h="370840">
                <a:tc>
                  <a:txBody>
                    <a:bodyPr/>
                    <a:lstStyle/>
                    <a:p>
                      <a:r>
                        <a:rPr lang="en-US" sz="1600" dirty="0" smtClean="0"/>
                        <a:t>User Q&amp;A collaboration</a:t>
                      </a:r>
                      <a:r>
                        <a:rPr lang="en-US" sz="1600" baseline="0" dirty="0" smtClean="0"/>
                        <a:t> (including Moderation)</a:t>
                      </a:r>
                      <a:endParaRPr lang="en-US" sz="1600" dirty="0">
                        <a:latin typeface="Calibri" panose="020F0502020204030204" pitchFamily="34" charset="0"/>
                      </a:endParaRPr>
                    </a:p>
                  </a:txBody>
                  <a:tcPr marL="88603" marR="8860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t>✔</a:t>
                      </a:r>
                      <a:endParaRPr lang="en-US" sz="1600" dirty="0" smtClean="0">
                        <a:latin typeface="Calibri" panose="020F0502020204030204" pitchFamily="34" charset="0"/>
                      </a:endParaRPr>
                    </a:p>
                  </a:txBody>
                  <a:tcPr marL="88603" marR="88603"/>
                </a:tc>
                <a:tc>
                  <a:txBody>
                    <a:bodyPr/>
                    <a:lstStyle/>
                    <a:p>
                      <a:pPr algn="ctr"/>
                      <a:endParaRPr lang="en-US" sz="1600" dirty="0">
                        <a:latin typeface="Calibri" panose="020F0502020204030204" pitchFamily="34" charset="0"/>
                      </a:endParaRPr>
                    </a:p>
                  </a:txBody>
                  <a:tcPr marL="88603" marR="88603"/>
                </a:tc>
              </a:tr>
            </a:tbl>
          </a:graphicData>
        </a:graphic>
      </p:graphicFrame>
      <p:sp>
        <p:nvSpPr>
          <p:cNvPr id="7" name="Slide Number Placeholder 6"/>
          <p:cNvSpPr>
            <a:spLocks noGrp="1"/>
          </p:cNvSpPr>
          <p:nvPr>
            <p:ph type="sldNum" sz="quarter" idx="4"/>
          </p:nvPr>
        </p:nvSpPr>
        <p:spPr>
          <a:prstGeom prst="rect">
            <a:avLst/>
          </a:prstGeom>
        </p:spPr>
        <p:txBody>
          <a:bodyPr/>
          <a:lstStyle/>
          <a:p>
            <a:fld id="{B016F8AB-BCEA-4347-8BA6-BE776009BC89}" type="slidenum">
              <a:rPr lang="en-US" smtClean="0">
                <a:solidFill>
                  <a:srgbClr val="617D78"/>
                </a:solidFill>
              </a:rPr>
              <a:pPr/>
              <a:t>55</a:t>
            </a:fld>
            <a:endParaRPr lang="en-US" dirty="0">
              <a:solidFill>
                <a:srgbClr val="617D78"/>
              </a:solidFill>
            </a:endParaRPr>
          </a:p>
        </p:txBody>
      </p:sp>
      <p:sp>
        <p:nvSpPr>
          <p:cNvPr id="2" name="Title 1"/>
          <p:cNvSpPr>
            <a:spLocks noGrp="1"/>
          </p:cNvSpPr>
          <p:nvPr>
            <p:ph type="title"/>
          </p:nvPr>
        </p:nvSpPr>
        <p:spPr/>
        <p:txBody>
          <a:bodyPr/>
          <a:lstStyle/>
          <a:p>
            <a:r>
              <a:rPr lang="en-AU" dirty="0" smtClean="0"/>
              <a:t>Agent Interface Differences</a:t>
            </a:r>
            <a:endParaRPr lang="en-US" dirty="0"/>
          </a:p>
        </p:txBody>
      </p:sp>
    </p:spTree>
    <p:extLst>
      <p:ext uri="{BB962C8B-B14F-4D97-AF65-F5344CB8AC3E}">
        <p14:creationId xmlns:p14="http://schemas.microsoft.com/office/powerpoint/2010/main" val="3810671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idx="1"/>
            <p:extLst>
              <p:ext uri="{D42A27DB-BD31-4B8C-83A1-F6EECF244321}">
                <p14:modId xmlns:p14="http://schemas.microsoft.com/office/powerpoint/2010/main" val="3734935504"/>
              </p:ext>
            </p:extLst>
          </p:nvPr>
        </p:nvGraphicFramePr>
        <p:xfrm>
          <a:off x="946150" y="1728788"/>
          <a:ext cx="10312170" cy="1612218"/>
        </p:xfrm>
        <a:graphic>
          <a:graphicData uri="http://schemas.openxmlformats.org/drawingml/2006/table">
            <a:tbl>
              <a:tblPr firstRow="1" bandRow="1">
                <a:tableStyleId>{5C22544A-7EE6-4342-B048-85BDC9FD1C3A}</a:tableStyleId>
              </a:tblPr>
              <a:tblGrid>
                <a:gridCol w="4601656"/>
                <a:gridCol w="3168774"/>
                <a:gridCol w="2541740"/>
              </a:tblGrid>
              <a:tr h="662258">
                <a:tc>
                  <a:txBody>
                    <a:bodyPr/>
                    <a:lstStyle/>
                    <a:p>
                      <a:endParaRPr lang="en-US" sz="1600" dirty="0">
                        <a:solidFill>
                          <a:srgbClr val="FFFFFF"/>
                        </a:solidFill>
                        <a:latin typeface="Calibri" panose="020F0502020204030204" pitchFamily="34" charset="0"/>
                      </a:endParaRPr>
                    </a:p>
                  </a:txBody>
                  <a:tcPr marL="88603" marR="88603"/>
                </a:tc>
                <a:tc>
                  <a:txBody>
                    <a:bodyPr/>
                    <a:lstStyle/>
                    <a:p>
                      <a:pPr algn="ctr"/>
                      <a:r>
                        <a:rPr lang="en-US" sz="1600" dirty="0" smtClean="0"/>
                        <a:t>SMA-X</a:t>
                      </a:r>
                      <a:endParaRPr lang="en-US" sz="1600" dirty="0">
                        <a:solidFill>
                          <a:srgbClr val="FFFFFF"/>
                        </a:solidFill>
                        <a:latin typeface="Calibri" panose="020F0502020204030204" pitchFamily="34" charset="0"/>
                      </a:endParaRPr>
                    </a:p>
                  </a:txBody>
                  <a:tcPr marL="88603" marR="88603"/>
                </a:tc>
                <a:tc>
                  <a:txBody>
                    <a:bodyPr/>
                    <a:lstStyle/>
                    <a:p>
                      <a:pPr algn="ctr"/>
                      <a:r>
                        <a:rPr lang="en-AU" sz="1600" dirty="0" smtClean="0"/>
                        <a:t>SMA-SM</a:t>
                      </a:r>
                      <a:endParaRPr lang="en-US" sz="1600" dirty="0">
                        <a:solidFill>
                          <a:srgbClr val="FFFFFF"/>
                        </a:solidFill>
                        <a:latin typeface="Calibri" panose="020F0502020204030204" pitchFamily="34" charset="0"/>
                      </a:endParaRPr>
                    </a:p>
                  </a:txBody>
                  <a:tcPr marL="88603" marR="88603"/>
                </a:tc>
              </a:tr>
              <a:tr h="370840">
                <a:tc>
                  <a:txBody>
                    <a:bodyPr/>
                    <a:lstStyle/>
                    <a:p>
                      <a:r>
                        <a:rPr lang="en-US" sz="1600" dirty="0" smtClean="0"/>
                        <a:t>Document Views to maintain</a:t>
                      </a:r>
                      <a:r>
                        <a:rPr lang="en-US" sz="1600" baseline="0" dirty="0" smtClean="0"/>
                        <a:t> one article for multiple audiences</a:t>
                      </a:r>
                      <a:endParaRPr lang="en-US" sz="1600" dirty="0">
                        <a:latin typeface="Calibri" panose="020F0502020204030204" pitchFamily="34" charset="0"/>
                      </a:endParaRPr>
                    </a:p>
                  </a:txBody>
                  <a:tcPr marL="88603" marR="88603"/>
                </a:tc>
                <a:tc>
                  <a:txBody>
                    <a:bodyPr/>
                    <a:lstStyle/>
                    <a:p>
                      <a:pPr algn="ctr"/>
                      <a:endParaRPr lang="en-US" sz="1600" dirty="0">
                        <a:latin typeface="Calibri" panose="020F0502020204030204" pitchFamily="34" charset="0"/>
                      </a:endParaRPr>
                    </a:p>
                  </a:txBody>
                  <a:tcPr marL="88603" marR="88603"/>
                </a:tc>
                <a:tc>
                  <a:txBody>
                    <a:bodyPr/>
                    <a:lstStyle/>
                    <a:p>
                      <a:pPr algn="ctr"/>
                      <a:r>
                        <a:rPr lang="en-US" sz="1600" dirty="0" smtClean="0"/>
                        <a:t>✔</a:t>
                      </a:r>
                      <a:endParaRPr lang="en-US" sz="1600" dirty="0">
                        <a:latin typeface="Calibri" panose="020F0502020204030204" pitchFamily="34" charset="0"/>
                      </a:endParaRPr>
                    </a:p>
                  </a:txBody>
                  <a:tcPr marL="88603" marR="88603"/>
                </a:tc>
              </a:tr>
              <a:tr h="370840">
                <a:tc>
                  <a:txBody>
                    <a:bodyPr/>
                    <a:lstStyle/>
                    <a:p>
                      <a:endParaRPr lang="en-US" sz="1600" dirty="0">
                        <a:latin typeface="Calibri" panose="020F0502020204030204" pitchFamily="34" charset="0"/>
                      </a:endParaRPr>
                    </a:p>
                  </a:txBody>
                  <a:tcPr marL="88603" marR="88603"/>
                </a:tc>
                <a:tc>
                  <a:txBody>
                    <a:bodyPr/>
                    <a:lstStyle/>
                    <a:p>
                      <a:pPr algn="ctr"/>
                      <a:endParaRPr lang="en-US" sz="1600" dirty="0">
                        <a:latin typeface="Calibri" panose="020F0502020204030204" pitchFamily="34" charset="0"/>
                      </a:endParaRPr>
                    </a:p>
                  </a:txBody>
                  <a:tcPr marL="88603" marR="88603"/>
                </a:tc>
                <a:tc>
                  <a:txBody>
                    <a:bodyPr/>
                    <a:lstStyle/>
                    <a:p>
                      <a:pPr algn="ctr"/>
                      <a:endParaRPr lang="en-US" sz="1600" dirty="0">
                        <a:latin typeface="Calibri" panose="020F0502020204030204" pitchFamily="34" charset="0"/>
                      </a:endParaRPr>
                    </a:p>
                  </a:txBody>
                  <a:tcPr marL="88603" marR="88603"/>
                </a:tc>
              </a:tr>
            </a:tbl>
          </a:graphicData>
        </a:graphic>
      </p:graphicFrame>
      <p:sp>
        <p:nvSpPr>
          <p:cNvPr id="7" name="Slide Number Placeholder 6"/>
          <p:cNvSpPr>
            <a:spLocks noGrp="1"/>
          </p:cNvSpPr>
          <p:nvPr>
            <p:ph type="sldNum" sz="quarter" idx="4"/>
          </p:nvPr>
        </p:nvSpPr>
        <p:spPr>
          <a:prstGeom prst="rect">
            <a:avLst/>
          </a:prstGeom>
        </p:spPr>
        <p:txBody>
          <a:bodyPr/>
          <a:lstStyle/>
          <a:p>
            <a:fld id="{B016F8AB-BCEA-4347-8BA6-BE776009BC89}" type="slidenum">
              <a:rPr lang="en-US" smtClean="0">
                <a:solidFill>
                  <a:srgbClr val="617D78"/>
                </a:solidFill>
              </a:rPr>
              <a:pPr/>
              <a:t>56</a:t>
            </a:fld>
            <a:endParaRPr lang="en-US" dirty="0">
              <a:solidFill>
                <a:srgbClr val="617D78"/>
              </a:solidFill>
            </a:endParaRPr>
          </a:p>
        </p:txBody>
      </p:sp>
      <p:sp>
        <p:nvSpPr>
          <p:cNvPr id="2" name="Title 1"/>
          <p:cNvSpPr>
            <a:spLocks noGrp="1"/>
          </p:cNvSpPr>
          <p:nvPr>
            <p:ph type="title"/>
          </p:nvPr>
        </p:nvSpPr>
        <p:spPr/>
        <p:txBody>
          <a:bodyPr/>
          <a:lstStyle/>
          <a:p>
            <a:r>
              <a:rPr lang="en-US" dirty="0" smtClean="0"/>
              <a:t>Knowledge Management Differences</a:t>
            </a:r>
            <a:endParaRPr lang="en-US" dirty="0"/>
          </a:p>
        </p:txBody>
      </p:sp>
    </p:spTree>
    <p:extLst>
      <p:ext uri="{BB962C8B-B14F-4D97-AF65-F5344CB8AC3E}">
        <p14:creationId xmlns:p14="http://schemas.microsoft.com/office/powerpoint/2010/main" val="2241229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idx="1"/>
            <p:extLst>
              <p:ext uri="{D42A27DB-BD31-4B8C-83A1-F6EECF244321}">
                <p14:modId xmlns:p14="http://schemas.microsoft.com/office/powerpoint/2010/main" val="2068380354"/>
              </p:ext>
            </p:extLst>
          </p:nvPr>
        </p:nvGraphicFramePr>
        <p:xfrm>
          <a:off x="946150" y="1728788"/>
          <a:ext cx="10312170" cy="1820498"/>
        </p:xfrm>
        <a:graphic>
          <a:graphicData uri="http://schemas.openxmlformats.org/drawingml/2006/table">
            <a:tbl>
              <a:tblPr firstRow="1" bandRow="1">
                <a:tableStyleId>{5C22544A-7EE6-4342-B048-85BDC9FD1C3A}</a:tableStyleId>
              </a:tblPr>
              <a:tblGrid>
                <a:gridCol w="4601656"/>
                <a:gridCol w="3168774"/>
                <a:gridCol w="2541740"/>
              </a:tblGrid>
              <a:tr h="662258">
                <a:tc>
                  <a:txBody>
                    <a:bodyPr/>
                    <a:lstStyle/>
                    <a:p>
                      <a:endParaRPr lang="en-US" sz="1600" dirty="0">
                        <a:solidFill>
                          <a:srgbClr val="FFFFFF"/>
                        </a:solidFill>
                        <a:latin typeface="Calibri" panose="020F0502020204030204" pitchFamily="34" charset="0"/>
                      </a:endParaRPr>
                    </a:p>
                  </a:txBody>
                  <a:tcPr marL="88603" marR="88603"/>
                </a:tc>
                <a:tc>
                  <a:txBody>
                    <a:bodyPr/>
                    <a:lstStyle/>
                    <a:p>
                      <a:pPr algn="ctr"/>
                      <a:r>
                        <a:rPr lang="en-US" sz="1600" dirty="0" smtClean="0"/>
                        <a:t>SMA-X</a:t>
                      </a:r>
                      <a:endParaRPr lang="en-US" sz="1600" dirty="0">
                        <a:solidFill>
                          <a:srgbClr val="FFFFFF"/>
                        </a:solidFill>
                        <a:latin typeface="Calibri" panose="020F0502020204030204" pitchFamily="34" charset="0"/>
                      </a:endParaRPr>
                    </a:p>
                  </a:txBody>
                  <a:tcPr marL="88603" marR="88603"/>
                </a:tc>
                <a:tc>
                  <a:txBody>
                    <a:bodyPr/>
                    <a:lstStyle/>
                    <a:p>
                      <a:pPr algn="ctr"/>
                      <a:r>
                        <a:rPr lang="en-AU" sz="1600" dirty="0" smtClean="0"/>
                        <a:t>SMA-SM</a:t>
                      </a:r>
                      <a:endParaRPr lang="en-US" sz="1600" dirty="0">
                        <a:solidFill>
                          <a:srgbClr val="FFFFFF"/>
                        </a:solidFill>
                        <a:latin typeface="Calibri" panose="020F0502020204030204" pitchFamily="34" charset="0"/>
                      </a:endParaRPr>
                    </a:p>
                  </a:txBody>
                  <a:tcPr marL="88603" marR="88603"/>
                </a:tc>
              </a:tr>
              <a:tr h="370840">
                <a:tc>
                  <a:txBody>
                    <a:bodyPr/>
                    <a:lstStyle/>
                    <a:p>
                      <a:r>
                        <a:rPr lang="en-US" sz="1600" dirty="0" smtClean="0"/>
                        <a:t>Category hierarchy</a:t>
                      </a:r>
                      <a:endParaRPr lang="en-US" sz="1600" dirty="0">
                        <a:latin typeface="Calibri" panose="020F0502020204030204" pitchFamily="34" charset="0"/>
                      </a:endParaRPr>
                    </a:p>
                  </a:txBody>
                  <a:tcPr marL="88603" marR="88603"/>
                </a:tc>
                <a:tc>
                  <a:txBody>
                    <a:bodyPr/>
                    <a:lstStyle/>
                    <a:p>
                      <a:pPr algn="ctr"/>
                      <a:r>
                        <a:rPr lang="en-US" sz="1600" dirty="0" smtClean="0"/>
                        <a:t>3 levels</a:t>
                      </a:r>
                      <a:endParaRPr lang="en-US" sz="1600" dirty="0">
                        <a:latin typeface="Calibri" panose="020F0502020204030204" pitchFamily="34" charset="0"/>
                      </a:endParaRPr>
                    </a:p>
                  </a:txBody>
                  <a:tcPr marL="88603" marR="88603"/>
                </a:tc>
                <a:tc>
                  <a:txBody>
                    <a:bodyPr/>
                    <a:lstStyle/>
                    <a:p>
                      <a:pPr algn="ctr"/>
                      <a:r>
                        <a:rPr lang="en-US" sz="1600" dirty="0" smtClean="0"/>
                        <a:t>3 levels OOB but more levels</a:t>
                      </a:r>
                      <a:r>
                        <a:rPr lang="en-US" sz="1600" baseline="0" dirty="0" smtClean="0"/>
                        <a:t> can be configured</a:t>
                      </a:r>
                      <a:endParaRPr lang="en-US" sz="1600" dirty="0">
                        <a:latin typeface="Calibri" panose="020F0502020204030204" pitchFamily="34" charset="0"/>
                      </a:endParaRPr>
                    </a:p>
                  </a:txBody>
                  <a:tcPr marL="88603" marR="88603"/>
                </a:tc>
              </a:tr>
              <a:tr h="370840">
                <a:tc>
                  <a:txBody>
                    <a:bodyPr/>
                    <a:lstStyle/>
                    <a:p>
                      <a:r>
                        <a:rPr lang="en-US" sz="1600" dirty="0" smtClean="0"/>
                        <a:t>Create</a:t>
                      </a:r>
                      <a:r>
                        <a:rPr lang="en-US" sz="1600" baseline="0" dirty="0" smtClean="0"/>
                        <a:t> Smart Interaction in Agent UI using an image to be scanned</a:t>
                      </a:r>
                      <a:endParaRPr lang="en-US" sz="1600" dirty="0">
                        <a:latin typeface="Calibri" panose="020F0502020204030204" pitchFamily="34" charset="0"/>
                      </a:endParaRPr>
                    </a:p>
                  </a:txBody>
                  <a:tcPr marL="88603" marR="88603"/>
                </a:tc>
                <a:tc>
                  <a:txBody>
                    <a:bodyPr/>
                    <a:lstStyle/>
                    <a:p>
                      <a:pPr algn="ctr"/>
                      <a:r>
                        <a:rPr lang="en-US" sz="1600" dirty="0" smtClean="0"/>
                        <a:t>Drag and drop image on description field</a:t>
                      </a:r>
                      <a:endParaRPr lang="en-US" sz="1600" dirty="0">
                        <a:latin typeface="Calibri" panose="020F0502020204030204" pitchFamily="34" charset="0"/>
                      </a:endParaRPr>
                    </a:p>
                  </a:txBody>
                  <a:tcPr marL="88603" marR="88603"/>
                </a:tc>
                <a:tc>
                  <a:txBody>
                    <a:bodyPr/>
                    <a:lstStyle/>
                    <a:p>
                      <a:pPr algn="ctr"/>
                      <a:endParaRPr lang="en-US" sz="1600" dirty="0">
                        <a:latin typeface="Calibri" panose="020F0502020204030204" pitchFamily="34" charset="0"/>
                      </a:endParaRPr>
                    </a:p>
                  </a:txBody>
                  <a:tcPr marL="88603" marR="88603"/>
                </a:tc>
              </a:tr>
            </a:tbl>
          </a:graphicData>
        </a:graphic>
      </p:graphicFrame>
      <p:sp>
        <p:nvSpPr>
          <p:cNvPr id="7" name="Slide Number Placeholder 6"/>
          <p:cNvSpPr>
            <a:spLocks noGrp="1"/>
          </p:cNvSpPr>
          <p:nvPr>
            <p:ph type="sldNum" sz="quarter" idx="4"/>
          </p:nvPr>
        </p:nvSpPr>
        <p:spPr>
          <a:prstGeom prst="rect">
            <a:avLst/>
          </a:prstGeom>
        </p:spPr>
        <p:txBody>
          <a:bodyPr/>
          <a:lstStyle/>
          <a:p>
            <a:fld id="{B016F8AB-BCEA-4347-8BA6-BE776009BC89}" type="slidenum">
              <a:rPr lang="en-US" smtClean="0">
                <a:solidFill>
                  <a:srgbClr val="617D78"/>
                </a:solidFill>
              </a:rPr>
              <a:pPr/>
              <a:t>57</a:t>
            </a:fld>
            <a:endParaRPr lang="en-US" dirty="0">
              <a:solidFill>
                <a:srgbClr val="617D78"/>
              </a:solidFill>
            </a:endParaRPr>
          </a:p>
        </p:txBody>
      </p:sp>
      <p:sp>
        <p:nvSpPr>
          <p:cNvPr id="2" name="Title 1"/>
          <p:cNvSpPr>
            <a:spLocks noGrp="1"/>
          </p:cNvSpPr>
          <p:nvPr>
            <p:ph type="title"/>
          </p:nvPr>
        </p:nvSpPr>
        <p:spPr/>
        <p:txBody>
          <a:bodyPr/>
          <a:lstStyle/>
          <a:p>
            <a:r>
              <a:rPr lang="en-AU" dirty="0" smtClean="0"/>
              <a:t>Service Desk Differences</a:t>
            </a:r>
            <a:endParaRPr lang="en-US" dirty="0"/>
          </a:p>
        </p:txBody>
      </p:sp>
    </p:spTree>
    <p:extLst>
      <p:ext uri="{BB962C8B-B14F-4D97-AF65-F5344CB8AC3E}">
        <p14:creationId xmlns:p14="http://schemas.microsoft.com/office/powerpoint/2010/main" val="3676099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idx="1"/>
            <p:extLst>
              <p:ext uri="{D42A27DB-BD31-4B8C-83A1-F6EECF244321}">
                <p14:modId xmlns:p14="http://schemas.microsoft.com/office/powerpoint/2010/main" val="920671422"/>
              </p:ext>
            </p:extLst>
          </p:nvPr>
        </p:nvGraphicFramePr>
        <p:xfrm>
          <a:off x="946150" y="1728788"/>
          <a:ext cx="10312170" cy="1774778"/>
        </p:xfrm>
        <a:graphic>
          <a:graphicData uri="http://schemas.openxmlformats.org/drawingml/2006/table">
            <a:tbl>
              <a:tblPr firstRow="1" bandRow="1">
                <a:tableStyleId>{5C22544A-7EE6-4342-B048-85BDC9FD1C3A}</a:tableStyleId>
              </a:tblPr>
              <a:tblGrid>
                <a:gridCol w="4601656"/>
                <a:gridCol w="3168774"/>
                <a:gridCol w="2541740"/>
              </a:tblGrid>
              <a:tr h="662258">
                <a:tc>
                  <a:txBody>
                    <a:bodyPr/>
                    <a:lstStyle/>
                    <a:p>
                      <a:endParaRPr lang="en-US" sz="1600" dirty="0">
                        <a:solidFill>
                          <a:srgbClr val="FFFFFF"/>
                        </a:solidFill>
                        <a:latin typeface="Calibri" panose="020F0502020204030204" pitchFamily="34" charset="0"/>
                      </a:endParaRPr>
                    </a:p>
                  </a:txBody>
                  <a:tcPr marL="88603" marR="88603"/>
                </a:tc>
                <a:tc>
                  <a:txBody>
                    <a:bodyPr/>
                    <a:lstStyle/>
                    <a:p>
                      <a:pPr algn="ctr"/>
                      <a:r>
                        <a:rPr lang="en-US" sz="1600" dirty="0" smtClean="0"/>
                        <a:t>SMA-X</a:t>
                      </a:r>
                      <a:endParaRPr lang="en-US" sz="1600" dirty="0">
                        <a:solidFill>
                          <a:srgbClr val="FFFFFF"/>
                        </a:solidFill>
                        <a:latin typeface="Calibri" panose="020F0502020204030204" pitchFamily="34" charset="0"/>
                      </a:endParaRPr>
                    </a:p>
                  </a:txBody>
                  <a:tcPr marL="88603" marR="88603"/>
                </a:tc>
                <a:tc>
                  <a:txBody>
                    <a:bodyPr/>
                    <a:lstStyle/>
                    <a:p>
                      <a:pPr algn="ctr"/>
                      <a:r>
                        <a:rPr lang="en-AU" sz="1600" dirty="0" smtClean="0"/>
                        <a:t>SMA-SM</a:t>
                      </a:r>
                      <a:endParaRPr lang="en-US" sz="1600" dirty="0">
                        <a:solidFill>
                          <a:srgbClr val="FFFFFF"/>
                        </a:solidFill>
                        <a:latin typeface="Calibri" panose="020F0502020204030204" pitchFamily="34" charset="0"/>
                      </a:endParaRPr>
                    </a:p>
                  </a:txBody>
                  <a:tcPr marL="88603" marR="88603"/>
                </a:tc>
              </a:tr>
              <a:tr h="370840">
                <a:tc>
                  <a:txBody>
                    <a:bodyPr/>
                    <a:lstStyle/>
                    <a:p>
                      <a:r>
                        <a:rPr lang="en-US" sz="1600" dirty="0" smtClean="0"/>
                        <a:t>Incident Models</a:t>
                      </a:r>
                      <a:endParaRPr lang="en-US" sz="1600" dirty="0">
                        <a:latin typeface="Calibri" panose="020F0502020204030204" pitchFamily="34" charset="0"/>
                      </a:endParaRPr>
                    </a:p>
                  </a:txBody>
                  <a:tcPr marL="88603" marR="88603"/>
                </a:tc>
                <a:tc>
                  <a:txBody>
                    <a:bodyPr/>
                    <a:lstStyle/>
                    <a:p>
                      <a:pPr algn="ctr"/>
                      <a:r>
                        <a:rPr lang="en-US" sz="1600" dirty="0" smtClean="0"/>
                        <a:t>✔</a:t>
                      </a:r>
                      <a:endParaRPr lang="en-US" sz="1600" dirty="0">
                        <a:latin typeface="Calibri" panose="020F0502020204030204" pitchFamily="34" charset="0"/>
                      </a:endParaRPr>
                    </a:p>
                  </a:txBody>
                  <a:tcPr marL="88603" marR="88603"/>
                </a:tc>
                <a:tc>
                  <a:txBody>
                    <a:bodyPr/>
                    <a:lstStyle/>
                    <a:p>
                      <a:pPr algn="ctr"/>
                      <a:endParaRPr lang="en-US" sz="1600" dirty="0">
                        <a:latin typeface="Calibri" panose="020F0502020204030204" pitchFamily="34" charset="0"/>
                      </a:endParaRPr>
                    </a:p>
                  </a:txBody>
                  <a:tcPr marL="88603" marR="88603"/>
                </a:tc>
              </a:tr>
              <a:tr h="370840">
                <a:tc>
                  <a:txBody>
                    <a:bodyPr/>
                    <a:lstStyle/>
                    <a:p>
                      <a:r>
                        <a:rPr lang="en-US" sz="1600" dirty="0" smtClean="0"/>
                        <a:t>Incident Tasks</a:t>
                      </a:r>
                      <a:endParaRPr lang="en-US" sz="1600" dirty="0">
                        <a:latin typeface="Calibri" panose="020F0502020204030204" pitchFamily="34" charset="0"/>
                      </a:endParaRPr>
                    </a:p>
                  </a:txBody>
                  <a:tcPr marL="88603" marR="88603"/>
                </a:tc>
                <a:tc>
                  <a:txBody>
                    <a:bodyPr/>
                    <a:lstStyle/>
                    <a:p>
                      <a:pPr algn="ctr"/>
                      <a:r>
                        <a:rPr lang="en-US" sz="1600" dirty="0" smtClean="0"/>
                        <a:t>In model or manually add</a:t>
                      </a:r>
                      <a:endParaRPr lang="en-US" sz="1600" dirty="0">
                        <a:latin typeface="Calibri" panose="020F0502020204030204" pitchFamily="34" charset="0"/>
                      </a:endParaRPr>
                    </a:p>
                  </a:txBody>
                  <a:tcPr marL="88603" marR="88603"/>
                </a:tc>
                <a:tc>
                  <a:txBody>
                    <a:bodyPr/>
                    <a:lstStyle/>
                    <a:p>
                      <a:pPr algn="ctr"/>
                      <a:r>
                        <a:rPr lang="en-US" sz="1600" dirty="0" smtClean="0"/>
                        <a:t>Manually add</a:t>
                      </a:r>
                      <a:endParaRPr lang="en-US" sz="1600" dirty="0">
                        <a:latin typeface="Calibri" panose="020F0502020204030204" pitchFamily="34" charset="0"/>
                      </a:endParaRPr>
                    </a:p>
                  </a:txBody>
                  <a:tcPr marL="88603" marR="88603"/>
                </a:tc>
              </a:tr>
              <a:tr h="370840">
                <a:tc>
                  <a:txBody>
                    <a:bodyPr/>
                    <a:lstStyle/>
                    <a:p>
                      <a:r>
                        <a:rPr lang="en-US" sz="1600" dirty="0" smtClean="0"/>
                        <a:t>Impacted Services</a:t>
                      </a:r>
                      <a:endParaRPr lang="en-US" sz="1600" dirty="0">
                        <a:latin typeface="Calibri" panose="020F0502020204030204" pitchFamily="34" charset="0"/>
                      </a:endParaRPr>
                    </a:p>
                  </a:txBody>
                  <a:tcPr marL="88603" marR="88603"/>
                </a:tc>
                <a:tc>
                  <a:txBody>
                    <a:bodyPr/>
                    <a:lstStyle/>
                    <a:p>
                      <a:pPr algn="ctr"/>
                      <a:endParaRPr lang="en-US" sz="1600" dirty="0" smtClean="0">
                        <a:latin typeface="Calibri" panose="020F0502020204030204" pitchFamily="34" charset="0"/>
                      </a:endParaRPr>
                    </a:p>
                  </a:txBody>
                  <a:tcPr marL="88603" marR="88603"/>
                </a:tc>
                <a:tc>
                  <a:txBody>
                    <a:bodyPr/>
                    <a:lstStyle/>
                    <a:p>
                      <a:pPr algn="ctr"/>
                      <a:r>
                        <a:rPr lang="en-US" sz="1600" dirty="0" smtClean="0"/>
                        <a:t>✔</a:t>
                      </a:r>
                      <a:endParaRPr lang="en-US" sz="1600" dirty="0">
                        <a:latin typeface="Calibri" panose="020F0502020204030204" pitchFamily="34" charset="0"/>
                      </a:endParaRPr>
                    </a:p>
                  </a:txBody>
                  <a:tcPr marL="88603" marR="88603"/>
                </a:tc>
              </a:tr>
            </a:tbl>
          </a:graphicData>
        </a:graphic>
      </p:graphicFrame>
      <p:sp>
        <p:nvSpPr>
          <p:cNvPr id="7" name="Slide Number Placeholder 6"/>
          <p:cNvSpPr>
            <a:spLocks noGrp="1"/>
          </p:cNvSpPr>
          <p:nvPr>
            <p:ph type="sldNum" sz="quarter" idx="4"/>
          </p:nvPr>
        </p:nvSpPr>
        <p:spPr>
          <a:prstGeom prst="rect">
            <a:avLst/>
          </a:prstGeom>
        </p:spPr>
        <p:txBody>
          <a:bodyPr/>
          <a:lstStyle/>
          <a:p>
            <a:fld id="{B016F8AB-BCEA-4347-8BA6-BE776009BC89}" type="slidenum">
              <a:rPr lang="en-US" smtClean="0">
                <a:solidFill>
                  <a:srgbClr val="617D78"/>
                </a:solidFill>
              </a:rPr>
              <a:pPr/>
              <a:t>58</a:t>
            </a:fld>
            <a:endParaRPr lang="en-US" dirty="0">
              <a:solidFill>
                <a:srgbClr val="617D78"/>
              </a:solidFill>
            </a:endParaRPr>
          </a:p>
        </p:txBody>
      </p:sp>
      <p:sp>
        <p:nvSpPr>
          <p:cNvPr id="2" name="Title 1"/>
          <p:cNvSpPr>
            <a:spLocks noGrp="1"/>
          </p:cNvSpPr>
          <p:nvPr>
            <p:ph type="title"/>
          </p:nvPr>
        </p:nvSpPr>
        <p:spPr/>
        <p:txBody>
          <a:bodyPr/>
          <a:lstStyle/>
          <a:p>
            <a:r>
              <a:rPr lang="en-AU" dirty="0" smtClean="0"/>
              <a:t>Incident Management Differences</a:t>
            </a:r>
            <a:endParaRPr lang="en-US" dirty="0"/>
          </a:p>
        </p:txBody>
      </p:sp>
      <p:sp>
        <p:nvSpPr>
          <p:cNvPr id="17" name="TextBox 16"/>
          <p:cNvSpPr txBox="1"/>
          <p:nvPr/>
        </p:nvSpPr>
        <p:spPr>
          <a:xfrm>
            <a:off x="3032134" y="5488722"/>
            <a:ext cx="7389948" cy="538935"/>
          </a:xfrm>
          <a:prstGeom prst="rect">
            <a:avLst/>
          </a:prstGeom>
          <a:noFill/>
        </p:spPr>
        <p:txBody>
          <a:bodyPr wrap="none" lIns="0" tIns="0" rIns="0" bIns="0" rtlCol="0">
            <a:noAutofit/>
          </a:bodyPr>
          <a:lstStyle/>
          <a:p>
            <a:pPr defTabSz="914400" hangingPunct="0">
              <a:lnSpc>
                <a:spcPct val="90000"/>
              </a:lnSpc>
            </a:pPr>
            <a:endParaRPr lang="en-US" sz="1200" kern="0" dirty="0">
              <a:solidFill>
                <a:prstClr val="black"/>
              </a:solidFill>
              <a:latin typeface="Calibri"/>
              <a:sym typeface="Calibri"/>
            </a:endParaRPr>
          </a:p>
          <a:p>
            <a:pPr defTabSz="914400" hangingPunct="0">
              <a:lnSpc>
                <a:spcPct val="90000"/>
              </a:lnSpc>
            </a:pPr>
            <a:endParaRPr lang="en-US" sz="1200" kern="0" dirty="0">
              <a:solidFill>
                <a:prstClr val="black"/>
              </a:solidFill>
              <a:latin typeface="Calibri"/>
              <a:sym typeface="Calibri"/>
            </a:endParaRPr>
          </a:p>
        </p:txBody>
      </p:sp>
    </p:spTree>
    <p:extLst>
      <p:ext uri="{BB962C8B-B14F-4D97-AF65-F5344CB8AC3E}">
        <p14:creationId xmlns:p14="http://schemas.microsoft.com/office/powerpoint/2010/main" val="3772405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idx="1"/>
            <p:extLst>
              <p:ext uri="{D42A27DB-BD31-4B8C-83A1-F6EECF244321}">
                <p14:modId xmlns:p14="http://schemas.microsoft.com/office/powerpoint/2010/main" val="3767705535"/>
              </p:ext>
            </p:extLst>
          </p:nvPr>
        </p:nvGraphicFramePr>
        <p:xfrm>
          <a:off x="946150" y="1728788"/>
          <a:ext cx="10312170" cy="1612218"/>
        </p:xfrm>
        <a:graphic>
          <a:graphicData uri="http://schemas.openxmlformats.org/drawingml/2006/table">
            <a:tbl>
              <a:tblPr firstRow="1" bandRow="1">
                <a:tableStyleId>{5C22544A-7EE6-4342-B048-85BDC9FD1C3A}</a:tableStyleId>
              </a:tblPr>
              <a:tblGrid>
                <a:gridCol w="4601656"/>
                <a:gridCol w="3168774"/>
                <a:gridCol w="2541740"/>
              </a:tblGrid>
              <a:tr h="662258">
                <a:tc>
                  <a:txBody>
                    <a:bodyPr/>
                    <a:lstStyle/>
                    <a:p>
                      <a:endParaRPr lang="en-US" sz="1600" dirty="0">
                        <a:solidFill>
                          <a:srgbClr val="FFFFFF"/>
                        </a:solidFill>
                        <a:latin typeface="Calibri" panose="020F0502020204030204" pitchFamily="34" charset="0"/>
                      </a:endParaRPr>
                    </a:p>
                  </a:txBody>
                  <a:tcPr marL="88603" marR="88603"/>
                </a:tc>
                <a:tc>
                  <a:txBody>
                    <a:bodyPr/>
                    <a:lstStyle/>
                    <a:p>
                      <a:pPr algn="ctr"/>
                      <a:r>
                        <a:rPr lang="en-US" sz="1600" dirty="0" smtClean="0"/>
                        <a:t>SMA-X</a:t>
                      </a:r>
                      <a:endParaRPr lang="en-US" sz="1600" dirty="0">
                        <a:solidFill>
                          <a:srgbClr val="FFFFFF"/>
                        </a:solidFill>
                        <a:latin typeface="Calibri" panose="020F0502020204030204" pitchFamily="34" charset="0"/>
                      </a:endParaRPr>
                    </a:p>
                  </a:txBody>
                  <a:tcPr marL="88603" marR="88603"/>
                </a:tc>
                <a:tc>
                  <a:txBody>
                    <a:bodyPr/>
                    <a:lstStyle/>
                    <a:p>
                      <a:pPr algn="ctr"/>
                      <a:r>
                        <a:rPr lang="en-AU" sz="1600" dirty="0" smtClean="0"/>
                        <a:t>SMA-SM</a:t>
                      </a:r>
                      <a:endParaRPr lang="en-US" sz="1600" dirty="0">
                        <a:solidFill>
                          <a:srgbClr val="FFFFFF"/>
                        </a:solidFill>
                        <a:latin typeface="Calibri" panose="020F0502020204030204" pitchFamily="34" charset="0"/>
                      </a:endParaRPr>
                    </a:p>
                  </a:txBody>
                  <a:tcPr marL="88603" marR="88603"/>
                </a:tc>
              </a:tr>
              <a:tr h="370840">
                <a:tc>
                  <a:txBody>
                    <a:bodyPr/>
                    <a:lstStyle/>
                    <a:p>
                      <a:r>
                        <a:rPr lang="en-US" sz="1600" dirty="0" smtClean="0"/>
                        <a:t>Known Errors</a:t>
                      </a:r>
                      <a:endParaRPr lang="en-US" sz="1600" dirty="0">
                        <a:latin typeface="Calibri" panose="020F0502020204030204" pitchFamily="34" charset="0"/>
                      </a:endParaRPr>
                    </a:p>
                  </a:txBody>
                  <a:tcPr marL="88603" marR="88603"/>
                </a:tc>
                <a:tc>
                  <a:txBody>
                    <a:bodyPr/>
                    <a:lstStyle/>
                    <a:p>
                      <a:pPr algn="ctr"/>
                      <a:r>
                        <a:rPr lang="en-US" sz="1600" dirty="0" smtClean="0"/>
                        <a:t>Checkbox on problem record</a:t>
                      </a:r>
                      <a:endParaRPr lang="en-US" sz="1600" dirty="0">
                        <a:latin typeface="Calibri" panose="020F0502020204030204" pitchFamily="34" charset="0"/>
                      </a:endParaRPr>
                    </a:p>
                  </a:txBody>
                  <a:tcPr marL="88603" marR="88603"/>
                </a:tc>
                <a:tc>
                  <a:txBody>
                    <a:bodyPr/>
                    <a:lstStyle/>
                    <a:p>
                      <a:pPr algn="ctr"/>
                      <a:r>
                        <a:rPr lang="en-US" sz="1600" dirty="0" smtClean="0"/>
                        <a:t>Separate KE</a:t>
                      </a:r>
                      <a:r>
                        <a:rPr lang="en-US" sz="1600" baseline="0" dirty="0" smtClean="0"/>
                        <a:t> and PM records but both in </a:t>
                      </a:r>
                      <a:r>
                        <a:rPr lang="en-US" sz="1600" baseline="0" dirty="0" err="1" smtClean="0"/>
                        <a:t>rootcause</a:t>
                      </a:r>
                      <a:r>
                        <a:rPr lang="en-US" sz="1600" baseline="0" dirty="0" smtClean="0"/>
                        <a:t> table</a:t>
                      </a:r>
                      <a:endParaRPr lang="en-US" sz="1600" dirty="0">
                        <a:latin typeface="Calibri" panose="020F0502020204030204" pitchFamily="34" charset="0"/>
                      </a:endParaRPr>
                    </a:p>
                  </a:txBody>
                  <a:tcPr marL="88603" marR="88603"/>
                </a:tc>
              </a:tr>
              <a:tr h="370840">
                <a:tc>
                  <a:txBody>
                    <a:bodyPr/>
                    <a:lstStyle/>
                    <a:p>
                      <a:endParaRPr lang="en-US" sz="1600" dirty="0">
                        <a:latin typeface="Calibri" panose="020F0502020204030204" pitchFamily="34" charset="0"/>
                      </a:endParaRPr>
                    </a:p>
                  </a:txBody>
                  <a:tcPr marL="88603" marR="88603"/>
                </a:tc>
                <a:tc>
                  <a:txBody>
                    <a:bodyPr/>
                    <a:lstStyle/>
                    <a:p>
                      <a:pPr algn="ctr"/>
                      <a:endParaRPr lang="en-US" sz="1600" dirty="0">
                        <a:latin typeface="Calibri" panose="020F0502020204030204" pitchFamily="34" charset="0"/>
                      </a:endParaRPr>
                    </a:p>
                  </a:txBody>
                  <a:tcPr marL="88603" marR="88603"/>
                </a:tc>
                <a:tc>
                  <a:txBody>
                    <a:bodyPr/>
                    <a:lstStyle/>
                    <a:p>
                      <a:pPr algn="ctr"/>
                      <a:endParaRPr lang="en-US" sz="1600" dirty="0">
                        <a:latin typeface="Calibri" panose="020F0502020204030204" pitchFamily="34" charset="0"/>
                      </a:endParaRPr>
                    </a:p>
                  </a:txBody>
                  <a:tcPr marL="88603" marR="88603"/>
                </a:tc>
              </a:tr>
            </a:tbl>
          </a:graphicData>
        </a:graphic>
      </p:graphicFrame>
      <p:sp>
        <p:nvSpPr>
          <p:cNvPr id="7" name="Slide Number Placeholder 6"/>
          <p:cNvSpPr>
            <a:spLocks noGrp="1"/>
          </p:cNvSpPr>
          <p:nvPr>
            <p:ph type="sldNum" sz="quarter" idx="4"/>
          </p:nvPr>
        </p:nvSpPr>
        <p:spPr>
          <a:prstGeom prst="rect">
            <a:avLst/>
          </a:prstGeom>
        </p:spPr>
        <p:txBody>
          <a:bodyPr/>
          <a:lstStyle/>
          <a:p>
            <a:fld id="{B016F8AB-BCEA-4347-8BA6-BE776009BC89}" type="slidenum">
              <a:rPr lang="en-US" smtClean="0">
                <a:solidFill>
                  <a:srgbClr val="617D78"/>
                </a:solidFill>
              </a:rPr>
              <a:pPr/>
              <a:t>59</a:t>
            </a:fld>
            <a:endParaRPr lang="en-US" dirty="0">
              <a:solidFill>
                <a:srgbClr val="617D78"/>
              </a:solidFill>
            </a:endParaRPr>
          </a:p>
        </p:txBody>
      </p:sp>
      <p:sp>
        <p:nvSpPr>
          <p:cNvPr id="2" name="Title 1"/>
          <p:cNvSpPr>
            <a:spLocks noGrp="1"/>
          </p:cNvSpPr>
          <p:nvPr>
            <p:ph type="title"/>
          </p:nvPr>
        </p:nvSpPr>
        <p:spPr/>
        <p:txBody>
          <a:bodyPr/>
          <a:lstStyle/>
          <a:p>
            <a:r>
              <a:rPr lang="en-AU" dirty="0" smtClean="0"/>
              <a:t>Problem Management Differences</a:t>
            </a:r>
            <a:endParaRPr lang="en-US" dirty="0"/>
          </a:p>
        </p:txBody>
      </p:sp>
      <p:sp>
        <p:nvSpPr>
          <p:cNvPr id="17" name="TextBox 16"/>
          <p:cNvSpPr txBox="1"/>
          <p:nvPr/>
        </p:nvSpPr>
        <p:spPr>
          <a:xfrm>
            <a:off x="3032134" y="5488722"/>
            <a:ext cx="7389948" cy="538935"/>
          </a:xfrm>
          <a:prstGeom prst="rect">
            <a:avLst/>
          </a:prstGeom>
          <a:noFill/>
        </p:spPr>
        <p:txBody>
          <a:bodyPr wrap="none" lIns="0" tIns="0" rIns="0" bIns="0" rtlCol="0">
            <a:noAutofit/>
          </a:bodyPr>
          <a:lstStyle/>
          <a:p>
            <a:pPr defTabSz="914400" hangingPunct="0">
              <a:lnSpc>
                <a:spcPct val="90000"/>
              </a:lnSpc>
            </a:pPr>
            <a:endParaRPr lang="en-US" sz="1200" kern="0" dirty="0">
              <a:solidFill>
                <a:prstClr val="black"/>
              </a:solidFill>
              <a:latin typeface="Calibri"/>
              <a:sym typeface="Calibri"/>
            </a:endParaRPr>
          </a:p>
          <a:p>
            <a:pPr defTabSz="914400" hangingPunct="0">
              <a:lnSpc>
                <a:spcPct val="90000"/>
              </a:lnSpc>
            </a:pPr>
            <a:endParaRPr lang="en-US" sz="1200" kern="0" dirty="0">
              <a:solidFill>
                <a:prstClr val="black"/>
              </a:solidFill>
              <a:latin typeface="Calibri"/>
              <a:sym typeface="Calibri"/>
            </a:endParaRPr>
          </a:p>
        </p:txBody>
      </p:sp>
    </p:spTree>
    <p:extLst>
      <p:ext uri="{BB962C8B-B14F-4D97-AF65-F5344CB8AC3E}">
        <p14:creationId xmlns:p14="http://schemas.microsoft.com/office/powerpoint/2010/main" val="2425746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u="sng" dirty="0" smtClean="0"/>
              <a:t>Mandatory Pre-Requisites</a:t>
            </a:r>
            <a:r>
              <a:rPr lang="en-US" dirty="0" smtClean="0"/>
              <a:t> for this Class</a:t>
            </a:r>
            <a:endParaRPr lang="en-US" dirty="0"/>
          </a:p>
        </p:txBody>
      </p:sp>
      <p:sp>
        <p:nvSpPr>
          <p:cNvPr id="9" name="Text Placeholder 8"/>
          <p:cNvSpPr>
            <a:spLocks noGrp="1"/>
          </p:cNvSpPr>
          <p:nvPr>
            <p:ph type="body" sz="quarter" idx="13"/>
          </p:nvPr>
        </p:nvSpPr>
        <p:spPr/>
        <p:txBody>
          <a:bodyPr/>
          <a:lstStyle/>
          <a:p>
            <a:r>
              <a:rPr lang="en-AU" dirty="0" smtClean="0"/>
              <a:t>Before attempting this class, you should have already completed:</a:t>
            </a:r>
            <a:endParaRPr lang="en-US" dirty="0"/>
          </a:p>
        </p:txBody>
      </p:sp>
      <p:graphicFrame>
        <p:nvGraphicFramePr>
          <p:cNvPr id="12" name="Content Placeholder 1"/>
          <p:cNvGraphicFramePr>
            <a:graphicFrameLocks noGrp="1"/>
          </p:cNvGraphicFramePr>
          <p:nvPr>
            <p:ph idx="1"/>
            <p:extLst>
              <p:ext uri="{D42A27DB-BD31-4B8C-83A1-F6EECF244321}">
                <p14:modId xmlns:p14="http://schemas.microsoft.com/office/powerpoint/2010/main" val="3778299053"/>
              </p:ext>
            </p:extLst>
          </p:nvPr>
        </p:nvGraphicFramePr>
        <p:xfrm>
          <a:off x="946150" y="1728788"/>
          <a:ext cx="10312400" cy="4451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
          </p:nvPr>
        </p:nvSpPr>
        <p:spPr/>
        <p:txBody>
          <a:bodyPr/>
          <a:lstStyle/>
          <a:p>
            <a:fld id="{0FB999A9-77CE-4AD1-9911-24A29F08BC34}" type="slidenum">
              <a:rPr lang="en-US" smtClean="0"/>
              <a:pPr/>
              <a:t>6</a:t>
            </a:fld>
            <a:endParaRPr lang="en-US" dirty="0"/>
          </a:p>
        </p:txBody>
      </p:sp>
    </p:spTree>
    <p:extLst>
      <p:ext uri="{BB962C8B-B14F-4D97-AF65-F5344CB8AC3E}">
        <p14:creationId xmlns:p14="http://schemas.microsoft.com/office/powerpoint/2010/main" val="2695008347"/>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idx="1"/>
            <p:extLst>
              <p:ext uri="{D42A27DB-BD31-4B8C-83A1-F6EECF244321}">
                <p14:modId xmlns:p14="http://schemas.microsoft.com/office/powerpoint/2010/main" val="910194498"/>
              </p:ext>
            </p:extLst>
          </p:nvPr>
        </p:nvGraphicFramePr>
        <p:xfrm>
          <a:off x="946039" y="1013126"/>
          <a:ext cx="10312512" cy="5671138"/>
        </p:xfrm>
        <a:graphic>
          <a:graphicData uri="http://schemas.openxmlformats.org/drawingml/2006/table">
            <a:tbl>
              <a:tblPr firstRow="1" bandRow="1">
                <a:tableStyleId>{5C22544A-7EE6-4342-B048-85BDC9FD1C3A}</a:tableStyleId>
              </a:tblPr>
              <a:tblGrid>
                <a:gridCol w="3629090"/>
                <a:gridCol w="3207792"/>
                <a:gridCol w="3475630"/>
              </a:tblGrid>
              <a:tr h="662258">
                <a:tc>
                  <a:txBody>
                    <a:bodyPr/>
                    <a:lstStyle/>
                    <a:p>
                      <a:endParaRPr lang="en-US" sz="1600" dirty="0">
                        <a:solidFill>
                          <a:srgbClr val="FFFFFF"/>
                        </a:solidFill>
                        <a:latin typeface="Calibri" panose="020F0502020204030204" pitchFamily="34" charset="0"/>
                      </a:endParaRPr>
                    </a:p>
                  </a:txBody>
                  <a:tcPr marL="83957" marR="83957"/>
                </a:tc>
                <a:tc>
                  <a:txBody>
                    <a:bodyPr/>
                    <a:lstStyle/>
                    <a:p>
                      <a:pPr algn="ctr"/>
                      <a:r>
                        <a:rPr lang="en-US" sz="1600" dirty="0" smtClean="0"/>
                        <a:t>SMA-X</a:t>
                      </a:r>
                      <a:endParaRPr lang="en-US" sz="1600" dirty="0">
                        <a:solidFill>
                          <a:srgbClr val="FFFFFF"/>
                        </a:solidFill>
                        <a:latin typeface="Calibri" panose="020F0502020204030204" pitchFamily="34" charset="0"/>
                      </a:endParaRPr>
                    </a:p>
                  </a:txBody>
                  <a:tcPr marL="83957" marR="83957"/>
                </a:tc>
                <a:tc>
                  <a:txBody>
                    <a:bodyPr/>
                    <a:lstStyle/>
                    <a:p>
                      <a:pPr algn="ctr"/>
                      <a:r>
                        <a:rPr lang="en-AU" sz="1600" dirty="0" smtClean="0"/>
                        <a:t>SMA-SM</a:t>
                      </a:r>
                      <a:endParaRPr lang="en-US" sz="1600" dirty="0">
                        <a:solidFill>
                          <a:srgbClr val="FFFFFF"/>
                        </a:solidFill>
                        <a:latin typeface="Calibri" panose="020F0502020204030204" pitchFamily="34" charset="0"/>
                      </a:endParaRPr>
                    </a:p>
                  </a:txBody>
                  <a:tcPr marL="83957" marR="83957"/>
                </a:tc>
              </a:tr>
              <a:tr h="370840">
                <a:tc>
                  <a:txBody>
                    <a:bodyPr/>
                    <a:lstStyle/>
                    <a:p>
                      <a:r>
                        <a:rPr lang="en-US" sz="1600" dirty="0" smtClean="0"/>
                        <a:t>Collision Detection</a:t>
                      </a:r>
                      <a:endParaRPr lang="en-US" sz="1600" dirty="0">
                        <a:latin typeface="Calibri" panose="020F0502020204030204" pitchFamily="34" charset="0"/>
                      </a:endParaRPr>
                    </a:p>
                  </a:txBody>
                  <a:tcPr marL="83957" marR="83957"/>
                </a:tc>
                <a:tc>
                  <a:txBody>
                    <a:bodyPr/>
                    <a:lstStyle/>
                    <a:p>
                      <a:pPr algn="ctr"/>
                      <a:r>
                        <a:rPr lang="en-US" sz="1600" dirty="0" smtClean="0"/>
                        <a:t>Based on date and CI</a:t>
                      </a:r>
                    </a:p>
                    <a:p>
                      <a:pPr algn="ctr"/>
                      <a:endParaRPr lang="en-US" sz="1600" dirty="0" smtClean="0"/>
                    </a:p>
                    <a:p>
                      <a:pPr algn="ctr"/>
                      <a:r>
                        <a:rPr lang="en-US" sz="1600" dirty="0" smtClean="0"/>
                        <a:t>Blocks change from advancing</a:t>
                      </a:r>
                      <a:endParaRPr lang="en-US" sz="1600" dirty="0">
                        <a:latin typeface="Calibri" panose="020F0502020204030204" pitchFamily="34" charset="0"/>
                      </a:endParaRPr>
                    </a:p>
                  </a:txBody>
                  <a:tcPr marL="83957" marR="83957"/>
                </a:tc>
                <a:tc>
                  <a:txBody>
                    <a:bodyPr/>
                    <a:lstStyle/>
                    <a:p>
                      <a:pPr algn="ctr"/>
                      <a:r>
                        <a:rPr lang="en-US" sz="1600" dirty="0" smtClean="0"/>
                        <a:t>Based on date, CI, or related CI hierarchy, implementer, location using RC</a:t>
                      </a:r>
                    </a:p>
                    <a:p>
                      <a:pPr algn="ctr"/>
                      <a:r>
                        <a:rPr lang="en-US" sz="1600" dirty="0" smtClean="0"/>
                        <a:t>Can choose to override collision</a:t>
                      </a:r>
                      <a:endParaRPr lang="en-US" sz="1600" dirty="0">
                        <a:latin typeface="Calibri" panose="020F0502020204030204" pitchFamily="34" charset="0"/>
                      </a:endParaRPr>
                    </a:p>
                  </a:txBody>
                  <a:tcPr marL="83957" marR="83957"/>
                </a:tc>
              </a:tr>
              <a:tr h="370840">
                <a:tc>
                  <a:txBody>
                    <a:bodyPr/>
                    <a:lstStyle/>
                    <a:p>
                      <a:r>
                        <a:rPr lang="en-US" sz="1600" dirty="0" smtClean="0"/>
                        <a:t>Automated task creation for all Affected Cis</a:t>
                      </a:r>
                      <a:endParaRPr lang="en-US" sz="1600" dirty="0">
                        <a:latin typeface="Calibri" panose="020F0502020204030204" pitchFamily="34" charset="0"/>
                      </a:endParaRPr>
                    </a:p>
                  </a:txBody>
                  <a:tcPr marL="83957" marR="83957"/>
                </a:tc>
                <a:tc>
                  <a:txBody>
                    <a:bodyPr/>
                    <a:lstStyle/>
                    <a:p>
                      <a:pPr algn="ctr"/>
                      <a:endParaRPr lang="en-US" sz="1600" dirty="0">
                        <a:latin typeface="Calibri" panose="020F0502020204030204" pitchFamily="34" charset="0"/>
                      </a:endParaRPr>
                    </a:p>
                  </a:txBody>
                  <a:tcPr marL="83957" marR="8395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u="none" strike="noStrike" cap="none" spc="0" baseline="0" dirty="0" smtClean="0">
                          <a:ln>
                            <a:noFill/>
                          </a:ln>
                          <a:effectLst/>
                          <a:uFillTx/>
                          <a:sym typeface="Calibri"/>
                        </a:rPr>
                        <a:t>✔</a:t>
                      </a:r>
                      <a:endParaRPr lang="en-US" sz="1600" dirty="0" smtClean="0">
                        <a:latin typeface="Calibri" panose="020F0502020204030204" pitchFamily="34" charset="0"/>
                      </a:endParaRPr>
                    </a:p>
                  </a:txBody>
                  <a:tcPr marL="83957" marR="83957"/>
                </a:tc>
              </a:tr>
              <a:tr h="370840">
                <a:tc>
                  <a:txBody>
                    <a:bodyPr/>
                    <a:lstStyle/>
                    <a:p>
                      <a:r>
                        <a:rPr lang="en-US" sz="1600" dirty="0" smtClean="0"/>
                        <a:t>Impact Analysis</a:t>
                      </a:r>
                      <a:endParaRPr lang="en-US" sz="1600" dirty="0">
                        <a:latin typeface="Calibri" panose="020F0502020204030204" pitchFamily="34" charset="0"/>
                      </a:endParaRPr>
                    </a:p>
                  </a:txBody>
                  <a:tcPr marL="83957" marR="83957"/>
                </a:tc>
                <a:tc>
                  <a:txBody>
                    <a:bodyPr/>
                    <a:lstStyle/>
                    <a:p>
                      <a:pPr algn="ctr"/>
                      <a:r>
                        <a:rPr lang="en-US" sz="1600" dirty="0" smtClean="0"/>
                        <a:t>One CI at</a:t>
                      </a:r>
                      <a:r>
                        <a:rPr lang="en-US" sz="1600" baseline="0" dirty="0" smtClean="0"/>
                        <a:t> a time</a:t>
                      </a:r>
                      <a:endParaRPr lang="en-US" sz="1600" dirty="0">
                        <a:latin typeface="Calibri" panose="020F0502020204030204" pitchFamily="34" charset="0"/>
                      </a:endParaRPr>
                    </a:p>
                  </a:txBody>
                  <a:tcPr marL="83957" marR="83957"/>
                </a:tc>
                <a:tc>
                  <a:txBody>
                    <a:bodyPr/>
                    <a:lstStyle/>
                    <a:p>
                      <a:pPr algn="ctr"/>
                      <a:r>
                        <a:rPr lang="en-US" sz="1600" dirty="0" smtClean="0"/>
                        <a:t>Consolidated impact analysis with</a:t>
                      </a:r>
                      <a:r>
                        <a:rPr lang="en-US" sz="1600" baseline="0" dirty="0" smtClean="0"/>
                        <a:t> UCMDB</a:t>
                      </a:r>
                      <a:endParaRPr lang="en-US" sz="1600" dirty="0">
                        <a:latin typeface="Calibri" panose="020F0502020204030204" pitchFamily="34" charset="0"/>
                      </a:endParaRPr>
                    </a:p>
                  </a:txBody>
                  <a:tcPr marL="83957" marR="83957"/>
                </a:tc>
              </a:tr>
              <a:tr h="370840">
                <a:tc>
                  <a:txBody>
                    <a:bodyPr/>
                    <a:lstStyle/>
                    <a:p>
                      <a:r>
                        <a:rPr lang="en-US" sz="1600" dirty="0" smtClean="0"/>
                        <a:t>Calendar</a:t>
                      </a:r>
                      <a:endParaRPr lang="en-US" sz="1600" dirty="0">
                        <a:latin typeface="Calibri" panose="020F0502020204030204" pitchFamily="34" charset="0"/>
                      </a:endParaRPr>
                    </a:p>
                  </a:txBody>
                  <a:tcPr marL="83957" marR="83957"/>
                </a:tc>
                <a:tc>
                  <a:txBody>
                    <a:bodyPr/>
                    <a:lstStyle/>
                    <a:p>
                      <a:pPr algn="ctr"/>
                      <a:r>
                        <a:rPr lang="en-US" sz="1600" dirty="0" smtClean="0"/>
                        <a:t>Changes only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t>Next available window</a:t>
                      </a:r>
                    </a:p>
                    <a:p>
                      <a:pPr algn="ctr"/>
                      <a:endParaRPr lang="en-US" sz="1600" dirty="0" smtClean="0"/>
                    </a:p>
                    <a:p>
                      <a:pPr algn="ctr"/>
                      <a:r>
                        <a:rPr lang="en-US" sz="1600" dirty="0" smtClean="0"/>
                        <a:t>Drag and drop to reschedule</a:t>
                      </a:r>
                    </a:p>
                    <a:p>
                      <a:pPr algn="ctr"/>
                      <a:r>
                        <a:rPr lang="en-US" sz="1600" dirty="0" smtClean="0"/>
                        <a:t>Updates change dates in calendar view</a:t>
                      </a:r>
                    </a:p>
                    <a:p>
                      <a:pPr algn="ctr"/>
                      <a:r>
                        <a:rPr lang="en-US" sz="1600" dirty="0" smtClean="0"/>
                        <a:t>Avatar and direct link to change owner</a:t>
                      </a:r>
                      <a:endParaRPr lang="en-US" sz="1600" dirty="0" smtClean="0">
                        <a:latin typeface="Calibri" panose="020F0502020204030204" pitchFamily="34" charset="0"/>
                      </a:endParaRPr>
                    </a:p>
                  </a:txBody>
                  <a:tcPr marL="83957" marR="83957"/>
                </a:tc>
                <a:tc>
                  <a:txBody>
                    <a:bodyPr/>
                    <a:lstStyle/>
                    <a:p>
                      <a:pPr algn="ctr"/>
                      <a:r>
                        <a:rPr lang="en-US" sz="1600" dirty="0" smtClean="0"/>
                        <a:t>Changes and Tasks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t>Next available</a:t>
                      </a:r>
                      <a:r>
                        <a:rPr lang="en-US" sz="1600" baseline="0" dirty="0" smtClean="0"/>
                        <a:t> window using RC</a:t>
                      </a:r>
                      <a:endParaRPr lang="en-US" sz="1600" dirty="0" smtClean="0"/>
                    </a:p>
                    <a:p>
                      <a:pPr algn="ctr"/>
                      <a:r>
                        <a:rPr lang="en-US" sz="1600" dirty="0" smtClean="0"/>
                        <a:t>Favorites</a:t>
                      </a:r>
                      <a:r>
                        <a:rPr lang="en-US" sz="1600" baseline="0" dirty="0" smtClean="0"/>
                        <a:t> (saved views)</a:t>
                      </a:r>
                      <a:endParaRPr lang="en-US" sz="1600" dirty="0" smtClean="0"/>
                    </a:p>
                    <a:p>
                      <a:pPr algn="ctr"/>
                      <a:endParaRPr lang="en-US" sz="1600" dirty="0" smtClean="0">
                        <a:latin typeface="Calibri" panose="020F0502020204030204" pitchFamily="34" charset="0"/>
                      </a:endParaRPr>
                    </a:p>
                  </a:txBody>
                  <a:tcPr marL="83957" marR="83957"/>
                </a:tc>
              </a:tr>
              <a:tr h="370840">
                <a:tc>
                  <a:txBody>
                    <a:bodyPr/>
                    <a:lstStyle/>
                    <a:p>
                      <a:r>
                        <a:rPr lang="en-US" sz="1600" dirty="0" smtClean="0"/>
                        <a:t>Two-factor</a:t>
                      </a:r>
                      <a:r>
                        <a:rPr lang="en-US" sz="1600" baseline="0" dirty="0" smtClean="0"/>
                        <a:t> authentication for approvals</a:t>
                      </a:r>
                      <a:endParaRPr lang="en-US" sz="1600" dirty="0">
                        <a:latin typeface="Calibri" panose="020F0502020204030204" pitchFamily="34" charset="0"/>
                      </a:endParaRPr>
                    </a:p>
                  </a:txBody>
                  <a:tcPr marL="83957" marR="8395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u="none" strike="noStrike" cap="none" spc="0" baseline="0" dirty="0" smtClean="0">
                          <a:ln>
                            <a:noFill/>
                          </a:ln>
                          <a:effectLst/>
                          <a:uFillTx/>
                          <a:sym typeface="Calibri"/>
                        </a:rPr>
                        <a:t>✔</a:t>
                      </a:r>
                      <a:endParaRPr lang="en-US" sz="1600" dirty="0" smtClean="0">
                        <a:latin typeface="Calibri" panose="020F0502020204030204" pitchFamily="34" charset="0"/>
                      </a:endParaRPr>
                    </a:p>
                  </a:txBody>
                  <a:tcPr marL="83957" marR="83957"/>
                </a:tc>
                <a:tc>
                  <a:txBody>
                    <a:bodyPr/>
                    <a:lstStyle/>
                    <a:p>
                      <a:pPr algn="ctr"/>
                      <a:endParaRPr lang="en-US" sz="1600" dirty="0">
                        <a:latin typeface="Calibri" panose="020F0502020204030204" pitchFamily="34" charset="0"/>
                      </a:endParaRPr>
                    </a:p>
                  </a:txBody>
                  <a:tcPr marL="83957" marR="83957"/>
                </a:tc>
              </a:tr>
              <a:tr h="370840">
                <a:tc>
                  <a:txBody>
                    <a:bodyPr/>
                    <a:lstStyle/>
                    <a:p>
                      <a:r>
                        <a:rPr lang="en-US" sz="1600" dirty="0" smtClean="0"/>
                        <a:t>Change Analytics</a:t>
                      </a:r>
                      <a:endParaRPr lang="en-US" sz="1600" dirty="0">
                        <a:latin typeface="Calibri" panose="020F0502020204030204" pitchFamily="34" charset="0"/>
                      </a:endParaRPr>
                    </a:p>
                  </a:txBody>
                  <a:tcPr marL="83957" marR="8395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u="none" strike="noStrike" cap="none" spc="0" baseline="0" dirty="0" smtClean="0">
                          <a:ln>
                            <a:noFill/>
                          </a:ln>
                          <a:effectLst/>
                          <a:uFillTx/>
                          <a:sym typeface="Calibri"/>
                        </a:rPr>
                        <a:t>✔</a:t>
                      </a:r>
                      <a:endParaRPr lang="en-US" sz="1600" dirty="0" smtClean="0">
                        <a:latin typeface="Calibri" panose="020F0502020204030204" pitchFamily="34" charset="0"/>
                      </a:endParaRPr>
                    </a:p>
                  </a:txBody>
                  <a:tcPr marL="83957" marR="83957"/>
                </a:tc>
                <a:tc>
                  <a:txBody>
                    <a:bodyPr/>
                    <a:lstStyle/>
                    <a:p>
                      <a:pPr algn="ctr"/>
                      <a:endParaRPr lang="en-US" sz="1600" dirty="0">
                        <a:latin typeface="Calibri" panose="020F0502020204030204" pitchFamily="34" charset="0"/>
                      </a:endParaRPr>
                    </a:p>
                  </a:txBody>
                  <a:tcPr marL="83957" marR="83957"/>
                </a:tc>
              </a:tr>
            </a:tbl>
          </a:graphicData>
        </a:graphic>
      </p:graphicFrame>
      <p:sp>
        <p:nvSpPr>
          <p:cNvPr id="7" name="Slide Number Placeholder 6"/>
          <p:cNvSpPr>
            <a:spLocks noGrp="1"/>
          </p:cNvSpPr>
          <p:nvPr>
            <p:ph type="sldNum" sz="quarter" idx="4"/>
          </p:nvPr>
        </p:nvSpPr>
        <p:spPr>
          <a:prstGeom prst="rect">
            <a:avLst/>
          </a:prstGeom>
        </p:spPr>
        <p:txBody>
          <a:bodyPr/>
          <a:lstStyle/>
          <a:p>
            <a:fld id="{B016F8AB-BCEA-4347-8BA6-BE776009BC89}" type="slidenum">
              <a:rPr lang="en-US" smtClean="0">
                <a:solidFill>
                  <a:srgbClr val="617D78"/>
                </a:solidFill>
              </a:rPr>
              <a:pPr/>
              <a:t>60</a:t>
            </a:fld>
            <a:endParaRPr lang="en-US" dirty="0">
              <a:solidFill>
                <a:srgbClr val="617D78"/>
              </a:solidFill>
            </a:endParaRPr>
          </a:p>
        </p:txBody>
      </p:sp>
      <p:sp>
        <p:nvSpPr>
          <p:cNvPr id="2" name="Title 1"/>
          <p:cNvSpPr>
            <a:spLocks noGrp="1"/>
          </p:cNvSpPr>
          <p:nvPr>
            <p:ph type="title"/>
          </p:nvPr>
        </p:nvSpPr>
        <p:spPr/>
        <p:txBody>
          <a:bodyPr>
            <a:normAutofit/>
          </a:bodyPr>
          <a:lstStyle/>
          <a:p>
            <a:r>
              <a:rPr lang="en-AU" dirty="0" smtClean="0"/>
              <a:t>Change Management Differences</a:t>
            </a:r>
            <a:endParaRPr lang="en-US" dirty="0"/>
          </a:p>
        </p:txBody>
      </p:sp>
    </p:spTree>
    <p:extLst>
      <p:ext uri="{BB962C8B-B14F-4D97-AF65-F5344CB8AC3E}">
        <p14:creationId xmlns:p14="http://schemas.microsoft.com/office/powerpoint/2010/main" val="3578507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idx="1"/>
            <p:extLst>
              <p:ext uri="{D42A27DB-BD31-4B8C-83A1-F6EECF244321}">
                <p14:modId xmlns:p14="http://schemas.microsoft.com/office/powerpoint/2010/main" val="466103920"/>
              </p:ext>
            </p:extLst>
          </p:nvPr>
        </p:nvGraphicFramePr>
        <p:xfrm>
          <a:off x="946150" y="1728788"/>
          <a:ext cx="10312563" cy="1820498"/>
        </p:xfrm>
        <a:graphic>
          <a:graphicData uri="http://schemas.openxmlformats.org/drawingml/2006/table">
            <a:tbl>
              <a:tblPr firstRow="1" bandRow="1">
                <a:tableStyleId>{5C22544A-7EE6-4342-B048-85BDC9FD1C3A}</a:tableStyleId>
              </a:tblPr>
              <a:tblGrid>
                <a:gridCol w="4044672"/>
                <a:gridCol w="3332806"/>
                <a:gridCol w="2935085"/>
              </a:tblGrid>
              <a:tr h="662258">
                <a:tc>
                  <a:txBody>
                    <a:bodyPr/>
                    <a:lstStyle/>
                    <a:p>
                      <a:endParaRPr lang="en-US" sz="1600" dirty="0">
                        <a:solidFill>
                          <a:srgbClr val="FFFFFF"/>
                        </a:solidFill>
                        <a:latin typeface="Calibri" panose="020F0502020204030204" pitchFamily="34" charset="0"/>
                      </a:endParaRPr>
                    </a:p>
                  </a:txBody>
                  <a:tcPr marL="86689" marR="86689"/>
                </a:tc>
                <a:tc>
                  <a:txBody>
                    <a:bodyPr/>
                    <a:lstStyle/>
                    <a:p>
                      <a:pPr algn="ctr"/>
                      <a:r>
                        <a:rPr lang="en-US" sz="1600" dirty="0" smtClean="0"/>
                        <a:t>SMA-X</a:t>
                      </a:r>
                      <a:endParaRPr lang="en-US" sz="1600" dirty="0">
                        <a:solidFill>
                          <a:srgbClr val="FFFFFF"/>
                        </a:solidFill>
                        <a:latin typeface="Calibri" panose="020F0502020204030204" pitchFamily="34" charset="0"/>
                      </a:endParaRPr>
                    </a:p>
                  </a:txBody>
                  <a:tcPr marL="86689" marR="86689"/>
                </a:tc>
                <a:tc>
                  <a:txBody>
                    <a:bodyPr/>
                    <a:lstStyle/>
                    <a:p>
                      <a:pPr algn="ctr"/>
                      <a:r>
                        <a:rPr lang="en-AU" sz="1600" dirty="0" smtClean="0"/>
                        <a:t>SMA-SM</a:t>
                      </a:r>
                      <a:endParaRPr lang="en-US" sz="1600" dirty="0">
                        <a:solidFill>
                          <a:srgbClr val="FFFFFF"/>
                        </a:solidFill>
                        <a:latin typeface="Calibri" panose="020F0502020204030204" pitchFamily="34" charset="0"/>
                      </a:endParaRPr>
                    </a:p>
                  </a:txBody>
                  <a:tcPr marL="86689" marR="86689"/>
                </a:tc>
              </a:tr>
              <a:tr h="370840">
                <a:tc>
                  <a:txBody>
                    <a:bodyPr/>
                    <a:lstStyle/>
                    <a:p>
                      <a:r>
                        <a:rPr lang="en-US" sz="1600" dirty="0" smtClean="0"/>
                        <a:t>Release module and record type</a:t>
                      </a:r>
                      <a:endParaRPr lang="en-US" sz="1600" dirty="0">
                        <a:latin typeface="Calibri" panose="020F0502020204030204" pitchFamily="34" charset="0"/>
                      </a:endParaRPr>
                    </a:p>
                  </a:txBody>
                  <a:tcPr marL="86689" marR="8668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u="none" strike="noStrike" cap="none" spc="0" baseline="0" dirty="0" smtClean="0">
                          <a:ln>
                            <a:noFill/>
                          </a:ln>
                          <a:effectLst/>
                          <a:uFillTx/>
                          <a:sym typeface="Calibri"/>
                        </a:rPr>
                        <a:t>✔</a:t>
                      </a:r>
                      <a:endParaRPr lang="en-US" sz="1600" dirty="0" smtClean="0">
                        <a:latin typeface="Calibri" panose="020F0502020204030204" pitchFamily="34" charset="0"/>
                      </a:endParaRPr>
                    </a:p>
                  </a:txBody>
                  <a:tcPr marL="86689" marR="86689"/>
                </a:tc>
                <a:tc>
                  <a:txBody>
                    <a:bodyPr/>
                    <a:lstStyle/>
                    <a:p>
                      <a:pPr algn="ctr"/>
                      <a:r>
                        <a:rPr lang="en-US" sz="1600" dirty="0" smtClean="0"/>
                        <a:t>Change record with release</a:t>
                      </a:r>
                      <a:r>
                        <a:rPr lang="en-US" sz="1600" baseline="0" dirty="0" smtClean="0"/>
                        <a:t> category and workflow</a:t>
                      </a:r>
                      <a:endParaRPr lang="en-US" sz="1600" dirty="0">
                        <a:latin typeface="Calibri" panose="020F0502020204030204" pitchFamily="34" charset="0"/>
                      </a:endParaRPr>
                    </a:p>
                  </a:txBody>
                  <a:tcPr marL="86689" marR="86689"/>
                </a:tc>
              </a:tr>
              <a:tr h="370840">
                <a:tc>
                  <a:txBody>
                    <a:bodyPr/>
                    <a:lstStyle/>
                    <a:p>
                      <a:r>
                        <a:rPr lang="en-US" sz="1600" dirty="0" smtClean="0"/>
                        <a:t>Release calendar (</a:t>
                      </a:r>
                      <a:r>
                        <a:rPr lang="en-US" sz="1600" dirty="0" err="1" smtClean="0"/>
                        <a:t>gantt</a:t>
                      </a:r>
                      <a:r>
                        <a:rPr lang="en-US" sz="1600" dirty="0" smtClean="0"/>
                        <a:t> view of related changes)</a:t>
                      </a:r>
                      <a:endParaRPr lang="en-US" sz="1600" dirty="0">
                        <a:latin typeface="Calibri" panose="020F0502020204030204" pitchFamily="34" charset="0"/>
                      </a:endParaRPr>
                    </a:p>
                  </a:txBody>
                  <a:tcPr marL="86689" marR="8668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u="none" strike="noStrike" cap="none" spc="0" baseline="0" dirty="0" smtClean="0">
                          <a:ln>
                            <a:noFill/>
                          </a:ln>
                          <a:effectLst/>
                          <a:uFillTx/>
                          <a:sym typeface="Calibri"/>
                        </a:rPr>
                        <a:t>✔</a:t>
                      </a:r>
                      <a:endParaRPr lang="en-US" sz="1600" dirty="0" smtClean="0">
                        <a:latin typeface="Calibri" panose="020F0502020204030204" pitchFamily="34" charset="0"/>
                      </a:endParaRPr>
                    </a:p>
                  </a:txBody>
                  <a:tcPr marL="86689" marR="8668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smtClean="0">
                        <a:latin typeface="Calibri" panose="020F0502020204030204" pitchFamily="34" charset="0"/>
                      </a:endParaRPr>
                    </a:p>
                  </a:txBody>
                  <a:tcPr marL="86689" marR="86689"/>
                </a:tc>
              </a:tr>
            </a:tbl>
          </a:graphicData>
        </a:graphic>
      </p:graphicFrame>
      <p:sp>
        <p:nvSpPr>
          <p:cNvPr id="7" name="Slide Number Placeholder 6"/>
          <p:cNvSpPr>
            <a:spLocks noGrp="1"/>
          </p:cNvSpPr>
          <p:nvPr>
            <p:ph type="sldNum" sz="quarter" idx="4"/>
          </p:nvPr>
        </p:nvSpPr>
        <p:spPr>
          <a:prstGeom prst="rect">
            <a:avLst/>
          </a:prstGeom>
        </p:spPr>
        <p:txBody>
          <a:bodyPr/>
          <a:lstStyle/>
          <a:p>
            <a:fld id="{B016F8AB-BCEA-4347-8BA6-BE776009BC89}" type="slidenum">
              <a:rPr lang="en-US" smtClean="0">
                <a:solidFill>
                  <a:srgbClr val="617D78"/>
                </a:solidFill>
              </a:rPr>
              <a:pPr/>
              <a:t>61</a:t>
            </a:fld>
            <a:endParaRPr lang="en-US" dirty="0">
              <a:solidFill>
                <a:srgbClr val="617D78"/>
              </a:solidFill>
            </a:endParaRPr>
          </a:p>
        </p:txBody>
      </p:sp>
      <p:sp>
        <p:nvSpPr>
          <p:cNvPr id="2" name="Title 1"/>
          <p:cNvSpPr>
            <a:spLocks noGrp="1"/>
          </p:cNvSpPr>
          <p:nvPr>
            <p:ph type="title"/>
          </p:nvPr>
        </p:nvSpPr>
        <p:spPr/>
        <p:txBody>
          <a:bodyPr>
            <a:normAutofit/>
          </a:bodyPr>
          <a:lstStyle/>
          <a:p>
            <a:r>
              <a:rPr lang="en-AU" dirty="0" smtClean="0"/>
              <a:t>Release Management Differences</a:t>
            </a:r>
            <a:endParaRPr lang="en-US" dirty="0"/>
          </a:p>
        </p:txBody>
      </p:sp>
    </p:spTree>
    <p:extLst>
      <p:ext uri="{BB962C8B-B14F-4D97-AF65-F5344CB8AC3E}">
        <p14:creationId xmlns:p14="http://schemas.microsoft.com/office/powerpoint/2010/main" val="1711876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idx="1"/>
            <p:extLst>
              <p:ext uri="{D42A27DB-BD31-4B8C-83A1-F6EECF244321}">
                <p14:modId xmlns:p14="http://schemas.microsoft.com/office/powerpoint/2010/main" val="3181460015"/>
              </p:ext>
            </p:extLst>
          </p:nvPr>
        </p:nvGraphicFramePr>
        <p:xfrm>
          <a:off x="946150" y="1728788"/>
          <a:ext cx="10312170" cy="3862658"/>
        </p:xfrm>
        <a:graphic>
          <a:graphicData uri="http://schemas.openxmlformats.org/drawingml/2006/table">
            <a:tbl>
              <a:tblPr firstRow="1" bandRow="1">
                <a:tableStyleId>{5C22544A-7EE6-4342-B048-85BDC9FD1C3A}</a:tableStyleId>
              </a:tblPr>
              <a:tblGrid>
                <a:gridCol w="3214919"/>
                <a:gridCol w="3276248"/>
                <a:gridCol w="3821003"/>
              </a:tblGrid>
              <a:tr h="662258">
                <a:tc>
                  <a:txBody>
                    <a:bodyPr/>
                    <a:lstStyle/>
                    <a:p>
                      <a:endParaRPr lang="en-US" sz="1600" dirty="0">
                        <a:solidFill>
                          <a:srgbClr val="FFFFFF"/>
                        </a:solidFill>
                        <a:latin typeface="Calibri" panose="020F0502020204030204" pitchFamily="34" charset="0"/>
                      </a:endParaRPr>
                    </a:p>
                  </a:txBody>
                  <a:tcPr marL="88603" marR="88603"/>
                </a:tc>
                <a:tc>
                  <a:txBody>
                    <a:bodyPr/>
                    <a:lstStyle/>
                    <a:p>
                      <a:pPr algn="ctr"/>
                      <a:r>
                        <a:rPr lang="en-US" sz="1600" dirty="0" smtClean="0"/>
                        <a:t>SMA-X</a:t>
                      </a:r>
                      <a:endParaRPr lang="en-US" sz="1600" dirty="0">
                        <a:solidFill>
                          <a:srgbClr val="FFFFFF"/>
                        </a:solidFill>
                        <a:latin typeface="Calibri" panose="020F0502020204030204" pitchFamily="34" charset="0"/>
                      </a:endParaRPr>
                    </a:p>
                  </a:txBody>
                  <a:tcPr marL="88603" marR="88603"/>
                </a:tc>
                <a:tc>
                  <a:txBody>
                    <a:bodyPr/>
                    <a:lstStyle/>
                    <a:p>
                      <a:pPr algn="ctr"/>
                      <a:r>
                        <a:rPr lang="en-AU" sz="1600" dirty="0" smtClean="0"/>
                        <a:t>SMA-SM</a:t>
                      </a:r>
                      <a:endParaRPr lang="en-US" sz="1600" dirty="0">
                        <a:solidFill>
                          <a:srgbClr val="FFFFFF"/>
                        </a:solidFill>
                        <a:latin typeface="Calibri" panose="020F0502020204030204" pitchFamily="34" charset="0"/>
                      </a:endParaRPr>
                    </a:p>
                  </a:txBody>
                  <a:tcPr marL="88603" marR="88603"/>
                </a:tc>
              </a:tr>
              <a:tr h="370840">
                <a:tc>
                  <a:txBody>
                    <a:bodyPr/>
                    <a:lstStyle/>
                    <a:p>
                      <a:r>
                        <a:rPr lang="en-US" sz="1600" dirty="0" smtClean="0"/>
                        <a:t>Module support</a:t>
                      </a:r>
                      <a:endParaRPr lang="en-US" sz="1600" dirty="0">
                        <a:latin typeface="Calibri" panose="020F0502020204030204" pitchFamily="34" charset="0"/>
                      </a:endParaRPr>
                    </a:p>
                  </a:txBody>
                  <a:tcPr marL="88603" marR="88603"/>
                </a:tc>
                <a:tc>
                  <a:txBody>
                    <a:bodyPr/>
                    <a:lstStyle/>
                    <a:p>
                      <a:pPr algn="ctr"/>
                      <a:r>
                        <a:rPr lang="en-US" sz="1600" dirty="0" smtClean="0"/>
                        <a:t>Support Request</a:t>
                      </a:r>
                    </a:p>
                    <a:p>
                      <a:pPr algn="ctr"/>
                      <a:r>
                        <a:rPr lang="en-US" sz="1600" dirty="0" smtClean="0"/>
                        <a:t>Service</a:t>
                      </a:r>
                      <a:r>
                        <a:rPr lang="en-US" sz="1600" baseline="0" dirty="0" smtClean="0"/>
                        <a:t> Request</a:t>
                      </a:r>
                    </a:p>
                    <a:p>
                      <a:pPr algn="ctr"/>
                      <a:r>
                        <a:rPr lang="en-US" sz="1600" baseline="0" dirty="0" smtClean="0"/>
                        <a:t>Incident</a:t>
                      </a:r>
                      <a:endParaRPr lang="en-US" sz="1600" dirty="0">
                        <a:latin typeface="Calibri" panose="020F0502020204030204" pitchFamily="34" charset="0"/>
                      </a:endParaRPr>
                    </a:p>
                  </a:txBody>
                  <a:tcPr marL="88603" marR="88603"/>
                </a:tc>
                <a:tc>
                  <a:txBody>
                    <a:bodyPr/>
                    <a:lstStyle/>
                    <a:p>
                      <a:pPr algn="ctr"/>
                      <a:r>
                        <a:rPr lang="en-US" sz="1600" dirty="0" smtClean="0"/>
                        <a:t>Interaction</a:t>
                      </a:r>
                    </a:p>
                    <a:p>
                      <a:pPr algn="ctr"/>
                      <a:r>
                        <a:rPr lang="en-US" sz="1600" dirty="0" smtClean="0"/>
                        <a:t>Service Catalog</a:t>
                      </a:r>
                    </a:p>
                    <a:p>
                      <a:pPr algn="ctr"/>
                      <a:r>
                        <a:rPr lang="en-US" sz="1600" dirty="0" smtClean="0"/>
                        <a:t>Incident and Tasks</a:t>
                      </a:r>
                    </a:p>
                    <a:p>
                      <a:pPr algn="ctr"/>
                      <a:r>
                        <a:rPr lang="en-US" sz="1600" dirty="0" smtClean="0"/>
                        <a:t>Requests and Tasks</a:t>
                      </a:r>
                    </a:p>
                    <a:p>
                      <a:pPr algn="ctr"/>
                      <a:r>
                        <a:rPr lang="en-US" sz="1600" dirty="0" smtClean="0"/>
                        <a:t>Problem</a:t>
                      </a:r>
                      <a:r>
                        <a:rPr lang="en-US" sz="1600" baseline="0" dirty="0" smtClean="0"/>
                        <a:t> and Tasks</a:t>
                      </a:r>
                    </a:p>
                    <a:p>
                      <a:pPr algn="ctr"/>
                      <a:r>
                        <a:rPr lang="en-US" sz="1600" baseline="0" dirty="0" smtClean="0"/>
                        <a:t>Change and Tasks</a:t>
                      </a:r>
                      <a:endParaRPr lang="en-US" sz="1600" dirty="0">
                        <a:latin typeface="Calibri" panose="020F0502020204030204" pitchFamily="34" charset="0"/>
                      </a:endParaRPr>
                    </a:p>
                  </a:txBody>
                  <a:tcPr marL="88603" marR="88603"/>
                </a:tc>
              </a:tr>
              <a:tr h="370840">
                <a:tc>
                  <a:txBody>
                    <a:bodyPr/>
                    <a:lstStyle/>
                    <a:p>
                      <a:r>
                        <a:rPr lang="en-US" sz="1600" dirty="0" smtClean="0"/>
                        <a:t>Service Level Target types</a:t>
                      </a:r>
                      <a:endParaRPr lang="en-US" sz="1600" dirty="0">
                        <a:latin typeface="Calibri" panose="020F0502020204030204" pitchFamily="34" charset="0"/>
                      </a:endParaRPr>
                    </a:p>
                  </a:txBody>
                  <a:tcPr marL="88603" marR="88603"/>
                </a:tc>
                <a:tc>
                  <a:txBody>
                    <a:bodyPr/>
                    <a:lstStyle/>
                    <a:p>
                      <a:pPr algn="ctr"/>
                      <a:r>
                        <a:rPr lang="en-US" sz="1600" dirty="0" smtClean="0"/>
                        <a:t>Process</a:t>
                      </a:r>
                      <a:endParaRPr lang="en-US" sz="1600" dirty="0">
                        <a:latin typeface="Calibri" panose="020F0502020204030204" pitchFamily="34" charset="0"/>
                      </a:endParaRPr>
                    </a:p>
                  </a:txBody>
                  <a:tcPr marL="88603" marR="88603"/>
                </a:tc>
                <a:tc>
                  <a:txBody>
                    <a:bodyPr/>
                    <a:lstStyle/>
                    <a:p>
                      <a:pPr algn="ctr"/>
                      <a:r>
                        <a:rPr lang="en-US" sz="1600" dirty="0" smtClean="0"/>
                        <a:t>Process</a:t>
                      </a:r>
                    </a:p>
                    <a:p>
                      <a:pPr algn="ctr"/>
                      <a:r>
                        <a:rPr lang="en-US" sz="1600" dirty="0" smtClean="0"/>
                        <a:t>Availability (based on incident outage)</a:t>
                      </a:r>
                      <a:endParaRPr lang="en-US" sz="1600" dirty="0">
                        <a:latin typeface="Calibri" panose="020F0502020204030204" pitchFamily="34" charset="0"/>
                      </a:endParaRPr>
                    </a:p>
                  </a:txBody>
                  <a:tcPr marL="88603" marR="88603"/>
                </a:tc>
              </a:tr>
              <a:tr h="370840">
                <a:tc>
                  <a:txBody>
                    <a:bodyPr/>
                    <a:lstStyle/>
                    <a:p>
                      <a:r>
                        <a:rPr lang="en-US" sz="1600" dirty="0" smtClean="0"/>
                        <a:t>Service</a:t>
                      </a:r>
                      <a:r>
                        <a:rPr lang="en-US" sz="1600" baseline="0" dirty="0" smtClean="0"/>
                        <a:t> Agreement types</a:t>
                      </a:r>
                      <a:endParaRPr lang="en-US" sz="1600" dirty="0">
                        <a:latin typeface="Calibri" panose="020F0502020204030204" pitchFamily="34" charset="0"/>
                      </a:endParaRPr>
                    </a:p>
                  </a:txBody>
                  <a:tcPr marL="88603" marR="88603"/>
                </a:tc>
                <a:tc>
                  <a:txBody>
                    <a:bodyPr/>
                    <a:lstStyle/>
                    <a:p>
                      <a:pPr algn="ctr"/>
                      <a:r>
                        <a:rPr lang="en-US" sz="1600" dirty="0" smtClean="0"/>
                        <a:t>SLA,</a:t>
                      </a:r>
                      <a:r>
                        <a:rPr lang="en-US" sz="1600" baseline="0" dirty="0" smtClean="0"/>
                        <a:t> OLA</a:t>
                      </a:r>
                    </a:p>
                    <a:p>
                      <a:pPr algn="ctr"/>
                      <a:r>
                        <a:rPr lang="en-US" sz="1600" baseline="0" dirty="0" smtClean="0"/>
                        <a:t>Underpinning Contract implemented as an OLA with an external provider group</a:t>
                      </a:r>
                      <a:endParaRPr lang="en-US" sz="1600" dirty="0">
                        <a:latin typeface="Calibri" panose="020F0502020204030204" pitchFamily="34" charset="0"/>
                      </a:endParaRPr>
                    </a:p>
                  </a:txBody>
                  <a:tcPr marL="88603" marR="88603"/>
                </a:tc>
                <a:tc>
                  <a:txBody>
                    <a:bodyPr/>
                    <a:lstStyle/>
                    <a:p>
                      <a:pPr algn="ctr"/>
                      <a:r>
                        <a:rPr lang="en-US" sz="1600" dirty="0" smtClean="0"/>
                        <a:t>SLA, OLA, Underpinning</a:t>
                      </a:r>
                      <a:r>
                        <a:rPr lang="en-US" sz="1600" baseline="0" dirty="0" smtClean="0"/>
                        <a:t> Contracts</a:t>
                      </a:r>
                      <a:endParaRPr lang="en-US" sz="1600" dirty="0">
                        <a:latin typeface="Calibri" panose="020F0502020204030204" pitchFamily="34" charset="0"/>
                      </a:endParaRPr>
                    </a:p>
                  </a:txBody>
                  <a:tcPr marL="88603" marR="88603"/>
                </a:tc>
              </a:tr>
            </a:tbl>
          </a:graphicData>
        </a:graphic>
      </p:graphicFrame>
      <p:sp>
        <p:nvSpPr>
          <p:cNvPr id="7" name="Slide Number Placeholder 6"/>
          <p:cNvSpPr>
            <a:spLocks noGrp="1"/>
          </p:cNvSpPr>
          <p:nvPr>
            <p:ph type="sldNum" sz="quarter" idx="4"/>
          </p:nvPr>
        </p:nvSpPr>
        <p:spPr>
          <a:prstGeom prst="rect">
            <a:avLst/>
          </a:prstGeom>
        </p:spPr>
        <p:txBody>
          <a:bodyPr/>
          <a:lstStyle/>
          <a:p>
            <a:fld id="{B016F8AB-BCEA-4347-8BA6-BE776009BC89}" type="slidenum">
              <a:rPr lang="en-US" smtClean="0">
                <a:solidFill>
                  <a:srgbClr val="617D78"/>
                </a:solidFill>
              </a:rPr>
              <a:pPr/>
              <a:t>62</a:t>
            </a:fld>
            <a:endParaRPr lang="en-US" dirty="0">
              <a:solidFill>
                <a:srgbClr val="617D78"/>
              </a:solidFill>
            </a:endParaRPr>
          </a:p>
        </p:txBody>
      </p:sp>
      <p:sp>
        <p:nvSpPr>
          <p:cNvPr id="2" name="Title 1"/>
          <p:cNvSpPr>
            <a:spLocks noGrp="1"/>
          </p:cNvSpPr>
          <p:nvPr>
            <p:ph type="title"/>
          </p:nvPr>
        </p:nvSpPr>
        <p:spPr/>
        <p:txBody>
          <a:bodyPr/>
          <a:lstStyle/>
          <a:p>
            <a:r>
              <a:rPr lang="en-AU" dirty="0" smtClean="0"/>
              <a:t>Service Level Management Differences</a:t>
            </a:r>
            <a:endParaRPr lang="en-US" dirty="0"/>
          </a:p>
        </p:txBody>
      </p:sp>
      <p:sp>
        <p:nvSpPr>
          <p:cNvPr id="17" name="TextBox 16"/>
          <p:cNvSpPr txBox="1"/>
          <p:nvPr/>
        </p:nvSpPr>
        <p:spPr>
          <a:xfrm>
            <a:off x="3032134" y="5488722"/>
            <a:ext cx="7389948" cy="538935"/>
          </a:xfrm>
          <a:prstGeom prst="rect">
            <a:avLst/>
          </a:prstGeom>
          <a:noFill/>
        </p:spPr>
        <p:txBody>
          <a:bodyPr wrap="none" lIns="0" tIns="0" rIns="0" bIns="0" rtlCol="0">
            <a:noAutofit/>
          </a:bodyPr>
          <a:lstStyle/>
          <a:p>
            <a:pPr defTabSz="914400" hangingPunct="0">
              <a:lnSpc>
                <a:spcPct val="90000"/>
              </a:lnSpc>
            </a:pPr>
            <a:endParaRPr lang="en-US" sz="1200" kern="0" dirty="0">
              <a:solidFill>
                <a:prstClr val="black"/>
              </a:solidFill>
              <a:latin typeface="Calibri"/>
              <a:sym typeface="Calibri"/>
            </a:endParaRPr>
          </a:p>
          <a:p>
            <a:pPr defTabSz="914400" hangingPunct="0">
              <a:lnSpc>
                <a:spcPct val="90000"/>
              </a:lnSpc>
            </a:pPr>
            <a:endParaRPr lang="en-US" sz="1200" kern="0" dirty="0">
              <a:solidFill>
                <a:prstClr val="black"/>
              </a:solidFill>
              <a:latin typeface="Calibri"/>
              <a:sym typeface="Calibri"/>
            </a:endParaRPr>
          </a:p>
        </p:txBody>
      </p:sp>
    </p:spTree>
    <p:extLst>
      <p:ext uri="{BB962C8B-B14F-4D97-AF65-F5344CB8AC3E}">
        <p14:creationId xmlns:p14="http://schemas.microsoft.com/office/powerpoint/2010/main" val="4036853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9720" y="1614389"/>
            <a:ext cx="10311765" cy="4452138"/>
          </a:xfrm>
        </p:spPr>
        <p:txBody>
          <a:bodyPr/>
          <a:lstStyle/>
          <a:p>
            <a:r>
              <a:rPr lang="en-US" dirty="0"/>
              <a:t>Be ready </a:t>
            </a:r>
            <a:r>
              <a:rPr lang="en-US" dirty="0" smtClean="0"/>
              <a:t>and </a:t>
            </a:r>
            <a:r>
              <a:rPr lang="en-US" dirty="0"/>
              <a:t>confident to discuss any of the </a:t>
            </a:r>
            <a:r>
              <a:rPr lang="en-US" dirty="0" smtClean="0"/>
              <a:t>following:</a:t>
            </a:r>
            <a:endParaRPr lang="en-US" dirty="0"/>
          </a:p>
          <a:p>
            <a:pPr marL="380990" lvl="1" indent="-380990">
              <a:buFont typeface="Arial" panose="020B0604020202020204" pitchFamily="34" charset="0"/>
              <a:buChar char="•"/>
            </a:pPr>
            <a:r>
              <a:rPr lang="en-US" dirty="0" smtClean="0"/>
              <a:t>Product </a:t>
            </a:r>
            <a:r>
              <a:rPr lang="en-US" dirty="0"/>
              <a:t>History </a:t>
            </a:r>
            <a:r>
              <a:rPr lang="en-US" dirty="0" smtClean="0"/>
              <a:t>and Roadmap</a:t>
            </a:r>
            <a:endParaRPr lang="en-US" dirty="0"/>
          </a:p>
          <a:p>
            <a:pPr marL="380990" lvl="1" indent="-380990">
              <a:buFont typeface="Arial" panose="020B0604020202020204" pitchFamily="34" charset="0"/>
              <a:buChar char="•"/>
            </a:pPr>
            <a:r>
              <a:rPr lang="en-US" dirty="0" smtClean="0"/>
              <a:t>Customer </a:t>
            </a:r>
            <a:r>
              <a:rPr lang="en-US" dirty="0"/>
              <a:t>Footprint and Breadth</a:t>
            </a:r>
          </a:p>
          <a:p>
            <a:pPr marL="380990" lvl="1" indent="-380990">
              <a:buFont typeface="Arial" panose="020B0604020202020204" pitchFamily="34" charset="0"/>
              <a:buChar char="•"/>
            </a:pPr>
            <a:r>
              <a:rPr lang="en-US" dirty="0" smtClean="0"/>
              <a:t>Process </a:t>
            </a:r>
            <a:r>
              <a:rPr lang="en-US" dirty="0"/>
              <a:t>and ITSM Depth</a:t>
            </a:r>
          </a:p>
          <a:p>
            <a:pPr marL="380990" lvl="1" indent="-380990">
              <a:buFont typeface="Arial" panose="020B0604020202020204" pitchFamily="34" charset="0"/>
              <a:buChar char="•"/>
            </a:pPr>
            <a:r>
              <a:rPr lang="en-US" dirty="0" smtClean="0"/>
              <a:t>SMA-X vs. SAW </a:t>
            </a:r>
            <a:r>
              <a:rPr lang="en-US" dirty="0"/>
              <a:t>vs. Propel vs. SM positioning</a:t>
            </a:r>
          </a:p>
          <a:p>
            <a:pPr marL="380990" lvl="1" indent="-380990">
              <a:buFont typeface="Arial" panose="020B0604020202020204" pitchFamily="34" charset="0"/>
              <a:buChar char="•"/>
            </a:pPr>
            <a:r>
              <a:rPr lang="en-US" dirty="0"/>
              <a:t>References</a:t>
            </a:r>
          </a:p>
          <a:p>
            <a:pPr marL="380990" lvl="1" indent="-380990">
              <a:buFont typeface="Arial" panose="020B0604020202020204" pitchFamily="34" charset="0"/>
              <a:buChar char="•"/>
            </a:pPr>
            <a:r>
              <a:rPr lang="en-US" dirty="0"/>
              <a:t>Analysts</a:t>
            </a:r>
          </a:p>
          <a:p>
            <a:pPr marL="380990" lvl="1" indent="-380990">
              <a:buFont typeface="Arial" panose="020B0604020202020204" pitchFamily="34" charset="0"/>
              <a:buChar char="•"/>
            </a:pPr>
            <a:r>
              <a:rPr lang="en-US" dirty="0" smtClean="0"/>
              <a:t>Mobility</a:t>
            </a:r>
          </a:p>
          <a:p>
            <a:pPr marL="380990" lvl="1" indent="-380990">
              <a:buFont typeface="Arial" panose="020B0604020202020204" pitchFamily="34" charset="0"/>
              <a:buChar char="•"/>
            </a:pPr>
            <a:r>
              <a:rPr lang="en-US" dirty="0" smtClean="0"/>
              <a:t>Containers</a:t>
            </a:r>
            <a:endParaRPr lang="en-US" dirty="0"/>
          </a:p>
          <a:p>
            <a:endParaRPr lang="en-US" dirty="0">
              <a:solidFill>
                <a:schemeClr val="accent2"/>
              </a:solidFill>
            </a:endParaRPr>
          </a:p>
          <a:p>
            <a:pPr marL="0" indent="0">
              <a:buNone/>
            </a:pPr>
            <a:endParaRPr lang="en-US" dirty="0"/>
          </a:p>
        </p:txBody>
      </p:sp>
      <p:sp>
        <p:nvSpPr>
          <p:cNvPr id="2" name="Title 1"/>
          <p:cNvSpPr>
            <a:spLocks noGrp="1"/>
          </p:cNvSpPr>
          <p:nvPr>
            <p:ph type="title"/>
          </p:nvPr>
        </p:nvSpPr>
        <p:spPr/>
        <p:txBody>
          <a:bodyPr/>
          <a:lstStyle/>
          <a:p>
            <a:r>
              <a:rPr lang="en-AU" dirty="0" smtClean="0"/>
              <a:t>Common Questions</a:t>
            </a:r>
            <a:endParaRPr lang="en-US" dirty="0"/>
          </a:p>
        </p:txBody>
      </p:sp>
      <p:pic>
        <p:nvPicPr>
          <p:cNvPr id="5" name="Picture 20" descr="C:\Field Excellence\Training Templates\Web\Web-Communications_Icons\Customers\Customers_RGB\Customers_RGB_gray_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4568" y="1619174"/>
            <a:ext cx="2506917" cy="29420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9" descr="C:\Field Excellence\Training Templates\Web\Web-Communications_Icons\Customers\Customers_RGB\Customers_RGB_blue_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1759" y="3124434"/>
            <a:ext cx="2506917" cy="2942093"/>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4"/>
          </p:nvPr>
        </p:nvSpPr>
        <p:spPr/>
        <p:txBody>
          <a:bodyPr/>
          <a:lstStyle/>
          <a:p>
            <a:fld id="{0FB999A9-77CE-4AD1-9911-24A29F08BC34}" type="slidenum">
              <a:rPr lang="en-US" smtClean="0"/>
              <a:pPr/>
              <a:t>63</a:t>
            </a:fld>
            <a:endParaRPr lang="en-US" dirty="0"/>
          </a:p>
        </p:txBody>
      </p:sp>
    </p:spTree>
    <p:extLst>
      <p:ext uri="{BB962C8B-B14F-4D97-AF65-F5344CB8AC3E}">
        <p14:creationId xmlns:p14="http://schemas.microsoft.com/office/powerpoint/2010/main" val="13390180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50975" y="1655445"/>
            <a:ext cx="5203639" cy="3955331"/>
          </a:xfrm>
        </p:spPr>
        <p:txBody>
          <a:bodyPr>
            <a:normAutofit/>
          </a:bodyPr>
          <a:lstStyle/>
          <a:p>
            <a:pPr marL="0" indent="0">
              <a:buSzPct val="100000"/>
              <a:buNone/>
            </a:pPr>
            <a:r>
              <a:rPr lang="en-US" dirty="0" smtClean="0"/>
              <a:t>0.     Overview and Architecture</a:t>
            </a:r>
          </a:p>
          <a:p>
            <a:pPr marL="514350" indent="-514350">
              <a:buSzPct val="100000"/>
              <a:buFont typeface="+mj-lt"/>
              <a:buAutoNum type="arabicPeriod"/>
            </a:pPr>
            <a:r>
              <a:rPr lang="en-US" dirty="0" smtClean="0"/>
              <a:t>Using SMA-X </a:t>
            </a:r>
            <a:r>
              <a:rPr lang="en-US" dirty="0"/>
              <a:t>User Interfaces</a:t>
            </a:r>
          </a:p>
          <a:p>
            <a:pPr marL="514350" indent="-514350">
              <a:buSzPct val="100000"/>
              <a:buFont typeface="+mj-lt"/>
              <a:buAutoNum type="arabicPeriod"/>
            </a:pPr>
            <a:r>
              <a:rPr lang="en-US" dirty="0"/>
              <a:t>Service Asset &amp; Configuration Management</a:t>
            </a:r>
          </a:p>
          <a:p>
            <a:pPr marL="514350" indent="-514350">
              <a:buSzPct val="100000"/>
              <a:buFont typeface="+mj-lt"/>
              <a:buAutoNum type="arabicPeriod"/>
            </a:pPr>
            <a:r>
              <a:rPr lang="en-AU" dirty="0"/>
              <a:t>Using the Service </a:t>
            </a:r>
            <a:r>
              <a:rPr lang="en-AU" dirty="0" err="1"/>
              <a:t>Catalog</a:t>
            </a:r>
            <a:endParaRPr lang="en-US" dirty="0"/>
          </a:p>
          <a:p>
            <a:pPr marL="514350" indent="-514350">
              <a:buSzPct val="100000"/>
              <a:buFont typeface="+mj-lt"/>
              <a:buAutoNum type="arabicPeriod"/>
            </a:pPr>
            <a:r>
              <a:rPr lang="en-US" dirty="0" smtClean="0"/>
              <a:t>Knowledge Management</a:t>
            </a:r>
          </a:p>
          <a:p>
            <a:pPr marL="514350" indent="-514350">
              <a:buSzPct val="100000"/>
              <a:buFont typeface="+mj-lt"/>
              <a:buAutoNum type="arabicPeriod"/>
            </a:pPr>
            <a:r>
              <a:rPr lang="en-US" dirty="0" smtClean="0"/>
              <a:t>Service Request Management</a:t>
            </a:r>
          </a:p>
          <a:p>
            <a:pPr marL="514350" indent="-514350">
              <a:buSzPct val="100000"/>
              <a:buFont typeface="+mj-lt"/>
              <a:buAutoNum type="arabicPeriod"/>
            </a:pPr>
            <a:r>
              <a:rPr lang="en-AU" dirty="0" smtClean="0"/>
              <a:t>Incident Management</a:t>
            </a:r>
          </a:p>
          <a:p>
            <a:pPr marL="514350" indent="-514350">
              <a:buSzPct val="100000"/>
              <a:buFont typeface="+mj-lt"/>
              <a:buAutoNum type="arabicPeriod"/>
            </a:pPr>
            <a:r>
              <a:rPr lang="en-AU" dirty="0" smtClean="0"/>
              <a:t>Problem </a:t>
            </a:r>
            <a:r>
              <a:rPr lang="en-AU" dirty="0"/>
              <a:t>Management</a:t>
            </a:r>
            <a:endParaRPr lang="en-US" dirty="0"/>
          </a:p>
          <a:p>
            <a:pPr marL="514350" indent="-514350">
              <a:buSzPct val="100000"/>
              <a:buFont typeface="+mj-lt"/>
              <a:buAutoNum type="arabicPeriod"/>
            </a:pPr>
            <a:r>
              <a:rPr lang="en-AU" dirty="0"/>
              <a:t>Change </a:t>
            </a:r>
            <a:r>
              <a:rPr lang="en-AU" dirty="0" smtClean="0"/>
              <a:t>and Release Management</a:t>
            </a:r>
          </a:p>
          <a:p>
            <a:pPr marL="514350" indent="-514350">
              <a:buSzPct val="100000"/>
              <a:buFont typeface="+mj-lt"/>
              <a:buAutoNum type="arabicPeriod"/>
            </a:pPr>
            <a:endParaRPr lang="en-US" dirty="0"/>
          </a:p>
          <a:p>
            <a:pPr marL="514350" indent="-514350">
              <a:buSzPct val="100000"/>
              <a:buFont typeface="+mj-lt"/>
              <a:buAutoNum type="arabicPeriod"/>
            </a:pPr>
            <a:endParaRPr lang="en-US" dirty="0"/>
          </a:p>
        </p:txBody>
      </p:sp>
      <p:sp>
        <p:nvSpPr>
          <p:cNvPr id="9" name="Content Placeholder 8"/>
          <p:cNvSpPr>
            <a:spLocks noGrp="1"/>
          </p:cNvSpPr>
          <p:nvPr>
            <p:ph sz="quarter" idx="4"/>
          </p:nvPr>
        </p:nvSpPr>
        <p:spPr>
          <a:xfrm>
            <a:off x="6749979" y="1576314"/>
            <a:ext cx="5029200" cy="3955331"/>
          </a:xfrm>
        </p:spPr>
        <p:txBody>
          <a:bodyPr/>
          <a:lstStyle/>
          <a:p>
            <a:pPr marL="514350" indent="-514350">
              <a:buSzPct val="100000"/>
              <a:buFont typeface="+mj-lt"/>
              <a:buAutoNum type="arabicPeriod" startAt="9"/>
            </a:pPr>
            <a:r>
              <a:rPr lang="en-AU" dirty="0"/>
              <a:t>Service Level Management</a:t>
            </a:r>
            <a:endParaRPr lang="en-US" dirty="0"/>
          </a:p>
          <a:p>
            <a:pPr marL="514350" indent="-514350">
              <a:buSzPct val="100000"/>
              <a:buFont typeface="+mj-lt"/>
              <a:buAutoNum type="arabicPeriod" startAt="9"/>
            </a:pPr>
            <a:r>
              <a:rPr lang="en-US" dirty="0"/>
              <a:t>Reports and Dashboards</a:t>
            </a:r>
          </a:p>
          <a:p>
            <a:pPr marL="514350" indent="-514350">
              <a:buSzPct val="100000"/>
              <a:buFont typeface="+mj-lt"/>
              <a:buAutoNum type="arabicPeriod" startAt="9"/>
            </a:pPr>
            <a:r>
              <a:rPr lang="en-US" dirty="0"/>
              <a:t>Survey Management</a:t>
            </a:r>
          </a:p>
          <a:p>
            <a:pPr marL="514350" indent="-514350">
              <a:buSzPct val="100000"/>
              <a:buFont typeface="+mj-lt"/>
              <a:buAutoNum type="arabicPeriod" startAt="9"/>
            </a:pPr>
            <a:r>
              <a:rPr lang="en-US" dirty="0"/>
              <a:t>HR</a:t>
            </a:r>
          </a:p>
          <a:p>
            <a:pPr marL="514350" indent="-514350">
              <a:buSzPct val="100000"/>
              <a:buFont typeface="+mj-lt"/>
              <a:buAutoNum type="arabicPeriod" startAt="9"/>
            </a:pPr>
            <a:r>
              <a:rPr lang="en-US" dirty="0"/>
              <a:t>Data Segmentation</a:t>
            </a:r>
          </a:p>
          <a:p>
            <a:pPr marL="514350" indent="-514350">
              <a:buSzPct val="100000"/>
              <a:buFont typeface="+mj-lt"/>
              <a:buAutoNum type="arabicPeriod" startAt="9"/>
            </a:pPr>
            <a:r>
              <a:rPr lang="en-US" dirty="0"/>
              <a:t>Idea &amp; Proposal Management</a:t>
            </a:r>
          </a:p>
          <a:p>
            <a:pPr marL="514350" indent="-514350">
              <a:buSzPct val="100000"/>
              <a:buFont typeface="+mj-lt"/>
              <a:buAutoNum type="arabicPeriod" startAt="9"/>
            </a:pPr>
            <a:r>
              <a:rPr lang="en-US" dirty="0"/>
              <a:t>Project &amp; Program Management</a:t>
            </a:r>
          </a:p>
          <a:p>
            <a:pPr marL="514350" indent="-514350">
              <a:buSzPct val="100000"/>
              <a:buFont typeface="+mj-lt"/>
              <a:buAutoNum type="arabicPeriod" startAt="9"/>
            </a:pPr>
            <a:r>
              <a:rPr lang="en-US" dirty="0"/>
              <a:t>Application Portfolio Management</a:t>
            </a:r>
          </a:p>
          <a:p>
            <a:pPr>
              <a:buSzPct val="100000"/>
            </a:pPr>
            <a:endParaRPr lang="en-US" dirty="0"/>
          </a:p>
        </p:txBody>
      </p:sp>
      <p:sp>
        <p:nvSpPr>
          <p:cNvPr id="6" name="Slide Number Placeholder 5"/>
          <p:cNvSpPr>
            <a:spLocks noGrp="1"/>
          </p:cNvSpPr>
          <p:nvPr>
            <p:ph type="sldNum" sz="quarter" idx="10"/>
          </p:nvPr>
        </p:nvSpPr>
        <p:spPr/>
        <p:txBody>
          <a:bodyPr/>
          <a:lstStyle/>
          <a:p>
            <a:fld id="{0FB999A9-77CE-4AD1-9911-24A29F08BC34}" type="slidenum">
              <a:rPr lang="en-US" smtClean="0"/>
              <a:pPr/>
              <a:t>7</a:t>
            </a:fld>
            <a:endParaRPr lang="en-US" dirty="0"/>
          </a:p>
        </p:txBody>
      </p:sp>
      <p:sp>
        <p:nvSpPr>
          <p:cNvPr id="3" name="Title 2"/>
          <p:cNvSpPr>
            <a:spLocks noGrp="1"/>
          </p:cNvSpPr>
          <p:nvPr>
            <p:ph type="title"/>
          </p:nvPr>
        </p:nvSpPr>
        <p:spPr/>
        <p:txBody>
          <a:bodyPr/>
          <a:lstStyle/>
          <a:p>
            <a:r>
              <a:rPr lang="en-US" dirty="0" smtClean="0"/>
              <a:t>Course Modules</a:t>
            </a:r>
            <a:endParaRPr lang="en-US" dirty="0"/>
          </a:p>
        </p:txBody>
      </p:sp>
    </p:spTree>
    <p:extLst>
      <p:ext uri="{BB962C8B-B14F-4D97-AF65-F5344CB8AC3E}">
        <p14:creationId xmlns:p14="http://schemas.microsoft.com/office/powerpoint/2010/main" val="231312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159646"/>
            <a:ext cx="10311765" cy="657844"/>
          </a:xfrm>
        </p:spPr>
        <p:txBody>
          <a:bodyPr/>
          <a:lstStyle/>
          <a:p>
            <a:r>
              <a:rPr lang="en-AU" dirty="0" smtClean="0"/>
              <a:t>SMA-X Lab Environment	</a:t>
            </a:r>
            <a:endParaRPr lang="en-US" dirty="0"/>
          </a:p>
        </p:txBody>
      </p:sp>
      <p:sp>
        <p:nvSpPr>
          <p:cNvPr id="5" name="Text Placeholder 4"/>
          <p:cNvSpPr>
            <a:spLocks noGrp="1"/>
          </p:cNvSpPr>
          <p:nvPr>
            <p:ph type="body" sz="quarter" idx="13"/>
          </p:nvPr>
        </p:nvSpPr>
        <p:spPr>
          <a:xfrm>
            <a:off x="950976" y="817490"/>
            <a:ext cx="10311765" cy="418375"/>
          </a:xfrm>
        </p:spPr>
        <p:txBody>
          <a:bodyPr/>
          <a:lstStyle/>
          <a:p>
            <a:r>
              <a:rPr lang="en-AU" dirty="0">
                <a:hlinkClick r:id="rId3"/>
              </a:rPr>
              <a:t>https://hpswdemoportal.com</a:t>
            </a:r>
            <a:endParaRPr lang="en-AU" dirty="0"/>
          </a:p>
          <a:p>
            <a:endParaRPr lang="en-US" dirty="0"/>
          </a:p>
        </p:txBody>
      </p:sp>
      <p:sp>
        <p:nvSpPr>
          <p:cNvPr id="3" name="Content Placeholder 2"/>
          <p:cNvSpPr>
            <a:spLocks noGrp="1"/>
          </p:cNvSpPr>
          <p:nvPr>
            <p:ph idx="1"/>
          </p:nvPr>
        </p:nvSpPr>
        <p:spPr>
          <a:xfrm>
            <a:off x="946786" y="1458371"/>
            <a:ext cx="10311765" cy="4452138"/>
          </a:xfrm>
        </p:spPr>
        <p:txBody>
          <a:bodyPr/>
          <a:lstStyle/>
          <a:p>
            <a:r>
              <a:rPr lang="en-AU" dirty="0" smtClean="0"/>
              <a:t>Your training was based on the SMA-X 2017.11 version, and demo cards are provided for this release in your training handouts.  You can, however go to </a:t>
            </a:r>
            <a:r>
              <a:rPr lang="en-AU" i="1" dirty="0" smtClean="0"/>
              <a:t>Stratus</a:t>
            </a:r>
            <a:r>
              <a:rPr lang="en-AU" dirty="0" smtClean="0"/>
              <a:t> to collect the latest SMA-X demo cards.</a:t>
            </a:r>
          </a:p>
          <a:p>
            <a:r>
              <a:rPr lang="en-AU" dirty="0" smtClean="0"/>
              <a:t>We will use the shared demo or shared playground SMA-X environments for the demo card exercises.</a:t>
            </a:r>
          </a:p>
        </p:txBody>
      </p:sp>
      <p:sp>
        <p:nvSpPr>
          <p:cNvPr id="8" name="Rectangular Callout 7"/>
          <p:cNvSpPr/>
          <p:nvPr/>
        </p:nvSpPr>
        <p:spPr bwMode="gray">
          <a:xfrm>
            <a:off x="682752" y="4502129"/>
            <a:ext cx="2974848" cy="1456352"/>
          </a:xfrm>
          <a:prstGeom prst="wedgeRectCallout">
            <a:avLst>
              <a:gd name="adj1" fmla="val 81899"/>
              <a:gd name="adj2" fmla="val 30130"/>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400" dirty="0"/>
              <a:t>Some of these demo cards will be used as your exercises</a:t>
            </a:r>
            <a:endParaRPr lang="en-US" sz="2400" dirty="0"/>
          </a:p>
        </p:txBody>
      </p:sp>
      <p:pic>
        <p:nvPicPr>
          <p:cNvPr id="4" name="Picture 3"/>
          <p:cNvPicPr>
            <a:picLocks noChangeAspect="1"/>
          </p:cNvPicPr>
          <p:nvPr/>
        </p:nvPicPr>
        <p:blipFill>
          <a:blip r:embed="rId4"/>
          <a:stretch>
            <a:fillRect/>
          </a:stretch>
        </p:blipFill>
        <p:spPr>
          <a:xfrm>
            <a:off x="4475017" y="2984208"/>
            <a:ext cx="7563569" cy="3624409"/>
          </a:xfrm>
          <a:prstGeom prst="rect">
            <a:avLst/>
          </a:prstGeom>
        </p:spPr>
      </p:pic>
      <p:sp>
        <p:nvSpPr>
          <p:cNvPr id="6" name="Slide Number Placeholder 5"/>
          <p:cNvSpPr>
            <a:spLocks noGrp="1"/>
          </p:cNvSpPr>
          <p:nvPr>
            <p:ph type="sldNum" sz="quarter" idx="4"/>
          </p:nvPr>
        </p:nvSpPr>
        <p:spPr/>
        <p:txBody>
          <a:bodyPr/>
          <a:lstStyle/>
          <a:p>
            <a:fld id="{0FB999A9-77CE-4AD1-9911-24A29F08BC34}" type="slidenum">
              <a:rPr lang="en-US" smtClean="0"/>
              <a:pPr/>
              <a:t>8</a:t>
            </a:fld>
            <a:endParaRPr lang="en-US" dirty="0"/>
          </a:p>
        </p:txBody>
      </p:sp>
    </p:spTree>
    <p:extLst>
      <p:ext uri="{BB962C8B-B14F-4D97-AF65-F5344CB8AC3E}">
        <p14:creationId xmlns:p14="http://schemas.microsoft.com/office/powerpoint/2010/main" val="9724447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SMA-X Demo Cards</a:t>
            </a:r>
            <a:endParaRPr lang="en-US" dirty="0"/>
          </a:p>
        </p:txBody>
      </p:sp>
      <p:sp>
        <p:nvSpPr>
          <p:cNvPr id="3" name="Text Placeholder 2"/>
          <p:cNvSpPr>
            <a:spLocks noGrp="1"/>
          </p:cNvSpPr>
          <p:nvPr>
            <p:ph type="body" sz="quarter" idx="13"/>
          </p:nvPr>
        </p:nvSpPr>
        <p:spPr/>
        <p:txBody>
          <a:bodyPr/>
          <a:lstStyle/>
          <a:p>
            <a:r>
              <a:rPr lang="en-US" dirty="0" smtClean="0"/>
              <a:t>2017.11 release</a:t>
            </a:r>
            <a:endParaRPr lang="en-US" dirty="0"/>
          </a:p>
        </p:txBody>
      </p:sp>
      <p:sp>
        <p:nvSpPr>
          <p:cNvPr id="4" name="Slide Number Placeholder 3"/>
          <p:cNvSpPr>
            <a:spLocks noGrp="1"/>
          </p:cNvSpPr>
          <p:nvPr>
            <p:ph type="sldNum" sz="quarter" idx="4"/>
          </p:nvPr>
        </p:nvSpPr>
        <p:spPr/>
        <p:txBody>
          <a:bodyPr/>
          <a:lstStyle/>
          <a:p>
            <a:fld id="{0FB999A9-77CE-4AD1-9911-24A29F08BC34}" type="slidenum">
              <a:rPr lang="en-US" smtClean="0"/>
              <a:pPr/>
              <a:t>9</a:t>
            </a:fld>
            <a:endParaRPr lang="en-US" dirty="0"/>
          </a:p>
        </p:txBody>
      </p:sp>
      <p:sp>
        <p:nvSpPr>
          <p:cNvPr id="5" name="Content Placeholder 4"/>
          <p:cNvSpPr>
            <a:spLocks noGrp="1"/>
          </p:cNvSpPr>
          <p:nvPr>
            <p:ph idx="1"/>
          </p:nvPr>
        </p:nvSpPr>
        <p:spPr>
          <a:xfrm>
            <a:off x="946786" y="1727999"/>
            <a:ext cx="10311765" cy="4852909"/>
          </a:xfrm>
        </p:spPr>
        <p:txBody>
          <a:bodyPr>
            <a:normAutofit fontScale="77500" lnSpcReduction="20000"/>
          </a:bodyPr>
          <a:lstStyle/>
          <a:p>
            <a:pPr lvl="0"/>
            <a:r>
              <a:rPr lang="en-GB" dirty="0"/>
              <a:t>APM (Application Portfolio </a:t>
            </a:r>
            <a:r>
              <a:rPr lang="en-GB" dirty="0" err="1"/>
              <a:t>Mgmt</a:t>
            </a:r>
            <a:r>
              <a:rPr lang="en-GB" dirty="0"/>
              <a:t>)</a:t>
            </a:r>
            <a:endParaRPr lang="en-US" dirty="0"/>
          </a:p>
          <a:p>
            <a:pPr lvl="0"/>
            <a:r>
              <a:rPr lang="en-GB" dirty="0"/>
              <a:t>Change </a:t>
            </a:r>
            <a:r>
              <a:rPr lang="en-GB" dirty="0" err="1"/>
              <a:t>Mgmt</a:t>
            </a:r>
            <a:endParaRPr lang="en-US" dirty="0"/>
          </a:p>
          <a:p>
            <a:pPr lvl="0"/>
            <a:r>
              <a:rPr lang="en-GB" dirty="0"/>
              <a:t>Data Access - Segmentation themes and encryption</a:t>
            </a:r>
            <a:endParaRPr lang="en-US" dirty="0"/>
          </a:p>
          <a:p>
            <a:pPr lvl="0"/>
            <a:r>
              <a:rPr lang="en-GB" dirty="0"/>
              <a:t>HR (Human Resources)</a:t>
            </a:r>
            <a:endParaRPr lang="en-US" dirty="0"/>
          </a:p>
          <a:p>
            <a:pPr lvl="0"/>
            <a:r>
              <a:rPr lang="en-GB" dirty="0"/>
              <a:t>Idea and Proposal </a:t>
            </a:r>
            <a:r>
              <a:rPr lang="en-GB" dirty="0" err="1"/>
              <a:t>Mgmt</a:t>
            </a:r>
            <a:endParaRPr lang="en-US" dirty="0"/>
          </a:p>
          <a:p>
            <a:pPr lvl="0"/>
            <a:r>
              <a:rPr lang="en-GB" dirty="0"/>
              <a:t>Incident and SLM </a:t>
            </a:r>
            <a:r>
              <a:rPr lang="en-GB" dirty="0" err="1"/>
              <a:t>Mgmt</a:t>
            </a:r>
            <a:endParaRPr lang="en-US" dirty="0"/>
          </a:p>
          <a:p>
            <a:pPr lvl="0"/>
            <a:r>
              <a:rPr lang="en-GB" dirty="0"/>
              <a:t>Mobile</a:t>
            </a:r>
            <a:endParaRPr lang="en-US" dirty="0"/>
          </a:p>
          <a:p>
            <a:pPr lvl="0"/>
            <a:r>
              <a:rPr lang="en-GB" dirty="0"/>
              <a:t>Release </a:t>
            </a:r>
            <a:r>
              <a:rPr lang="en-GB" dirty="0" err="1"/>
              <a:t>Mgmt</a:t>
            </a:r>
            <a:endParaRPr lang="en-US" dirty="0"/>
          </a:p>
          <a:p>
            <a:pPr lvl="0"/>
            <a:r>
              <a:rPr lang="en-GB" dirty="0"/>
              <a:t>Reporting and Hot Topic Analytics</a:t>
            </a:r>
            <a:endParaRPr lang="en-US" dirty="0"/>
          </a:p>
          <a:p>
            <a:pPr lvl="0"/>
            <a:r>
              <a:rPr lang="en-GB" dirty="0"/>
              <a:t>SACM and ITAM </a:t>
            </a:r>
            <a:endParaRPr lang="en-US" dirty="0"/>
          </a:p>
          <a:p>
            <a:pPr lvl="0"/>
            <a:r>
              <a:rPr lang="en-GB" dirty="0"/>
              <a:t>Self Service</a:t>
            </a:r>
            <a:endParaRPr lang="en-US" dirty="0"/>
          </a:p>
          <a:p>
            <a:pPr lvl="0"/>
            <a:r>
              <a:rPr lang="en-GB" dirty="0"/>
              <a:t>Service Request and </a:t>
            </a:r>
            <a:r>
              <a:rPr lang="en-GB" dirty="0" err="1"/>
              <a:t>Catalog</a:t>
            </a:r>
            <a:endParaRPr lang="en-US" dirty="0"/>
          </a:p>
          <a:p>
            <a:endParaRPr lang="en-US" dirty="0"/>
          </a:p>
          <a:p>
            <a:r>
              <a:rPr lang="en-GB" dirty="0"/>
              <a:t>The “Project and Portfolio </a:t>
            </a:r>
            <a:r>
              <a:rPr lang="en-GB" dirty="0" err="1"/>
              <a:t>Mgmt</a:t>
            </a:r>
            <a:r>
              <a:rPr lang="en-GB" dirty="0"/>
              <a:t>” and the “Project and Portfolio Optimization” </a:t>
            </a:r>
            <a:r>
              <a:rPr lang="en-GB" dirty="0" smtClean="0"/>
              <a:t>are available but not published on Stratus due to current  issues when executing them.</a:t>
            </a:r>
            <a:endParaRPr lang="en-US" dirty="0"/>
          </a:p>
        </p:txBody>
      </p:sp>
    </p:spTree>
    <p:extLst>
      <p:ext uri="{BB962C8B-B14F-4D97-AF65-F5344CB8AC3E}">
        <p14:creationId xmlns:p14="http://schemas.microsoft.com/office/powerpoint/2010/main" val="2301591369"/>
      </p:ext>
    </p:extLst>
  </p:cSld>
  <p:clrMapOvr>
    <a:masterClrMapping/>
  </p:clrMapOvr>
</p:sld>
</file>

<file path=ppt/theme/theme1.xml><?xml version="1.0" encoding="utf-8"?>
<a:theme xmlns:a="http://schemas.openxmlformats.org/drawingml/2006/main" name="MICROFOCUS THEME v5">
  <a:themeElements>
    <a:clrScheme name="00_Custom_MF">
      <a:dk1>
        <a:srgbClr val="212E35"/>
      </a:dk1>
      <a:lt1>
        <a:srgbClr val="FFFFFF"/>
      </a:lt1>
      <a:dk2>
        <a:srgbClr val="425563"/>
      </a:dk2>
      <a:lt2>
        <a:srgbClr val="CACACA"/>
      </a:lt2>
      <a:accent1>
        <a:srgbClr val="0079EF"/>
      </a:accent1>
      <a:accent2>
        <a:srgbClr val="2FD6C3"/>
      </a:accent2>
      <a:accent3>
        <a:srgbClr val="29CEFE"/>
      </a:accent3>
      <a:accent4>
        <a:srgbClr val="560074"/>
      </a:accent4>
      <a:accent5>
        <a:srgbClr val="425563"/>
      </a:accent5>
      <a:accent6>
        <a:srgbClr val="97CBFF"/>
      </a:accent6>
      <a:hlink>
        <a:srgbClr val="0079EF"/>
      </a:hlink>
      <a:folHlink>
        <a:srgbClr val="42556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09_15_17_vg.potx" id="{5EE188AC-7198-4106-A282-11FECE34B1B0}" vid="{B9016EDD-6B62-4AAF-8CD0-0583E1FF0D02}"/>
    </a:ext>
  </a:extLst>
</a:theme>
</file>

<file path=ppt/theme/theme2.xml><?xml version="1.0" encoding="utf-8"?>
<a:theme xmlns:a="http://schemas.openxmlformats.org/drawingml/2006/main" name="MF COLOR GRADIENTS">
  <a:themeElements>
    <a:clrScheme name="3_Custom_MF">
      <a:dk1>
        <a:srgbClr val="000000"/>
      </a:dk1>
      <a:lt1>
        <a:sysClr val="window" lastClr="FFFFFF"/>
      </a:lt1>
      <a:dk2>
        <a:srgbClr val="425569"/>
      </a:dk2>
      <a:lt2>
        <a:srgbClr val="CFCFCF"/>
      </a:lt2>
      <a:accent1>
        <a:srgbClr val="000066"/>
      </a:accent1>
      <a:accent2>
        <a:srgbClr val="29CEFE"/>
      </a:accent2>
      <a:accent3>
        <a:srgbClr val="0033CC"/>
      </a:accent3>
      <a:accent4>
        <a:srgbClr val="0079EF"/>
      </a:accent4>
      <a:accent5>
        <a:srgbClr val="29CEFE"/>
      </a:accent5>
      <a:accent6>
        <a:srgbClr val="2FD6C3"/>
      </a:accent6>
      <a:hlink>
        <a:srgbClr val="00B0F0"/>
      </a:hlink>
      <a:folHlink>
        <a:srgbClr val="0C90E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3.xml><?xml version="1.0" encoding="utf-8"?>
<a:theme xmlns:a="http://schemas.openxmlformats.org/drawingml/2006/main" name="1_MICROFOCUS THEME v5">
  <a:themeElements>
    <a:clrScheme name="00_Custom_MF">
      <a:dk1>
        <a:srgbClr val="212E35"/>
      </a:dk1>
      <a:lt1>
        <a:srgbClr val="FFFFFF"/>
      </a:lt1>
      <a:dk2>
        <a:srgbClr val="425563"/>
      </a:dk2>
      <a:lt2>
        <a:srgbClr val="CACACA"/>
      </a:lt2>
      <a:accent1>
        <a:srgbClr val="0079EF"/>
      </a:accent1>
      <a:accent2>
        <a:srgbClr val="2FD6C3"/>
      </a:accent2>
      <a:accent3>
        <a:srgbClr val="29CEFE"/>
      </a:accent3>
      <a:accent4>
        <a:srgbClr val="560074"/>
      </a:accent4>
      <a:accent5>
        <a:srgbClr val="425563"/>
      </a:accent5>
      <a:accent6>
        <a:srgbClr val="97CBFF"/>
      </a:accent6>
      <a:hlink>
        <a:srgbClr val="0079EF"/>
      </a:hlink>
      <a:folHlink>
        <a:srgbClr val="42556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09_15_17_vg.potx" id="{5EE188AC-7198-4106-A282-11FECE34B1B0}" vid="{B9016EDD-6B62-4AAF-8CD0-0583E1FF0D02}"/>
    </a:ext>
  </a:extLst>
</a:theme>
</file>

<file path=ppt/theme/theme4.xml><?xml version="1.0" encoding="utf-8"?>
<a:theme xmlns:a="http://schemas.openxmlformats.org/drawingml/2006/main" name="Office Theme">
  <a:themeElements>
    <a:clrScheme name="Micro Focus 2017 -2">
      <a:dk1>
        <a:srgbClr val="212E35"/>
      </a:dk1>
      <a:lt1>
        <a:sysClr val="window" lastClr="FFFFFF"/>
      </a:lt1>
      <a:dk2>
        <a:srgbClr val="0079EF"/>
      </a:dk2>
      <a:lt2>
        <a:srgbClr val="29CEFE"/>
      </a:lt2>
      <a:accent1>
        <a:srgbClr val="C6179D"/>
      </a:accent1>
      <a:accent2>
        <a:srgbClr val="7425AD"/>
      </a:accent2>
      <a:accent3>
        <a:srgbClr val="231CA5"/>
      </a:accent3>
      <a:accent4>
        <a:srgbClr val="1668C1"/>
      </a:accent4>
      <a:accent5>
        <a:srgbClr val="29CEFE"/>
      </a:accent5>
      <a:accent6>
        <a:srgbClr val="2FD6C3"/>
      </a:accent6>
      <a:hlink>
        <a:srgbClr val="231CA5"/>
      </a:hlink>
      <a:folHlink>
        <a:srgbClr val="5EAE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none" lIns="91440" tIns="45720" rIns="91440" bIns="45720" rtlCol="0" anchor="t" anchorCtr="0">
        <a:spAutoFit/>
      </a:bodyPr>
      <a:lstStyle>
        <a:defPPr algn="ctr">
          <a:defRPr sz="1467" smtClean="0">
            <a:solidFill>
              <a:schemeClr val="bg1">
                <a:lumMod val="50000"/>
              </a:schemeClr>
            </a:solidFill>
            <a:latin typeface="+mn-lt"/>
            <a:ea typeface="Roboto Light" charset="0"/>
            <a:cs typeface="Roboto Light" charset="0"/>
          </a:defRPr>
        </a:defPPr>
      </a:lstStyle>
    </a:txDef>
  </a:objectDefaults>
  <a:extraClrSchemeLst/>
  <a:extLst>
    <a:ext uri="{05A4C25C-085E-4340-85A3-A5531E510DB2}">
      <thm15:themeFamily xmlns:thm15="http://schemas.microsoft.com/office/thememl/2012/main" name="MF_16x9_preso_w-examples_template_71217.pptx" id="{FFA18657-7436-4111-9C59-0B2C5778714E}" vid="{F4002F51-B1AD-49AF-969E-9906134B8B2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3BCB38-008C-E349-A4FC-E674450CD1CA}">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8E7884B5E337B4FBBED0F9D2CE854C9" ma:contentTypeVersion="4" ma:contentTypeDescription="Create a new document." ma:contentTypeScope="" ma:versionID="f96c740ecd242f7563c12cf6cf4a3cc9">
  <xsd:schema xmlns:xsd="http://www.w3.org/2001/XMLSchema" xmlns:xs="http://www.w3.org/2001/XMLSchema" xmlns:p="http://schemas.microsoft.com/office/2006/metadata/properties" xmlns:ns2="a8928c6c-9e43-4659-83e5-b394eaf80832" xmlns:ns3="1eddce99-1d0c-468e-980b-a6c35b3e1af6" targetNamespace="http://schemas.microsoft.com/office/2006/metadata/properties" ma:root="true" ma:fieldsID="8e41631f18367b1ce981868e4a7f62b6" ns2:_="" ns3:_="">
    <xsd:import namespace="a8928c6c-9e43-4659-83e5-b394eaf80832"/>
    <xsd:import namespace="1eddce99-1d0c-468e-980b-a6c35b3e1a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928c6c-9e43-4659-83e5-b394eaf8083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eddce99-1d0c-468e-980b-a6c35b3e1a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B01CFF-8547-4E06-87BD-4BAC7C3232DD}">
  <ds:schemaRefs>
    <ds:schemaRef ds:uri="http://schemas.microsoft.com/office/2006/documentManagement/types"/>
    <ds:schemaRef ds:uri="a8928c6c-9e43-4659-83e5-b394eaf80832"/>
    <ds:schemaRef ds:uri="http://purl.org/dc/dcmitype/"/>
    <ds:schemaRef ds:uri="http://schemas.microsoft.com/office/2006/metadata/properties"/>
    <ds:schemaRef ds:uri="http://purl.org/dc/elements/1.1/"/>
    <ds:schemaRef ds:uri="1eddce99-1d0c-468e-980b-a6c35b3e1af6"/>
    <ds:schemaRef ds:uri="http://purl.org/dc/term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D6D1A4E-68D9-4C94-AEA0-BB144FAFFF21}">
  <ds:schemaRefs>
    <ds:schemaRef ds:uri="http://schemas.microsoft.com/sharepoint/v3/contenttype/forms"/>
  </ds:schemaRefs>
</ds:datastoreItem>
</file>

<file path=customXml/itemProps3.xml><?xml version="1.0" encoding="utf-8"?>
<ds:datastoreItem xmlns:ds="http://schemas.openxmlformats.org/officeDocument/2006/customXml" ds:itemID="{0C377686-3C9F-4931-9FB2-F526885469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928c6c-9e43-4659-83e5-b394eaf80832"/>
    <ds:schemaRef ds:uri="1eddce99-1d0c-468e-980b-a6c35b3e1a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Presentation_09_15_17_vg3</Template>
  <TotalTime>11615</TotalTime>
  <Words>5895</Words>
  <Application>Microsoft Office PowerPoint</Application>
  <PresentationFormat>Widescreen</PresentationFormat>
  <Paragraphs>1424</Paragraphs>
  <Slides>63</Slides>
  <Notes>45</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63</vt:i4>
      </vt:variant>
    </vt:vector>
  </HeadingPairs>
  <TitlesOfParts>
    <vt:vector size="79" baseType="lpstr">
      <vt:lpstr>SimSun</vt:lpstr>
      <vt:lpstr>Arial</vt:lpstr>
      <vt:lpstr>Arial (Headings)</vt:lpstr>
      <vt:lpstr>Calibri</vt:lpstr>
      <vt:lpstr>Calibri Light</vt:lpstr>
      <vt:lpstr>HP Simplified</vt:lpstr>
      <vt:lpstr>Mangal</vt:lpstr>
      <vt:lpstr>Open Sans</vt:lpstr>
      <vt:lpstr>Roboto Light</vt:lpstr>
      <vt:lpstr>Symbol</vt:lpstr>
      <vt:lpstr>Times New Roman</vt:lpstr>
      <vt:lpstr>Wingdings</vt:lpstr>
      <vt:lpstr>MICROFOCUS THEME v5</vt:lpstr>
      <vt:lpstr>MF COLOR GRADIENTS</vt:lpstr>
      <vt:lpstr>1_MICROFOCUS THEME v5</vt:lpstr>
      <vt:lpstr>Office Theme</vt:lpstr>
      <vt:lpstr>Module 0 – SMA-X Overview</vt:lpstr>
      <vt:lpstr>Course Objectives and Logistics </vt:lpstr>
      <vt:lpstr>Course Objectives</vt:lpstr>
      <vt:lpstr>Your Instructors</vt:lpstr>
      <vt:lpstr>Class Logistics</vt:lpstr>
      <vt:lpstr>Mandatory Pre-Requisites for this Class</vt:lpstr>
      <vt:lpstr>Course Modules</vt:lpstr>
      <vt:lpstr>SMA-X Lab Environment </vt:lpstr>
      <vt:lpstr>SMA-X Demo Cards</vt:lpstr>
      <vt:lpstr>Module 0 - Overview</vt:lpstr>
      <vt:lpstr>Module 0 – Overview Objectives</vt:lpstr>
      <vt:lpstr>Key Features of Service Management Automation (SMA) Suite - Recap</vt:lpstr>
      <vt:lpstr>Service Management Automation Suite</vt:lpstr>
      <vt:lpstr>Smart Service Desk</vt:lpstr>
      <vt:lpstr>Hot Topic Analytics</vt:lpstr>
      <vt:lpstr>Easy to Use Self-service</vt:lpstr>
      <vt:lpstr>Module Breadth</vt:lpstr>
      <vt:lpstr>Collaboration</vt:lpstr>
      <vt:lpstr>Codeless Configuration</vt:lpstr>
      <vt:lpstr>Flexible Deployment</vt:lpstr>
      <vt:lpstr>Configuration Management System (CMS)</vt:lpstr>
      <vt:lpstr>Delivering Customer Outcomes</vt:lpstr>
      <vt:lpstr>SMA Suite Licensing</vt:lpstr>
      <vt:lpstr>One Suite, One Experience, Two Flavors of Choice </vt:lpstr>
      <vt:lpstr>SMA Suite licensing</vt:lpstr>
      <vt:lpstr>Language support</vt:lpstr>
      <vt:lpstr>SMA Architecture and Deployment Options</vt:lpstr>
      <vt:lpstr>Mixed Mode – Flexible options for existing SM customers</vt:lpstr>
      <vt:lpstr>Functional Architecture of SMA-SM (Full Container)</vt:lpstr>
      <vt:lpstr>Functional Architecture of SMA-SM (Mixed Mode 1)</vt:lpstr>
      <vt:lpstr>Functional Architecture of SMA-SM (Mixed mode 2)</vt:lpstr>
      <vt:lpstr>PowerPoint Presentation</vt:lpstr>
      <vt:lpstr>SMA-X Architecture </vt:lpstr>
      <vt:lpstr>HA Architecture</vt:lpstr>
      <vt:lpstr>HA Support in SMA</vt:lpstr>
      <vt:lpstr>SMA on AWS </vt:lpstr>
      <vt:lpstr>Auto Scaling in SMA-X 2017.11</vt:lpstr>
      <vt:lpstr>Multi-tenant Deployment Options for SMA-X</vt:lpstr>
      <vt:lpstr>SMA-X Suite Administration Portal</vt:lpstr>
      <vt:lpstr>Multi-Domain: Multiple Domains in one Tenant</vt:lpstr>
      <vt:lpstr>Multi-Domain:  Use Case Example</vt:lpstr>
      <vt:lpstr>Multi-Tenant: Multiple Tenants in one Instance</vt:lpstr>
      <vt:lpstr>Multi-Tenant Console</vt:lpstr>
      <vt:lpstr>Mixed Multi-Domain and Multi-Tenant</vt:lpstr>
      <vt:lpstr>Multi-Instance (greatest degree of separation)</vt:lpstr>
      <vt:lpstr>Multi-tenant Deployment Options: Comparison Summary</vt:lpstr>
      <vt:lpstr>SMA-X versus SMA-SM Feature Comparison</vt:lpstr>
      <vt:lpstr>Module Differences</vt:lpstr>
      <vt:lpstr>Functional Differences</vt:lpstr>
      <vt:lpstr>Administration differences</vt:lpstr>
      <vt:lpstr>Configurability differences</vt:lpstr>
      <vt:lpstr>Integration differences</vt:lpstr>
      <vt:lpstr>SMA-Service Portal differences</vt:lpstr>
      <vt:lpstr>Service Catalog Differences</vt:lpstr>
      <vt:lpstr>Agent Interface Differences</vt:lpstr>
      <vt:lpstr>Knowledge Management Differences</vt:lpstr>
      <vt:lpstr>Service Desk Differences</vt:lpstr>
      <vt:lpstr>Incident Management Differences</vt:lpstr>
      <vt:lpstr>Problem Management Differences</vt:lpstr>
      <vt:lpstr>Change Management Differences</vt:lpstr>
      <vt:lpstr>Release Management Differences</vt:lpstr>
      <vt:lpstr>Service Level Management Differences</vt:lpstr>
      <vt:lpstr>Common 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Focus Presentation Template</dc:title>
  <dc:creator>david groom</dc:creator>
  <cp:lastModifiedBy>Hibbard, Carol A (HPE Software Worldwide Technical Enablement Group)</cp:lastModifiedBy>
  <cp:revision>332</cp:revision>
  <dcterms:created xsi:type="dcterms:W3CDTF">2017-09-18T16:47:52Z</dcterms:created>
  <dcterms:modified xsi:type="dcterms:W3CDTF">2018-02-03T03:26:01Z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0x01010088E7884B5E337B4FBBED0F9D2CE854C9</vt:lpwstr>
  </property>
</Properties>
</file>